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7" r:id="rId2"/>
    <p:sldId id="261" r:id="rId3"/>
    <p:sldId id="267" r:id="rId4"/>
    <p:sldId id="2443" r:id="rId5"/>
    <p:sldId id="2444" r:id="rId6"/>
    <p:sldId id="244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87211"/>
  </p:normalViewPr>
  <p:slideViewPr>
    <p:cSldViewPr snapToGrid="0" snapToObjects="1">
      <p:cViewPr varScale="1">
        <p:scale>
          <a:sx n="137" d="100"/>
          <a:sy n="137" d="100"/>
        </p:scale>
        <p:origin x="8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07CEC-2217-AC43-B817-3592D55B72A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1D245-E490-3D46-857A-E6280C21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9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1D245-E490-3D46-857A-E6280C218B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64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1D245-E490-3D46-857A-E6280C218B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57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1D245-E490-3D46-857A-E6280C218B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B1D245-E490-3D46-857A-E6280C218B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14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B1D245-E490-3D46-857A-E6280C218B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094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FD09C-8CDE-EC44-8006-13D124DBA3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3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4E89-34AE-2B46-87E9-8728CC8B5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6B63E-A73E-DE49-89C7-455F59917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7D76C-CDA8-C241-B517-40E5AFB4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18BE-26B8-F94B-B6C8-20DEC0B6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3A5E2-364F-2443-9654-84E47594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3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4DE5-EEA1-9C4A-A41D-4723A7F6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C3E17-351F-754E-906B-3DB7247E7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08414-460C-B741-9C92-86C9A022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0A7E5-6068-6A46-90EA-136C9B7C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3944-9E7F-3540-890D-4BF16846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1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54E73-3648-4B49-BA9D-C1D7658B4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01955-2BA5-BB4A-B511-CB932BE7C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1A4D-02FF-2046-B390-135C3C45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EDFA-0CB2-C44F-8319-03E0BAB2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D284-F975-1641-A5CF-57F99E75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21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5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6A1C-7A91-F046-9094-50E8C6EC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D8EA-D856-164E-9025-4F6649615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C4A3-F6AE-E642-9B17-DA6A59E6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63958-29A7-A045-9973-C83A0AE9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7DE14-0DD3-E24F-84DE-1CB7589C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4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B900-ECAD-7148-9028-CBF0CBC5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5A712-B175-A54E-A686-92BDF424D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DFA9-14D3-E54C-8139-E4EA6FD4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DACAC-7EC4-1142-A250-D31F67E2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087B7-4EB2-5646-9941-E394BA9D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9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F674-DA01-FE47-AFFF-15930460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70B1-D55A-904B-92DB-EAF1D7C65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C7725-719D-5F43-B081-C32955E37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A168B-2AE7-2F42-A521-AC14BCDE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A98AB-A131-A64D-AA96-D43E7340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656AB-63B6-3D4D-8EF2-4453E39F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102F-AEF3-C248-8B03-F8B6DEDA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D1F24-9674-5F44-9FDD-A07EFB2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A43EA-C472-884B-94E9-89C5E70D7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770E3-533D-AE45-A4E0-6F4702C4F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27D9B-139B-8D47-8AD1-4258D06F2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B5B73-EBBF-544C-88A0-43D4F8A5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51116-F1D3-5244-B2B5-4CA6CFF3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2D4B1-2108-1F48-A453-96DFF79B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3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0D9E-1694-FC40-8654-B9EC6468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B78D0-D044-6248-8C2A-734B7C67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878B3-AEFA-FA4F-81AD-E6A41CB5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C48A8-E476-384E-AAC8-C0DE6C64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4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E09A8-9CDD-F140-AEE9-362FFEE2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993AD-E33C-4540-A59B-44185D9D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608EF-100B-2C4F-8B51-61F0E624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0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2E8E-D134-F645-8663-10AAF64C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5F3F-1C6C-F54D-9102-DA8FA9E9A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64C20-3625-8042-BFC8-4484B2743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203E9-2D88-924E-B306-AD4EE543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D1A67-B268-CE48-9F2C-460C22B2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869D-2B30-2745-A2D8-2FD3D601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F442-045E-604E-92A9-AA816E57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E03EB-438F-C944-B3B1-2674FFB38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F7435-E455-9444-B43C-F257040FE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EFD57-7770-3F4F-A142-AC645BCF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878B9-CE3D-6442-B80C-3C40170C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1516A-32B8-6846-B047-DAF86318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3907D-EC8E-CB4F-86C9-082F0AF4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A4524-030A-0C4B-AAE9-229B8AF50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CDE95-C07C-4845-A42F-F4E4EEF24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DF7A-B957-B249-8C51-827E090E3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E0B84-82A0-2941-BDBF-80370F0B0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9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data.gov/dataset/vsrr-provisional-drug-overdose-death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ug-study.herokuapp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DDEA-F9CB-3B49-95B5-FCB773FE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519" y="1751401"/>
            <a:ext cx="4087306" cy="33551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DRUG OVERDOSE TRENDS IN THE UNITED STATES</a:t>
            </a:r>
            <a:br>
              <a:rPr lang="en-US" dirty="0"/>
            </a:br>
            <a:endParaRPr lang="en-US" sz="5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indoor, sitting, beverage&#10;&#10;Description automatically generated">
            <a:extLst>
              <a:ext uri="{FF2B5EF4-FFF2-40B4-BE49-F238E27FC236}">
                <a16:creationId xmlns:a16="http://schemas.microsoft.com/office/drawing/2014/main" id="{E5890FF2-1412-7A4B-B628-9686EDC4A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186" r="21042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CB9C92-A53E-BC4B-91A7-0A80D418C0C0}"/>
              </a:ext>
            </a:extLst>
          </p:cNvPr>
          <p:cNvSpPr txBox="1"/>
          <p:nvPr/>
        </p:nvSpPr>
        <p:spPr>
          <a:xfrm>
            <a:off x="9114183" y="248478"/>
            <a:ext cx="13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 12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49BD2-69FC-2940-8FC6-9C6F4669157B}"/>
              </a:ext>
            </a:extLst>
          </p:cNvPr>
          <p:cNvSpPr/>
          <p:nvPr/>
        </p:nvSpPr>
        <p:spPr>
          <a:xfrm>
            <a:off x="5663147" y="6344266"/>
            <a:ext cx="639187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Prepared by </a:t>
            </a:r>
            <a:r>
              <a:rPr lang="en-US" sz="1600" dirty="0" err="1"/>
              <a:t>Shimsy</a:t>
            </a:r>
            <a:r>
              <a:rPr lang="en-US" sz="1600" dirty="0"/>
              <a:t> </a:t>
            </a:r>
            <a:r>
              <a:rPr lang="en-US" sz="1600" dirty="0" err="1"/>
              <a:t>Varkey</a:t>
            </a:r>
            <a:r>
              <a:rPr lang="en-US" sz="1600" dirty="0"/>
              <a:t>, Sam </a:t>
            </a:r>
            <a:r>
              <a:rPr lang="en-US" sz="1600" dirty="0" err="1"/>
              <a:t>Jebreen</a:t>
            </a:r>
            <a:r>
              <a:rPr lang="en-US" sz="1600" dirty="0"/>
              <a:t>, Justin Chow, Zhanna Kirbakayeva</a:t>
            </a:r>
          </a:p>
        </p:txBody>
      </p:sp>
    </p:spTree>
    <p:extLst>
      <p:ext uri="{BB962C8B-B14F-4D97-AF65-F5344CB8AC3E}">
        <p14:creationId xmlns:p14="http://schemas.microsoft.com/office/powerpoint/2010/main" val="1270436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indoor, sitting, beverage&#10;&#10;Description automatically generated">
            <a:extLst>
              <a:ext uri="{FF2B5EF4-FFF2-40B4-BE49-F238E27FC236}">
                <a16:creationId xmlns:a16="http://schemas.microsoft.com/office/drawing/2014/main" id="{E5890FF2-1412-7A4B-B628-9686EDC4A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35000"/>
          </a:blip>
          <a:srcRect t="81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62DDEA-F9CB-3B49-95B5-FCB773FE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69E5D2A-FB80-4645-B4F7-A9405ACD6B59}"/>
              </a:ext>
            </a:extLst>
          </p:cNvPr>
          <p:cNvSpPr txBox="1"/>
          <p:nvPr/>
        </p:nvSpPr>
        <p:spPr>
          <a:xfrm>
            <a:off x="5155379" y="1065862"/>
            <a:ext cx="6198419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This project is intended to analyze the drug overdose death rate in the United States.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B9C92-A53E-BC4B-91A7-0A80D418C0C0}"/>
              </a:ext>
            </a:extLst>
          </p:cNvPr>
          <p:cNvSpPr txBox="1"/>
          <p:nvPr/>
        </p:nvSpPr>
        <p:spPr>
          <a:xfrm>
            <a:off x="5155379" y="10658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49BD2-69FC-2940-8FC6-9C6F4669157B}"/>
              </a:ext>
            </a:extLst>
          </p:cNvPr>
          <p:cNvSpPr/>
          <p:nvPr/>
        </p:nvSpPr>
        <p:spPr>
          <a:xfrm>
            <a:off x="20" y="6172201"/>
            <a:ext cx="12191980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775D9-D4D4-1B4A-A48A-15F77117E144}"/>
              </a:ext>
            </a:extLst>
          </p:cNvPr>
          <p:cNvSpPr txBox="1"/>
          <p:nvPr/>
        </p:nvSpPr>
        <p:spPr>
          <a:xfrm>
            <a:off x="8656998" y="6172200"/>
            <a:ext cx="289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CDC | HEALTHDATA.GOV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9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9F1D38B-1758-ED45-9172-F382822E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51" y="503506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C61EC-82B8-DF44-981F-8162D8BFBD5B}"/>
              </a:ext>
            </a:extLst>
          </p:cNvPr>
          <p:cNvSpPr/>
          <p:nvPr/>
        </p:nvSpPr>
        <p:spPr>
          <a:xfrm>
            <a:off x="373609" y="2451995"/>
            <a:ext cx="9563540" cy="4343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VSRR Provisional Drug Overdose Death Counts: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hlinkClick r:id="rId3"/>
              </a:rPr>
              <a:t>https://healthdata.gov/dataset/vsrr-provisional-drug-overdose-death</a:t>
            </a:r>
            <a:r>
              <a:rPr lang="en-US" sz="1600" b="1" dirty="0"/>
              <a:t> </a:t>
            </a:r>
            <a:endParaRPr lang="en-US" sz="1600" dirty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OUTLINE: 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VSRR (National Vital Statistics System) on Drug Overdose is an aggregation of data from the CDC regarding drug overdoses across the United States. 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Ostensibly, this is stratified by 2 key categories:</a:t>
            </a:r>
          </a:p>
          <a:p>
            <a:pPr marL="1028700" lvl="2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Month and Year (available from January 2016 thru December 2019).</a:t>
            </a:r>
          </a:p>
          <a:p>
            <a:pPr marL="1028700" lvl="2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Drug types (Cocaine, Heroin, Meth, prescription opioids, psychostimulants).</a:t>
            </a:r>
            <a:endParaRPr lang="en-US" sz="1600" b="0" i="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B9C92-A53E-BC4B-91A7-0A80D418C0C0}"/>
              </a:ext>
            </a:extLst>
          </p:cNvPr>
          <p:cNvSpPr txBox="1"/>
          <p:nvPr/>
        </p:nvSpPr>
        <p:spPr>
          <a:xfrm>
            <a:off x="5155379" y="10658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61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9F1D38B-1758-ED45-9172-F382822E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51" y="503506"/>
            <a:ext cx="8310238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DID WE ACHEIVE THIS?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C61EC-82B8-DF44-981F-8162D8BFBD5B}"/>
              </a:ext>
            </a:extLst>
          </p:cNvPr>
          <p:cNvSpPr/>
          <p:nvPr/>
        </p:nvSpPr>
        <p:spPr>
          <a:xfrm>
            <a:off x="345151" y="2554221"/>
            <a:ext cx="10123977" cy="41886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171450" marR="0" lvl="0" indent="-17145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prstClr val="white"/>
                </a:solidFill>
              </a:rPr>
              <a:t>Data munging and cleaning in python. Unnecessary columns and rows were removed or renamed. Applicable data was grouped together if need.</a:t>
            </a:r>
          </a:p>
          <a:p>
            <a:pPr marL="342900" lvl="0" indent="-3429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prstClr val="white"/>
                </a:solidFill>
              </a:rPr>
              <a:t>The database  “</a:t>
            </a:r>
            <a:r>
              <a:rPr lang="en-US" sz="7200" dirty="0" err="1">
                <a:solidFill>
                  <a:prstClr val="white"/>
                </a:solidFill>
              </a:rPr>
              <a:t>drugstudy_db</a:t>
            </a:r>
            <a:r>
              <a:rPr lang="en-US" sz="7200" dirty="0">
                <a:solidFill>
                  <a:prstClr val="white"/>
                </a:solidFill>
              </a:rPr>
              <a:t>” was created in </a:t>
            </a:r>
            <a:r>
              <a:rPr lang="en-US" sz="7200" dirty="0" err="1">
                <a:solidFill>
                  <a:prstClr val="white"/>
                </a:solidFill>
              </a:rPr>
              <a:t>PostgresSQL</a:t>
            </a:r>
            <a:r>
              <a:rPr lang="en-US" sz="7200" dirty="0">
                <a:solidFill>
                  <a:prstClr val="white"/>
                </a:solidFill>
              </a:rPr>
              <a:t> then connected and deployed in Heroku.</a:t>
            </a:r>
          </a:p>
          <a:p>
            <a:pPr marL="342900" lvl="0" indent="-3429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prstClr val="white"/>
                </a:solidFill>
              </a:rPr>
              <a:t>Heroku app was created and remotely deployed using the following link- </a:t>
            </a:r>
            <a:r>
              <a:rPr lang="en-US" sz="7200" dirty="0">
                <a:solidFill>
                  <a:prstClr val="white"/>
                </a:solidFill>
                <a:hlinkClick r:id="rId3"/>
              </a:rPr>
              <a:t>http://drug-study.herokuapp.com</a:t>
            </a:r>
            <a:endParaRPr lang="en-US" sz="7200" dirty="0">
              <a:solidFill>
                <a:prstClr val="white"/>
              </a:solidFill>
            </a:endParaRPr>
          </a:p>
          <a:p>
            <a:pPr marL="342900" lvl="0" indent="-3429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prstClr val="white"/>
                </a:solidFill>
              </a:rPr>
              <a:t>The flask application was created and linked to Heroku Postgres database </a:t>
            </a:r>
            <a:r>
              <a:rPr lang="en-US" sz="7200" dirty="0" err="1">
                <a:solidFill>
                  <a:prstClr val="white"/>
                </a:solidFill>
              </a:rPr>
              <a:t>url</a:t>
            </a:r>
            <a:r>
              <a:rPr lang="en-US" sz="7200" dirty="0">
                <a:solidFill>
                  <a:prstClr val="white"/>
                </a:solidFill>
              </a:rPr>
              <a:t> where all the processed data was routed and </a:t>
            </a:r>
            <a:r>
              <a:rPr lang="en-US" sz="7200" dirty="0" err="1">
                <a:solidFill>
                  <a:prstClr val="white"/>
                </a:solidFill>
              </a:rPr>
              <a:t>jsonified</a:t>
            </a:r>
            <a:r>
              <a:rPr lang="en-US" sz="7200" dirty="0">
                <a:solidFill>
                  <a:prstClr val="white"/>
                </a:solidFill>
              </a:rPr>
              <a:t> appropriately. </a:t>
            </a:r>
          </a:p>
          <a:p>
            <a:pPr marL="342900" lvl="0" indent="-3429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prstClr val="white"/>
                </a:solidFill>
              </a:rPr>
              <a:t>HTML/CSS/JS were used to create and design our homepage.</a:t>
            </a:r>
          </a:p>
          <a:p>
            <a:pPr marL="342900" lvl="0" indent="-3429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prstClr val="white"/>
                </a:solidFill>
              </a:rPr>
              <a:t>API JSON format was linked in our homepage for users to access the raw data from the flask server.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B9C92-A53E-BC4B-91A7-0A80D418C0C0}"/>
              </a:ext>
            </a:extLst>
          </p:cNvPr>
          <p:cNvSpPr txBox="1"/>
          <p:nvPr/>
        </p:nvSpPr>
        <p:spPr>
          <a:xfrm>
            <a:off x="5155379" y="10658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833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9F1D38B-1758-ED45-9172-F382822E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51" y="503506"/>
            <a:ext cx="8310238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C61EC-82B8-DF44-981F-8162D8BFBD5B}"/>
              </a:ext>
            </a:extLst>
          </p:cNvPr>
          <p:cNvSpPr/>
          <p:nvPr/>
        </p:nvSpPr>
        <p:spPr>
          <a:xfrm>
            <a:off x="20" y="2321756"/>
            <a:ext cx="10123977" cy="3660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49BD2-69FC-2940-8FC6-9C6F4669157B}"/>
              </a:ext>
            </a:extLst>
          </p:cNvPr>
          <p:cNvSpPr/>
          <p:nvPr/>
        </p:nvSpPr>
        <p:spPr>
          <a:xfrm>
            <a:off x="20" y="6142776"/>
            <a:ext cx="12191980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C6289-90D9-434E-8867-1C52E62D0C6F}"/>
              </a:ext>
            </a:extLst>
          </p:cNvPr>
          <p:cNvSpPr txBox="1"/>
          <p:nvPr/>
        </p:nvSpPr>
        <p:spPr>
          <a:xfrm>
            <a:off x="345151" y="2568738"/>
            <a:ext cx="1025481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27,380 /34,945 rows with null data. This left a gap in our dataset which reflected on our webpage visualizations. All null value columns/rows were dropped.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Heroku free subscription plan limit each user to 10000 rows for each database. This forced our dataset to be concatenated from +15000 rows to +7000 rows.</a:t>
            </a:r>
          </a:p>
          <a:p>
            <a:endParaRPr lang="en-US" sz="160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Due to Heroku data limits, psychostimulants were removed from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The quality of data reported by medical examiners varies by state. The CDC has noted that some states have a tendency to report drug poisoning deaths without listing a specific drug. The analysis incorporates this research to identify states that have higher death rates as a result of overdose in the United States from 2016-2019.</a:t>
            </a:r>
          </a:p>
          <a:p>
            <a:endParaRPr lang="en-US" sz="160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prstClr val="white"/>
                </a:solidFill>
              </a:rPr>
              <a:t>Plotly</a:t>
            </a:r>
            <a:r>
              <a:rPr lang="en-US" sz="1600" dirty="0">
                <a:solidFill>
                  <a:prstClr val="white"/>
                </a:solidFill>
              </a:rPr>
              <a:t> graphing library contained a number of limitations to our webpage visualizations and how the data was represented on each graph.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87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image" title="abstract image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73BD65-CFF3-40DD-939C-97A942BD8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7" y="6701"/>
            <a:ext cx="122630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E01195D9-1845-4282-BE5B-F6B840BE4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7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420</Words>
  <Application>Microsoft Office PowerPoint</Application>
  <PresentationFormat>Widescreen</PresentationFormat>
  <Paragraphs>174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DRUG OVERDOSE TRENDS IN THE UNITED STATES </vt:lpstr>
      <vt:lpstr>PROJECT DESCRIPTION </vt:lpstr>
      <vt:lpstr>DATASET</vt:lpstr>
      <vt:lpstr>HOW DID WE ACHEIVE THIS?</vt:lpstr>
      <vt:lpstr>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DRUG OVERDOSES IN THE UNITED STATES </dc:title>
  <dc:creator>Zhanna Kirbakayeva</dc:creator>
  <cp:lastModifiedBy>Sam Jebreen</cp:lastModifiedBy>
  <cp:revision>17</cp:revision>
  <dcterms:created xsi:type="dcterms:W3CDTF">2020-12-12T02:52:01Z</dcterms:created>
  <dcterms:modified xsi:type="dcterms:W3CDTF">2020-12-12T15:34:39Z</dcterms:modified>
</cp:coreProperties>
</file>