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3" r:id="rId1"/>
  </p:sldMasterIdLst>
  <p:notesMasterIdLst>
    <p:notesMasterId r:id="rId2"/>
  </p:notesMasterIdLst>
  <p:sldIdLst>
    <p:sldId id="256" r:id="rId3"/>
    <p:sldId id="257" r:id="rId4"/>
    <p:sldId id="259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80B96564-D875-46B3-8C64-7B4490280F6C}" styleName="Dark Style 2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>
              <a:lumMod val="75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shade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25D42CC7-EC4B-450E-A6A0-8FB55832716B}" styleName="Dark Style 1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>
                  <a:shade val="40000"/>
                </a:schemeClr>
              </a:solidFill>
            </a:ln>
          </a:left>
          <a:right>
            <a:ln w="12700" cmpd="sng">
              <a:solidFill>
                <a:schemeClr val="dk1">
                  <a:shade val="40000"/>
                </a:schemeClr>
              </a:solidFill>
            </a:ln>
          </a:right>
          <a:top>
            <a:ln w="12700" cmpd="sng">
              <a:solidFill>
                <a:schemeClr val="dk1">
                  <a:shade val="40000"/>
                </a:schemeClr>
              </a:solidFill>
            </a:ln>
          </a:top>
          <a:bottom>
            <a:ln w="12700" cmpd="sng">
              <a:solidFill>
                <a:schemeClr val="dk1">
                  <a:shade val="40000"/>
                </a:schemeClr>
              </a:solidFill>
            </a:ln>
          </a:bottom>
          <a:insideH>
            <a:ln w="12700" cmpd="sng">
              <a:solidFill>
                <a:schemeClr val="dk1">
                  <a:shade val="4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>
        <a:fontRef idx="minor">
          <a:scrgbClr r="0" g="0" b="0"/>
        </a:fontRef>
        <a:schemeClr val="lt1"/>
      </a:tcTxStyle>
      <a:tcStyle>
        <a:tcBdr/>
        <a:fill>
          <a:solidFill>
            <a:schemeClr val="dk1">
              <a:lum val="3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5400" cmpd="dbl">
              <a:solidFill>
                <a:schemeClr val="dk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/>
      </a:tcTxStyle>
      <a:tcStyle>
        <a:tcBdr>
          <a:bottom>
            <a:ln w="35400" cmpd="sng">
              <a:solidFill>
                <a:schemeClr val="dk1">
                  <a:shade val="40000"/>
                </a:schemeClr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7122BE6-D220-400A-8156-72DE76DAD46A}" styleName="Generic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2">
                  <a:shade val="61000"/>
                  <a:satMod val="130000"/>
                </a:schemeClr>
              </a:gs>
              <a:gs pos="5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20" d="100"/>
          <a:sy n="12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30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0367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25559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75315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116848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33781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07986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6737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2200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6757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2927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6781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1538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7724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45314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35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1879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272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6802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4541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5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16603" y="893568"/>
            <a:ext cx="5947986" cy="361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레몬에이드를 만들고 싶어</a:t>
            </a:r>
            <a:r>
              <a:rPr lang="en-US" altLang="ko-KR"/>
              <a:t>~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0287000" cy="685799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287000" y="0"/>
            <a:ext cx="1905000" cy="6858000"/>
          </a:xfrm>
          <a:prstGeom prst="rect">
            <a:avLst/>
          </a:prstGeom>
          <a:solidFill>
            <a:srgbClr val="1a191d"/>
          </a:solidFill>
          <a:ln>
            <a:solidFill>
              <a:srgbClr val="1a19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90596" y="5462588"/>
            <a:ext cx="5040313" cy="1063625"/>
          </a:xfrm>
          <a:prstGeom prst="rect">
            <a:avLst/>
          </a:prstGeom>
          <a:solidFill>
            <a:srgbClr val="1a191d"/>
          </a:solidFill>
          <a:ln>
            <a:solidFill>
              <a:srgbClr val="1a19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96869" y="361755"/>
            <a:ext cx="5040313" cy="1063625"/>
          </a:xfrm>
          <a:prstGeom prst="rect">
            <a:avLst/>
          </a:prstGeom>
          <a:solidFill>
            <a:srgbClr val="1a191d"/>
          </a:solidFill>
          <a:ln>
            <a:solidFill>
              <a:srgbClr val="1a19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8815764" y="6499666"/>
            <a:ext cx="3376236" cy="365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경기천년제목 Bold"/>
                <a:ea typeface="경기천년제목 Bold"/>
              </a:rPr>
              <a:t>게임공학과 </a:t>
            </a:r>
            <a:r>
              <a:rPr lang="en-US" altLang="ko-KR">
                <a:solidFill>
                  <a:schemeClr val="lt1"/>
                </a:solidFill>
                <a:latin typeface="경기천년제목 Bold"/>
                <a:ea typeface="경기천년제목 Bold"/>
              </a:rPr>
              <a:t>2022180021</a:t>
            </a:r>
            <a:r>
              <a:rPr lang="ko-KR" altLang="en-US">
                <a:solidFill>
                  <a:schemeClr val="lt1"/>
                </a:solidFill>
                <a:latin typeface="경기천년제목 Bold"/>
                <a:ea typeface="경기천년제목 Bold"/>
              </a:rPr>
              <a:t> 양현빈</a:t>
            </a:r>
            <a:endParaRPr lang="ko-KR" altLang="en-US">
              <a:solidFill>
                <a:schemeClr val="lt1"/>
              </a:solidFill>
              <a:latin typeface="경기천년제목 Bold"/>
              <a:ea typeface="경기천년제목 Bold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91d"/>
          </a:solidFill>
          <a:ln>
            <a:solidFill>
              <a:srgbClr val="1a19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0" y="229041"/>
            <a:ext cx="12192000" cy="69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게임 소개</a:t>
            </a:r>
            <a:endParaRPr lang="ko-KR" altLang="en-US" sz="4000">
              <a:solidFill>
                <a:schemeClr val="lt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0" y="1373186"/>
            <a:ext cx="12192000" cy="42732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집에서 레모네이드를 만드는 요리 게임은 아니고 이 게임의 장르는 보스러시 플랫포버 </a:t>
            </a:r>
            <a:r>
              <a:rPr lang="en-US" altLang="ko-KR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RPG</a:t>
            </a: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 게임입니다</a:t>
            </a:r>
            <a:r>
              <a:rPr lang="en-US" altLang="ko-KR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.</a:t>
            </a:r>
            <a:endParaRPr lang="ko-KR" altLang="en-US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 </a:t>
            </a:r>
            <a:endParaRPr lang="ko-KR" altLang="en-US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이  게임은 제목에 있는 레몬에이드를 먹기 위해 재료를 모으는 여행입니다</a:t>
            </a:r>
            <a:r>
              <a:rPr lang="en-US" altLang="ko-KR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.</a:t>
            </a:r>
            <a:endParaRPr lang="en-US" altLang="ko-KR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endParaRPr lang="en-US" altLang="ko-KR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각 재료들은 몬스터들이 가지고 있습니다</a:t>
            </a:r>
            <a:r>
              <a:rPr lang="en-US" altLang="ko-KR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.</a:t>
            </a: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 몬스터를 잡고 돈을 모아서 무기 구입도 가능합니다</a:t>
            </a:r>
            <a:r>
              <a:rPr lang="en-US" altLang="ko-KR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.</a:t>
            </a: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 </a:t>
            </a:r>
            <a:endParaRPr lang="ko-KR" altLang="en-US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 </a:t>
            </a:r>
            <a:endParaRPr lang="ko-KR" altLang="en-US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보스러시 장르인 만큼 게임의 흐름 자체가 장기전으로 갈 수 도 있어 컨트롤이 좋을 수록 </a:t>
            </a:r>
            <a:endParaRPr lang="ko-KR" altLang="en-US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게임을 쉽게 클리어가 가능합니다</a:t>
            </a:r>
            <a:r>
              <a:rPr lang="en-US" altLang="ko-KR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.</a:t>
            </a:r>
            <a:endParaRPr lang="en-US" altLang="ko-KR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endParaRPr lang="en-US" altLang="ko-KR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endParaRPr lang="en-US" altLang="ko-KR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91d"/>
          </a:solidFill>
          <a:ln>
            <a:solidFill>
              <a:srgbClr val="1a19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0" y="229041"/>
            <a:ext cx="12192000" cy="69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게임 특징</a:t>
            </a:r>
            <a:endParaRPr lang="ko-KR" altLang="en-US" sz="4000">
              <a:solidFill>
                <a:schemeClr val="lt1"/>
              </a:solidFill>
              <a:latin typeface="경기천년제목 Bold"/>
              <a:ea typeface="경기천년제목 Bold"/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0" y="1373187"/>
            <a:ext cx="12192000" cy="23682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적의 체력에는 체력바 대신 그림이 그려져 있습니다</a:t>
            </a:r>
            <a:r>
              <a:rPr lang="en-US" altLang="ko-KR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.</a:t>
            </a:r>
            <a:endParaRPr lang="en-US" altLang="ko-KR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endParaRPr lang="en-US" altLang="ko-KR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이 그림에 맞춰서 그림을 그리면 적이 처지 되며</a:t>
            </a:r>
            <a:endParaRPr lang="ko-KR" altLang="en-US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endParaRPr lang="ko-KR" altLang="en-US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r>
              <a:rPr lang="ko-KR" altLang="en-US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이는 적의 공격을 피하면서 그림까지 그려야 하는 멀티테스킹을 요구합니다</a:t>
            </a:r>
            <a:r>
              <a:rPr lang="en-US" altLang="ko-KR" sz="2500">
                <a:solidFill>
                  <a:schemeClr val="lt1"/>
                </a:solidFill>
                <a:latin typeface="경기천년바탕 Regular"/>
                <a:ea typeface="경기천년바탕 Regular"/>
              </a:rPr>
              <a:t>.</a:t>
            </a:r>
            <a:endParaRPr lang="en-US" altLang="ko-KR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  <a:p>
            <a:pPr lvl="0" algn="ctr">
              <a:defRPr/>
            </a:pPr>
            <a:endParaRPr lang="en-US" altLang="ko-KR" sz="2500">
              <a:solidFill>
                <a:schemeClr val="lt1"/>
              </a:solidFill>
              <a:latin typeface="경기천년바탕 Regular"/>
              <a:ea typeface="경기천년바탕 Regular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0750" y="3851276"/>
            <a:ext cx="47625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3362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91d"/>
          </a:solidFill>
          <a:ln>
            <a:solidFill>
              <a:srgbClr val="1a19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0" y="229041"/>
            <a:ext cx="12192000" cy="69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게임 플레이</a:t>
            </a:r>
            <a:r>
              <a:rPr lang="en-US" altLang="ko-KR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(</a:t>
            </a:r>
            <a:r>
              <a:rPr lang="ko-KR" altLang="en-US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예시</a:t>
            </a:r>
            <a:r>
              <a:rPr lang="en-US" altLang="ko-KR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)</a:t>
            </a:r>
            <a:endParaRPr lang="en-US" altLang="ko-KR" sz="4000">
              <a:solidFill>
                <a:schemeClr val="lt1"/>
              </a:solidFill>
              <a:latin typeface="경기천년제목 Bold"/>
              <a:ea typeface="경기천년제목 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82380"/>
          <a:stretch>
            <a:fillRect/>
          </a:stretch>
        </p:blipFill>
        <p:spPr>
          <a:xfrm>
            <a:off x="1158684" y="3922295"/>
            <a:ext cx="444883" cy="8243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4746624"/>
            <a:ext cx="8163718" cy="21113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눈물방울 10"/>
          <p:cNvSpPr/>
          <p:nvPr/>
        </p:nvSpPr>
        <p:spPr>
          <a:xfrm rot="3834825">
            <a:off x="3198426" y="2651124"/>
            <a:ext cx="1111250" cy="698500"/>
          </a:xfrm>
          <a:prstGeom prst="teardrop">
            <a:avLst>
              <a:gd name="adj" fmla="val 115625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358169" y="2674381"/>
            <a:ext cx="791766" cy="4138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/>
              <a:t>- </a:t>
            </a:r>
            <a:r>
              <a:rPr lang="ko-KR" altLang="en-US" sz="2100"/>
              <a:t>ㅅ</a:t>
            </a:r>
            <a:r>
              <a:rPr lang="en-US" altLang="ko-KR" sz="2100"/>
              <a:t> -</a:t>
            </a:r>
            <a:endParaRPr lang="en-US" altLang="ko-KR" sz="2100"/>
          </a:p>
        </p:txBody>
      </p:sp>
      <p:cxnSp>
        <p:nvCxnSpPr>
          <p:cNvPr id="13" name="선 12"/>
          <p:cNvCxnSpPr/>
          <p:nvPr/>
        </p:nvCxnSpPr>
        <p:spPr>
          <a:xfrm>
            <a:off x="3358169" y="2347776"/>
            <a:ext cx="495101" cy="0"/>
          </a:xfrm>
          <a:prstGeom prst="line">
            <a:avLst/>
          </a:prstGeom>
          <a:ln w="76200">
            <a:solidFill>
              <a:schemeClr val="accent2"/>
            </a:solidFill>
            <a:headEnd w="med" len="med"/>
            <a:tailEnd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7790654" y="1339712"/>
            <a:ext cx="4028282" cy="32589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이런 식으로 적이 체력 바에 그림 표시가 생기게 됩니다</a:t>
            </a:r>
            <a:r>
              <a:rPr lang="en-US" altLang="ko-KR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.</a:t>
            </a:r>
            <a:endParaRPr lang="en-US" altLang="ko-KR" sz="2600">
              <a:solidFill>
                <a:schemeClr val="lt1"/>
              </a:solidFill>
              <a:latin typeface="경기천년제목OTF Medium"/>
              <a:ea typeface="경기천년제목OTF Medium"/>
            </a:endParaRPr>
          </a:p>
          <a:p>
            <a:pPr lvl="0">
              <a:defRPr/>
            </a:pPr>
            <a:endParaRPr lang="en-US" altLang="ko-KR" sz="2600">
              <a:solidFill>
                <a:schemeClr val="lt1"/>
              </a:solidFill>
              <a:latin typeface="경기천년제목OTF Medium"/>
              <a:ea typeface="경기천년제목OTF Medium"/>
            </a:endParaRPr>
          </a:p>
          <a:p>
            <a:pPr lvl="0">
              <a:defRPr/>
            </a:pPr>
            <a:r>
              <a:rPr lang="ko-KR" altLang="en-US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그 다음은 그림판이 닫아져 있는 모습을 게임의 하단에 보이게 만들고</a:t>
            </a:r>
            <a:endParaRPr lang="ko-KR" altLang="en-US" sz="2600">
              <a:solidFill>
                <a:schemeClr val="lt1"/>
              </a:solidFill>
              <a:latin typeface="경기천년제목OTF Medium"/>
              <a:ea typeface="경기천년제목OTF Medium"/>
            </a:endParaRPr>
          </a:p>
          <a:p>
            <a:pPr lvl="0">
              <a:defRPr/>
            </a:pPr>
            <a:r>
              <a:rPr lang="ko-KR" altLang="en-US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특정한 키</a:t>
            </a:r>
            <a:r>
              <a:rPr lang="en-US" altLang="ko-KR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(</a:t>
            </a:r>
            <a:r>
              <a:rPr lang="ko-KR" altLang="en-US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예시로 </a:t>
            </a:r>
            <a:r>
              <a:rPr lang="en-US" altLang="ko-KR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shift)</a:t>
            </a:r>
            <a:r>
              <a:rPr lang="ko-KR" altLang="en-US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로 만들어서 열 수 있게 만듭니다</a:t>
            </a:r>
            <a:endParaRPr lang="ko-KR" altLang="en-US" sz="2600">
              <a:solidFill>
                <a:schemeClr val="lt1"/>
              </a:solidFill>
              <a:latin typeface="경기천년제목OTF Medium"/>
              <a:ea typeface="경기천년제목OTF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09427" y="6488907"/>
            <a:ext cx="2889250" cy="369093"/>
          </a:xfrm>
          <a:prstGeom prst="rect">
            <a:avLst/>
          </a:prstGeom>
          <a:solidFill>
            <a:srgbClr val="67530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2923976" y="6494384"/>
            <a:ext cx="1649016" cy="36361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배달의민족 을지로체 TTF"/>
                <a:ea typeface="배달의민족 을지로체 TTF"/>
              </a:rPr>
              <a:t>shift</a:t>
            </a:r>
            <a:endParaRPr lang="en-US" altLang="ko-KR">
              <a:latin typeface="배달의민족 을지로체 TTF"/>
              <a:ea typeface="배달의민족 을지로체 TTF"/>
            </a:endParaRPr>
          </a:p>
        </p:txBody>
      </p:sp>
    </p:spTree>
    <p:extLst>
      <p:ext uri="{BB962C8B-B14F-4D97-AF65-F5344CB8AC3E}">
        <p14:creationId xmlns:p14="http://schemas.microsoft.com/office/powerpoint/2010/main" val="13840170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91d"/>
          </a:solidFill>
          <a:ln>
            <a:solidFill>
              <a:srgbClr val="1a19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0" y="229041"/>
            <a:ext cx="12192000" cy="69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게임 플레이</a:t>
            </a:r>
            <a:r>
              <a:rPr lang="en-US" altLang="ko-KR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(</a:t>
            </a:r>
            <a:r>
              <a:rPr lang="ko-KR" altLang="en-US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예시</a:t>
            </a:r>
            <a:r>
              <a:rPr lang="en-US" altLang="ko-KR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)</a:t>
            </a:r>
            <a:endParaRPr lang="en-US" altLang="ko-KR" sz="4000">
              <a:solidFill>
                <a:schemeClr val="lt1"/>
              </a:solidFill>
              <a:latin typeface="경기천년제목 Bold"/>
              <a:ea typeface="경기천년제목 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82380"/>
          <a:stretch>
            <a:fillRect/>
          </a:stretch>
        </p:blipFill>
        <p:spPr>
          <a:xfrm>
            <a:off x="1158684" y="3922295"/>
            <a:ext cx="444883" cy="8243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4746624"/>
            <a:ext cx="8163718" cy="21113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눈물방울 10"/>
          <p:cNvSpPr/>
          <p:nvPr/>
        </p:nvSpPr>
        <p:spPr>
          <a:xfrm rot="3834825">
            <a:off x="3198426" y="2651124"/>
            <a:ext cx="1111250" cy="698500"/>
          </a:xfrm>
          <a:prstGeom prst="teardrop">
            <a:avLst>
              <a:gd name="adj" fmla="val 115625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358169" y="2674381"/>
            <a:ext cx="791766" cy="4138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/>
              <a:t>- </a:t>
            </a:r>
            <a:r>
              <a:rPr lang="ko-KR" altLang="en-US" sz="2100"/>
              <a:t>ㅅ</a:t>
            </a:r>
            <a:r>
              <a:rPr lang="en-US" altLang="ko-KR" sz="2100"/>
              <a:t> -</a:t>
            </a:r>
            <a:endParaRPr lang="en-US" altLang="ko-KR" sz="2100"/>
          </a:p>
        </p:txBody>
      </p:sp>
      <p:cxnSp>
        <p:nvCxnSpPr>
          <p:cNvPr id="13" name="선 12"/>
          <p:cNvCxnSpPr/>
          <p:nvPr/>
        </p:nvCxnSpPr>
        <p:spPr>
          <a:xfrm>
            <a:off x="3358169" y="2347776"/>
            <a:ext cx="495101" cy="0"/>
          </a:xfrm>
          <a:prstGeom prst="line">
            <a:avLst/>
          </a:prstGeom>
          <a:ln w="76200">
            <a:solidFill>
              <a:schemeClr val="accent2"/>
            </a:solidFill>
            <a:headEnd w="med" len="med"/>
            <a:tailEnd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6885778" y="1513634"/>
            <a:ext cx="4980784" cy="16682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그림판을 열 수 있는 키를 누르면</a:t>
            </a:r>
            <a:endParaRPr lang="ko-KR" altLang="en-US" sz="2600">
              <a:solidFill>
                <a:schemeClr val="lt1"/>
              </a:solidFill>
              <a:latin typeface="경기천년제목OTF Medium"/>
              <a:ea typeface="경기천년제목OTF Medium"/>
            </a:endParaRPr>
          </a:p>
          <a:p>
            <a:pPr lvl="0">
              <a:defRPr/>
            </a:pPr>
            <a:r>
              <a:rPr lang="ko-KR" altLang="en-US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닫혀져 있던 그림판이 위로 올라가게 되면서 마우스로 그릴 수 있는 부분이 표시가 됩니다</a:t>
            </a:r>
            <a:r>
              <a:rPr lang="en-US" altLang="ko-KR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.</a:t>
            </a:r>
            <a:endParaRPr lang="en-US" altLang="ko-KR" sz="2600">
              <a:solidFill>
                <a:schemeClr val="lt1"/>
              </a:solidFill>
              <a:latin typeface="경기천년제목OTF Medium"/>
              <a:ea typeface="경기천년제목OTF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4995" y="5115719"/>
            <a:ext cx="2889250" cy="1742280"/>
          </a:xfrm>
          <a:prstGeom prst="rect">
            <a:avLst/>
          </a:prstGeom>
          <a:solidFill>
            <a:srgbClr val="67530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2929544" y="5121196"/>
            <a:ext cx="1649016" cy="36361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배달의민족 을지로체 TTF"/>
                <a:ea typeface="배달의민족 을지로체 TTF"/>
              </a:rPr>
              <a:t>shift</a:t>
            </a:r>
            <a:endParaRPr lang="en-US" altLang="ko-KR">
              <a:latin typeface="배달의민족 을지로체 TTF"/>
              <a:ea typeface="배달의민족 을지로체 TTF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68994" y="5572124"/>
            <a:ext cx="2381250" cy="116681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3668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91d"/>
          </a:solidFill>
          <a:ln>
            <a:solidFill>
              <a:srgbClr val="1a19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0" y="229041"/>
            <a:ext cx="12192000" cy="69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게임 플레이</a:t>
            </a:r>
            <a:r>
              <a:rPr lang="en-US" altLang="ko-KR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(</a:t>
            </a:r>
            <a:r>
              <a:rPr lang="ko-KR" altLang="en-US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예시</a:t>
            </a:r>
            <a:r>
              <a:rPr lang="en-US" altLang="ko-KR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)</a:t>
            </a:r>
            <a:endParaRPr lang="en-US" altLang="ko-KR" sz="4000">
              <a:solidFill>
                <a:schemeClr val="lt1"/>
              </a:solidFill>
              <a:latin typeface="경기천년제목 Bold"/>
              <a:ea typeface="경기천년제목 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r="82380"/>
          <a:stretch>
            <a:fillRect/>
          </a:stretch>
        </p:blipFill>
        <p:spPr>
          <a:xfrm>
            <a:off x="1158684" y="3922295"/>
            <a:ext cx="444883" cy="82432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4746624"/>
            <a:ext cx="8163718" cy="21113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눈물방울 10"/>
          <p:cNvSpPr/>
          <p:nvPr/>
        </p:nvSpPr>
        <p:spPr>
          <a:xfrm rot="3834825">
            <a:off x="3198426" y="2651124"/>
            <a:ext cx="1111250" cy="698500"/>
          </a:xfrm>
          <a:prstGeom prst="teardrop">
            <a:avLst>
              <a:gd name="adj" fmla="val 115625"/>
            </a:avLst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358169" y="2674381"/>
            <a:ext cx="791766" cy="4138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/>
              <a:t>- </a:t>
            </a:r>
            <a:r>
              <a:rPr lang="ko-KR" altLang="en-US" sz="2100"/>
              <a:t>ㅅ</a:t>
            </a:r>
            <a:r>
              <a:rPr lang="en-US" altLang="ko-KR" sz="2100"/>
              <a:t> -</a:t>
            </a:r>
            <a:endParaRPr lang="en-US" altLang="ko-KR" sz="2100"/>
          </a:p>
        </p:txBody>
      </p:sp>
      <p:cxnSp>
        <p:nvCxnSpPr>
          <p:cNvPr id="13" name="선 12"/>
          <p:cNvCxnSpPr/>
          <p:nvPr/>
        </p:nvCxnSpPr>
        <p:spPr>
          <a:xfrm>
            <a:off x="3358169" y="2347776"/>
            <a:ext cx="495101" cy="0"/>
          </a:xfrm>
          <a:prstGeom prst="line">
            <a:avLst/>
          </a:prstGeom>
          <a:ln w="76200">
            <a:solidFill>
              <a:schemeClr val="accent2"/>
            </a:solidFill>
            <a:headEnd w="med" len="med"/>
            <a:tailEnd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6925466" y="2006076"/>
            <a:ext cx="4980784" cy="8752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이 상태에서 그림판에서 적과 똑같은 모양을 그리면 적이 사라지게 됩니다</a:t>
            </a:r>
            <a:r>
              <a:rPr lang="en-US" altLang="ko-KR" sz="2600">
                <a:solidFill>
                  <a:schemeClr val="lt1"/>
                </a:solidFill>
                <a:latin typeface="경기천년제목OTF Medium"/>
                <a:ea typeface="경기천년제목OTF Medium"/>
              </a:rPr>
              <a:t>.</a:t>
            </a:r>
            <a:endParaRPr lang="en-US" altLang="ko-KR" sz="2600">
              <a:solidFill>
                <a:schemeClr val="lt1"/>
              </a:solidFill>
              <a:latin typeface="경기천년제목OTF Medium"/>
              <a:ea typeface="경기천년제목OTF Medium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14995" y="5115719"/>
            <a:ext cx="2889250" cy="1742280"/>
          </a:xfrm>
          <a:prstGeom prst="rect">
            <a:avLst/>
          </a:prstGeom>
          <a:solidFill>
            <a:srgbClr val="67530e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2929544" y="5121196"/>
            <a:ext cx="1649016" cy="36361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latin typeface="배달의민족 을지로체 TTF"/>
                <a:ea typeface="배달의민족 을지로체 TTF"/>
              </a:rPr>
              <a:t>shift</a:t>
            </a:r>
            <a:endParaRPr lang="en-US" altLang="ko-KR">
              <a:latin typeface="배달의민족 을지로체 TTF"/>
              <a:ea typeface="배달의민족 을지로체 TTF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68994" y="5572124"/>
            <a:ext cx="2381250" cy="116681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2905463" y="6064525"/>
            <a:ext cx="1911805" cy="182684"/>
          </a:xfrm>
          <a:custGeom>
            <a:avLst/>
            <a:gdLst>
              <a:gd name="connsiteX0" fmla="*/ -4307 w 1911805"/>
              <a:gd name="connsiteY0" fmla="*/ -275 h 182684"/>
              <a:gd name="connsiteX1" fmla="*/ 35380 w 1911805"/>
              <a:gd name="connsiteY1" fmla="*/ 7662 h 182684"/>
              <a:gd name="connsiteX2" fmla="*/ 83005 w 1911805"/>
              <a:gd name="connsiteY2" fmla="*/ 7662 h 182684"/>
              <a:gd name="connsiteX3" fmla="*/ 106817 w 1911805"/>
              <a:gd name="connsiteY3" fmla="*/ 15599 h 182684"/>
              <a:gd name="connsiteX4" fmla="*/ 146505 w 1911805"/>
              <a:gd name="connsiteY4" fmla="*/ 23537 h 182684"/>
              <a:gd name="connsiteX5" fmla="*/ 210005 w 1911805"/>
              <a:gd name="connsiteY5" fmla="*/ 23537 h 182684"/>
              <a:gd name="connsiteX6" fmla="*/ 257630 w 1911805"/>
              <a:gd name="connsiteY6" fmla="*/ 31474 h 182684"/>
              <a:gd name="connsiteX7" fmla="*/ 313192 w 1911805"/>
              <a:gd name="connsiteY7" fmla="*/ 39412 h 182684"/>
              <a:gd name="connsiteX8" fmla="*/ 360817 w 1911805"/>
              <a:gd name="connsiteY8" fmla="*/ 39412 h 182684"/>
              <a:gd name="connsiteX9" fmla="*/ 408442 w 1911805"/>
              <a:gd name="connsiteY9" fmla="*/ 47350 h 182684"/>
              <a:gd name="connsiteX10" fmla="*/ 464005 w 1911805"/>
              <a:gd name="connsiteY10" fmla="*/ 55287 h 182684"/>
              <a:gd name="connsiteX11" fmla="*/ 479880 w 1911805"/>
              <a:gd name="connsiteY11" fmla="*/ 63224 h 182684"/>
              <a:gd name="connsiteX12" fmla="*/ 519567 w 1911805"/>
              <a:gd name="connsiteY12" fmla="*/ 63224 h 182684"/>
              <a:gd name="connsiteX13" fmla="*/ 583067 w 1911805"/>
              <a:gd name="connsiteY13" fmla="*/ 71162 h 182684"/>
              <a:gd name="connsiteX14" fmla="*/ 654505 w 1911805"/>
              <a:gd name="connsiteY14" fmla="*/ 79100 h 182684"/>
              <a:gd name="connsiteX15" fmla="*/ 725942 w 1911805"/>
              <a:gd name="connsiteY15" fmla="*/ 87036 h 182684"/>
              <a:gd name="connsiteX16" fmla="*/ 773567 w 1911805"/>
              <a:gd name="connsiteY16" fmla="*/ 87036 h 182684"/>
              <a:gd name="connsiteX17" fmla="*/ 837067 w 1911805"/>
              <a:gd name="connsiteY17" fmla="*/ 94974 h 182684"/>
              <a:gd name="connsiteX18" fmla="*/ 908505 w 1911805"/>
              <a:gd name="connsiteY18" fmla="*/ 110849 h 182684"/>
              <a:gd name="connsiteX19" fmla="*/ 979942 w 1911805"/>
              <a:gd name="connsiteY19" fmla="*/ 110849 h 182684"/>
              <a:gd name="connsiteX20" fmla="*/ 1019630 w 1911805"/>
              <a:gd name="connsiteY20" fmla="*/ 118787 h 182684"/>
              <a:gd name="connsiteX21" fmla="*/ 1043442 w 1911805"/>
              <a:gd name="connsiteY21" fmla="*/ 118787 h 182684"/>
              <a:gd name="connsiteX22" fmla="*/ 1114880 w 1911805"/>
              <a:gd name="connsiteY22" fmla="*/ 126724 h 182684"/>
              <a:gd name="connsiteX23" fmla="*/ 1162505 w 1911805"/>
              <a:gd name="connsiteY23" fmla="*/ 134662 h 182684"/>
              <a:gd name="connsiteX24" fmla="*/ 1226005 w 1911805"/>
              <a:gd name="connsiteY24" fmla="*/ 134662 h 182684"/>
              <a:gd name="connsiteX25" fmla="*/ 1289505 w 1911805"/>
              <a:gd name="connsiteY25" fmla="*/ 142600 h 182684"/>
              <a:gd name="connsiteX26" fmla="*/ 1345067 w 1911805"/>
              <a:gd name="connsiteY26" fmla="*/ 150537 h 182684"/>
              <a:gd name="connsiteX27" fmla="*/ 1384755 w 1911805"/>
              <a:gd name="connsiteY27" fmla="*/ 158474 h 182684"/>
              <a:gd name="connsiteX28" fmla="*/ 1495879 w 1911805"/>
              <a:gd name="connsiteY28" fmla="*/ 158474 h 182684"/>
              <a:gd name="connsiteX29" fmla="*/ 1551442 w 1911805"/>
              <a:gd name="connsiteY29" fmla="*/ 166412 h 182684"/>
              <a:gd name="connsiteX30" fmla="*/ 1567317 w 1911805"/>
              <a:gd name="connsiteY30" fmla="*/ 166412 h 182684"/>
              <a:gd name="connsiteX31" fmla="*/ 1591129 w 1911805"/>
              <a:gd name="connsiteY31" fmla="*/ 174349 h 182684"/>
              <a:gd name="connsiteX32" fmla="*/ 1670505 w 1911805"/>
              <a:gd name="connsiteY32" fmla="*/ 174349 h 182684"/>
              <a:gd name="connsiteX33" fmla="*/ 1710192 w 1911805"/>
              <a:gd name="connsiteY33" fmla="*/ 182286 h 182684"/>
              <a:gd name="connsiteX34" fmla="*/ 1916567 w 1911805"/>
              <a:gd name="connsiteY34" fmla="*/ 182286 h 1826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11805" h="182684">
                <a:moveTo>
                  <a:pt x="-4307" y="-275"/>
                </a:moveTo>
                <a:cubicBezTo>
                  <a:pt x="-1662" y="253"/>
                  <a:pt x="29559" y="7132"/>
                  <a:pt x="35380" y="7662"/>
                </a:cubicBezTo>
                <a:cubicBezTo>
                  <a:pt x="41200" y="8190"/>
                  <a:pt x="78242" y="7132"/>
                  <a:pt x="83005" y="7662"/>
                </a:cubicBezTo>
                <a:cubicBezTo>
                  <a:pt x="87767" y="8191"/>
                  <a:pt x="102584" y="14540"/>
                  <a:pt x="106817" y="15599"/>
                </a:cubicBezTo>
                <a:cubicBezTo>
                  <a:pt x="111050" y="16657"/>
                  <a:pt x="139625" y="23008"/>
                  <a:pt x="146505" y="23537"/>
                </a:cubicBezTo>
                <a:cubicBezTo>
                  <a:pt x="153384" y="24066"/>
                  <a:pt x="202596" y="23008"/>
                  <a:pt x="210005" y="23537"/>
                </a:cubicBezTo>
                <a:cubicBezTo>
                  <a:pt x="217413" y="24066"/>
                  <a:pt x="250750" y="30416"/>
                  <a:pt x="257630" y="31474"/>
                </a:cubicBezTo>
                <a:cubicBezTo>
                  <a:pt x="264508" y="32532"/>
                  <a:pt x="306313" y="38882"/>
                  <a:pt x="313192" y="39412"/>
                </a:cubicBezTo>
                <a:cubicBezTo>
                  <a:pt x="320071" y="39940"/>
                  <a:pt x="354467" y="38882"/>
                  <a:pt x="360817" y="39412"/>
                </a:cubicBezTo>
                <a:cubicBezTo>
                  <a:pt x="367167" y="39941"/>
                  <a:pt x="401563" y="46290"/>
                  <a:pt x="408442" y="47350"/>
                </a:cubicBezTo>
                <a:cubicBezTo>
                  <a:pt x="415321" y="48408"/>
                  <a:pt x="459242" y="54228"/>
                  <a:pt x="464005" y="55287"/>
                </a:cubicBezTo>
                <a:cubicBezTo>
                  <a:pt x="468767" y="56344"/>
                  <a:pt x="476176" y="62694"/>
                  <a:pt x="479880" y="63224"/>
                </a:cubicBezTo>
                <a:cubicBezTo>
                  <a:pt x="483584" y="63752"/>
                  <a:pt x="512688" y="62694"/>
                  <a:pt x="519567" y="63224"/>
                </a:cubicBezTo>
                <a:cubicBezTo>
                  <a:pt x="526446" y="63752"/>
                  <a:pt x="574071" y="70104"/>
                  <a:pt x="583067" y="71162"/>
                </a:cubicBezTo>
                <a:cubicBezTo>
                  <a:pt x="592063" y="72221"/>
                  <a:pt x="644979" y="78041"/>
                  <a:pt x="654505" y="79100"/>
                </a:cubicBezTo>
                <a:cubicBezTo>
                  <a:pt x="664029" y="80158"/>
                  <a:pt x="718005" y="86506"/>
                  <a:pt x="725942" y="87036"/>
                </a:cubicBezTo>
                <a:cubicBezTo>
                  <a:pt x="733879" y="87565"/>
                  <a:pt x="766159" y="86506"/>
                  <a:pt x="773567" y="87036"/>
                </a:cubicBezTo>
                <a:cubicBezTo>
                  <a:pt x="780975" y="87564"/>
                  <a:pt x="828071" y="93387"/>
                  <a:pt x="837067" y="94974"/>
                </a:cubicBezTo>
                <a:cubicBezTo>
                  <a:pt x="846063" y="96561"/>
                  <a:pt x="898980" y="109790"/>
                  <a:pt x="908505" y="110849"/>
                </a:cubicBezTo>
                <a:cubicBezTo>
                  <a:pt x="918030" y="111906"/>
                  <a:pt x="972534" y="110319"/>
                  <a:pt x="979942" y="110849"/>
                </a:cubicBezTo>
                <a:cubicBezTo>
                  <a:pt x="987350" y="111378"/>
                  <a:pt x="1015396" y="118257"/>
                  <a:pt x="1019630" y="118787"/>
                </a:cubicBezTo>
                <a:cubicBezTo>
                  <a:pt x="1023863" y="119316"/>
                  <a:pt x="1037092" y="118258"/>
                  <a:pt x="1043442" y="118787"/>
                </a:cubicBezTo>
                <a:cubicBezTo>
                  <a:pt x="1049792" y="119316"/>
                  <a:pt x="1106942" y="125666"/>
                  <a:pt x="1114880" y="126724"/>
                </a:cubicBezTo>
                <a:cubicBezTo>
                  <a:pt x="1122817" y="127782"/>
                  <a:pt x="1155096" y="134132"/>
                  <a:pt x="1162505" y="134662"/>
                </a:cubicBezTo>
                <a:cubicBezTo>
                  <a:pt x="1169913" y="135190"/>
                  <a:pt x="1217538" y="134132"/>
                  <a:pt x="1226005" y="134662"/>
                </a:cubicBezTo>
                <a:cubicBezTo>
                  <a:pt x="1234471" y="135190"/>
                  <a:pt x="1281567" y="141541"/>
                  <a:pt x="1289505" y="142600"/>
                </a:cubicBezTo>
                <a:cubicBezTo>
                  <a:pt x="1297442" y="143657"/>
                  <a:pt x="1338716" y="149478"/>
                  <a:pt x="1345067" y="150537"/>
                </a:cubicBezTo>
                <a:cubicBezTo>
                  <a:pt x="1351417" y="151595"/>
                  <a:pt x="1374700" y="157944"/>
                  <a:pt x="1384755" y="158474"/>
                </a:cubicBezTo>
                <a:cubicBezTo>
                  <a:pt x="1394809" y="159003"/>
                  <a:pt x="1484766" y="157944"/>
                  <a:pt x="1495879" y="158474"/>
                </a:cubicBezTo>
                <a:cubicBezTo>
                  <a:pt x="1506991" y="159002"/>
                  <a:pt x="1546680" y="165883"/>
                  <a:pt x="1551442" y="166412"/>
                </a:cubicBezTo>
                <a:cubicBezTo>
                  <a:pt x="1556205" y="166941"/>
                  <a:pt x="1564671" y="165883"/>
                  <a:pt x="1567317" y="166412"/>
                </a:cubicBezTo>
                <a:cubicBezTo>
                  <a:pt x="1569962" y="166941"/>
                  <a:pt x="1584249" y="173819"/>
                  <a:pt x="1591129" y="174349"/>
                </a:cubicBezTo>
                <a:cubicBezTo>
                  <a:pt x="1598008" y="174877"/>
                  <a:pt x="1662567" y="173819"/>
                  <a:pt x="1670505" y="174349"/>
                </a:cubicBezTo>
                <a:cubicBezTo>
                  <a:pt x="1678442" y="174877"/>
                  <a:pt x="1693787" y="181756"/>
                  <a:pt x="1710192" y="182286"/>
                </a:cubicBezTo>
                <a:cubicBezTo>
                  <a:pt x="1726595" y="182814"/>
                  <a:pt x="1902808" y="182286"/>
                  <a:pt x="1916567" y="182286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3052797" y="2338761"/>
            <a:ext cx="1413645" cy="1314212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149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91d"/>
          </a:solidFill>
          <a:ln>
            <a:solidFill>
              <a:srgbClr val="1a191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0" y="229041"/>
            <a:ext cx="12192000" cy="69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경기천년제목 Bold"/>
                <a:ea typeface="경기천년제목 Bold"/>
              </a:rPr>
              <a:t>개발 일정</a:t>
            </a:r>
            <a:endParaRPr lang="ko-KR" altLang="en-US" sz="4000">
              <a:solidFill>
                <a:schemeClr val="lt1"/>
              </a:solidFill>
              <a:latin typeface="경기천년제목 Bold"/>
              <a:ea typeface="경기천년제목 Bold"/>
            </a:endParaRPr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</p:nvPr>
        </p:nvGraphicFramePr>
        <p:xfrm>
          <a:off x="838200" y="925195"/>
          <a:ext cx="10515600" cy="5593074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993490"/>
                <a:gridCol w="8522110"/>
              </a:tblGrid>
              <a:tr h="61373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게임에 필요한 리소스 수집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</a:tr>
              <a:tr h="61373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게임 프레임 워크 그리고 리소스가 제대로 작동하는 지 확인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</a:tr>
              <a:tr h="61373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본격적인 코드 짜기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</a:tr>
              <a:tr h="61373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4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빼경과 맵을 구현 그리고 캐릭터 스프라이트 적용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</a:tr>
              <a:tr h="683155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캐릭터의 조작 개발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,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 스테이지 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1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 개발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</a:tr>
              <a:tr h="61373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6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그림이 무슨 그림인지 알아내는 알고리즘 개발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,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 스테이지 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 개발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</a:tr>
              <a:tr h="61373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7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스테이지 </a:t>
                      </a: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 개발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/>
                </a:tc>
              </a:tr>
              <a:tr h="61373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8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UI/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디버깅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3739"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9</a:t>
                      </a: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주차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b="1">
                          <a:solidFill>
                            <a:schemeClr val="bg1"/>
                          </a:solidFill>
                          <a:latin typeface="둥근모꼴"/>
                          <a:ea typeface="둥근모꼴"/>
                          <a:cs typeface="둥근모꼴"/>
                        </a:rPr>
                        <a:t>최종 검사</a:t>
                      </a:r>
                      <a:endParaRPr lang="ko-KR" altLang="en-US" b="1">
                        <a:solidFill>
                          <a:schemeClr val="bg1"/>
                        </a:solidFill>
                        <a:latin typeface="둥근모꼴"/>
                        <a:ea typeface="둥근모꼴"/>
                        <a:cs typeface="둥근모꼴"/>
                      </a:endParaRPr>
                    </a:p>
                  </a:txBody>
                  <a:tcPr marL="91440" marR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21941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158</ep:Words>
  <ep:PresentationFormat/>
  <ep:Paragraphs>59</ep:Paragraphs>
  <ep:Slides>7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kirby</cp:lastModifiedBy>
  <dcterms:modified xsi:type="dcterms:W3CDTF">2025-09-29T17:18:15.497</dcterms:modified>
  <cp:revision>13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