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6B91FE-360F-4348-9CF9-A8F8A1440BB0}" v="2160" dt="2025-05-18T08:37:18.645"/>
    <p1510:client id="{A54A49E9-A9F9-4FF7-92BC-D9EB131312EA}" v="43" dt="2025-05-18T08:39:34.1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p:restoredTop sz="94692"/>
  </p:normalViewPr>
  <p:slideViewPr>
    <p:cSldViewPr snapToGrid="0">
      <p:cViewPr varScale="1">
        <p:scale>
          <a:sx n="62" d="100"/>
          <a:sy n="62" d="100"/>
        </p:scale>
        <p:origin x="78"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10FF-59CB-3792-CE05-8123DCEBEC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438F6-9184-BBB5-6A22-E93B3C6D67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4ABAF5-8252-8BEF-8421-0BD9B75A13B7}"/>
              </a:ext>
            </a:extLst>
          </p:cNvPr>
          <p:cNvSpPr>
            <a:spLocks noGrp="1"/>
          </p:cNvSpPr>
          <p:nvPr>
            <p:ph type="dt" sz="half" idx="10"/>
          </p:nvPr>
        </p:nvSpPr>
        <p:spPr/>
        <p:txBody>
          <a:bodyPr/>
          <a:lstStyle/>
          <a:p>
            <a:fld id="{ED976EB9-5E9C-554F-953C-7302C6ED7392}" type="datetimeFigureOut">
              <a:rPr lang="en-US" smtClean="0"/>
              <a:t>5/17/2025</a:t>
            </a:fld>
            <a:endParaRPr lang="en-US"/>
          </a:p>
        </p:txBody>
      </p:sp>
      <p:sp>
        <p:nvSpPr>
          <p:cNvPr id="5" name="Footer Placeholder 4">
            <a:extLst>
              <a:ext uri="{FF2B5EF4-FFF2-40B4-BE49-F238E27FC236}">
                <a16:creationId xmlns:a16="http://schemas.microsoft.com/office/drawing/2014/main" id="{0537A7DD-640D-99BF-03D2-18AB221B3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CEBEE-7ABF-0A79-EF16-1EA1D7D17AEE}"/>
              </a:ext>
            </a:extLst>
          </p:cNvPr>
          <p:cNvSpPr>
            <a:spLocks noGrp="1"/>
          </p:cNvSpPr>
          <p:nvPr>
            <p:ph type="sldNum" sz="quarter" idx="12"/>
          </p:nvPr>
        </p:nvSpPr>
        <p:spPr/>
        <p:txBody>
          <a:bodyPr/>
          <a:lstStyle/>
          <a:p>
            <a:fld id="{7625FE05-A6F0-D343-B3F4-3418CC148F82}" type="slidenum">
              <a:rPr lang="en-US" smtClean="0"/>
              <a:t>‹#›</a:t>
            </a:fld>
            <a:endParaRPr lang="en-US"/>
          </a:p>
        </p:txBody>
      </p:sp>
    </p:spTree>
    <p:extLst>
      <p:ext uri="{BB962C8B-B14F-4D97-AF65-F5344CB8AC3E}">
        <p14:creationId xmlns:p14="http://schemas.microsoft.com/office/powerpoint/2010/main" val="1029229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94C2D-5F55-CF71-3A74-049B300192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84CE04-4B07-1997-270A-FB22524148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24BE51-F01F-903E-238A-E5F4C9BB5129}"/>
              </a:ext>
            </a:extLst>
          </p:cNvPr>
          <p:cNvSpPr>
            <a:spLocks noGrp="1"/>
          </p:cNvSpPr>
          <p:nvPr>
            <p:ph type="dt" sz="half" idx="10"/>
          </p:nvPr>
        </p:nvSpPr>
        <p:spPr/>
        <p:txBody>
          <a:bodyPr/>
          <a:lstStyle/>
          <a:p>
            <a:fld id="{ED976EB9-5E9C-554F-953C-7302C6ED7392}" type="datetimeFigureOut">
              <a:rPr lang="en-US" smtClean="0"/>
              <a:t>5/17/2025</a:t>
            </a:fld>
            <a:endParaRPr lang="en-US"/>
          </a:p>
        </p:txBody>
      </p:sp>
      <p:sp>
        <p:nvSpPr>
          <p:cNvPr id="5" name="Footer Placeholder 4">
            <a:extLst>
              <a:ext uri="{FF2B5EF4-FFF2-40B4-BE49-F238E27FC236}">
                <a16:creationId xmlns:a16="http://schemas.microsoft.com/office/drawing/2014/main" id="{DCCF82CA-077F-1AC0-A61C-F0E3EFAA1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C62FE-402F-93A8-7E3C-846ADA0BF5E0}"/>
              </a:ext>
            </a:extLst>
          </p:cNvPr>
          <p:cNvSpPr>
            <a:spLocks noGrp="1"/>
          </p:cNvSpPr>
          <p:nvPr>
            <p:ph type="sldNum" sz="quarter" idx="12"/>
          </p:nvPr>
        </p:nvSpPr>
        <p:spPr/>
        <p:txBody>
          <a:bodyPr/>
          <a:lstStyle/>
          <a:p>
            <a:fld id="{7625FE05-A6F0-D343-B3F4-3418CC148F82}" type="slidenum">
              <a:rPr lang="en-US" smtClean="0"/>
              <a:t>‹#›</a:t>
            </a:fld>
            <a:endParaRPr lang="en-US"/>
          </a:p>
        </p:txBody>
      </p:sp>
    </p:spTree>
    <p:extLst>
      <p:ext uri="{BB962C8B-B14F-4D97-AF65-F5344CB8AC3E}">
        <p14:creationId xmlns:p14="http://schemas.microsoft.com/office/powerpoint/2010/main" val="169695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6C8715-C565-4A98-871F-B650D2EF67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DB4472-A42E-5C10-41A4-DC286DF2F0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C23D01-FA54-D283-6CDF-D8FFE85A4802}"/>
              </a:ext>
            </a:extLst>
          </p:cNvPr>
          <p:cNvSpPr>
            <a:spLocks noGrp="1"/>
          </p:cNvSpPr>
          <p:nvPr>
            <p:ph type="dt" sz="half" idx="10"/>
          </p:nvPr>
        </p:nvSpPr>
        <p:spPr/>
        <p:txBody>
          <a:bodyPr/>
          <a:lstStyle/>
          <a:p>
            <a:fld id="{ED976EB9-5E9C-554F-953C-7302C6ED7392}" type="datetimeFigureOut">
              <a:rPr lang="en-US" smtClean="0"/>
              <a:t>5/17/2025</a:t>
            </a:fld>
            <a:endParaRPr lang="en-US"/>
          </a:p>
        </p:txBody>
      </p:sp>
      <p:sp>
        <p:nvSpPr>
          <p:cNvPr id="5" name="Footer Placeholder 4">
            <a:extLst>
              <a:ext uri="{FF2B5EF4-FFF2-40B4-BE49-F238E27FC236}">
                <a16:creationId xmlns:a16="http://schemas.microsoft.com/office/drawing/2014/main" id="{ACC03153-6905-F0BA-39EF-3CDF6E7C3C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7CC77-AAF3-F939-DFB4-B51C986708AD}"/>
              </a:ext>
            </a:extLst>
          </p:cNvPr>
          <p:cNvSpPr>
            <a:spLocks noGrp="1"/>
          </p:cNvSpPr>
          <p:nvPr>
            <p:ph type="sldNum" sz="quarter" idx="12"/>
          </p:nvPr>
        </p:nvSpPr>
        <p:spPr/>
        <p:txBody>
          <a:bodyPr/>
          <a:lstStyle/>
          <a:p>
            <a:fld id="{7625FE05-A6F0-D343-B3F4-3418CC148F82}" type="slidenum">
              <a:rPr lang="en-US" smtClean="0"/>
              <a:t>‹#›</a:t>
            </a:fld>
            <a:endParaRPr lang="en-US"/>
          </a:p>
        </p:txBody>
      </p:sp>
    </p:spTree>
    <p:extLst>
      <p:ext uri="{BB962C8B-B14F-4D97-AF65-F5344CB8AC3E}">
        <p14:creationId xmlns:p14="http://schemas.microsoft.com/office/powerpoint/2010/main" val="148990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F428-8054-616F-420E-67FCF75C34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7293DF-9C83-F261-FA54-1CF5F720D56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03F17B-FC4D-625A-8580-179A95F54A5E}"/>
              </a:ext>
            </a:extLst>
          </p:cNvPr>
          <p:cNvSpPr>
            <a:spLocks noGrp="1"/>
          </p:cNvSpPr>
          <p:nvPr>
            <p:ph type="dt" sz="half" idx="10"/>
          </p:nvPr>
        </p:nvSpPr>
        <p:spPr/>
        <p:txBody>
          <a:bodyPr/>
          <a:lstStyle/>
          <a:p>
            <a:fld id="{ED976EB9-5E9C-554F-953C-7302C6ED7392}" type="datetimeFigureOut">
              <a:rPr lang="en-US" smtClean="0"/>
              <a:t>5/17/2025</a:t>
            </a:fld>
            <a:endParaRPr lang="en-US"/>
          </a:p>
        </p:txBody>
      </p:sp>
      <p:sp>
        <p:nvSpPr>
          <p:cNvPr id="5" name="Footer Placeholder 4">
            <a:extLst>
              <a:ext uri="{FF2B5EF4-FFF2-40B4-BE49-F238E27FC236}">
                <a16:creationId xmlns:a16="http://schemas.microsoft.com/office/drawing/2014/main" id="{FD84B919-E0AA-2A51-104D-7358DCD4DD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FDE0B-E77E-611A-1450-BAC075676790}"/>
              </a:ext>
            </a:extLst>
          </p:cNvPr>
          <p:cNvSpPr>
            <a:spLocks noGrp="1"/>
          </p:cNvSpPr>
          <p:nvPr>
            <p:ph type="sldNum" sz="quarter" idx="12"/>
          </p:nvPr>
        </p:nvSpPr>
        <p:spPr/>
        <p:txBody>
          <a:bodyPr/>
          <a:lstStyle/>
          <a:p>
            <a:fld id="{7625FE05-A6F0-D343-B3F4-3418CC148F82}" type="slidenum">
              <a:rPr lang="en-US" smtClean="0"/>
              <a:t>‹#›</a:t>
            </a:fld>
            <a:endParaRPr lang="en-US"/>
          </a:p>
        </p:txBody>
      </p:sp>
    </p:spTree>
    <p:extLst>
      <p:ext uri="{BB962C8B-B14F-4D97-AF65-F5344CB8AC3E}">
        <p14:creationId xmlns:p14="http://schemas.microsoft.com/office/powerpoint/2010/main" val="894439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C89C8-5E40-D9F1-7A83-DDEA89C997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1A713D-21BF-F9E4-21B8-BD3F849704E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F8319B-EB01-61F0-2F02-8104113AC4F2}"/>
              </a:ext>
            </a:extLst>
          </p:cNvPr>
          <p:cNvSpPr>
            <a:spLocks noGrp="1"/>
          </p:cNvSpPr>
          <p:nvPr>
            <p:ph type="dt" sz="half" idx="10"/>
          </p:nvPr>
        </p:nvSpPr>
        <p:spPr/>
        <p:txBody>
          <a:bodyPr/>
          <a:lstStyle/>
          <a:p>
            <a:fld id="{ED976EB9-5E9C-554F-953C-7302C6ED7392}" type="datetimeFigureOut">
              <a:rPr lang="en-US" smtClean="0"/>
              <a:t>5/17/2025</a:t>
            </a:fld>
            <a:endParaRPr lang="en-US"/>
          </a:p>
        </p:txBody>
      </p:sp>
      <p:sp>
        <p:nvSpPr>
          <p:cNvPr id="5" name="Footer Placeholder 4">
            <a:extLst>
              <a:ext uri="{FF2B5EF4-FFF2-40B4-BE49-F238E27FC236}">
                <a16:creationId xmlns:a16="http://schemas.microsoft.com/office/drawing/2014/main" id="{C53A697E-5AB1-F27E-2AF4-133896FBFE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1C5010-9110-98DB-C225-F755464573C8}"/>
              </a:ext>
            </a:extLst>
          </p:cNvPr>
          <p:cNvSpPr>
            <a:spLocks noGrp="1"/>
          </p:cNvSpPr>
          <p:nvPr>
            <p:ph type="sldNum" sz="quarter" idx="12"/>
          </p:nvPr>
        </p:nvSpPr>
        <p:spPr/>
        <p:txBody>
          <a:bodyPr/>
          <a:lstStyle/>
          <a:p>
            <a:fld id="{7625FE05-A6F0-D343-B3F4-3418CC148F82}" type="slidenum">
              <a:rPr lang="en-US" smtClean="0"/>
              <a:t>‹#›</a:t>
            </a:fld>
            <a:endParaRPr lang="en-US"/>
          </a:p>
        </p:txBody>
      </p:sp>
    </p:spTree>
    <p:extLst>
      <p:ext uri="{BB962C8B-B14F-4D97-AF65-F5344CB8AC3E}">
        <p14:creationId xmlns:p14="http://schemas.microsoft.com/office/powerpoint/2010/main" val="2984167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22ACC-5854-3867-1464-D67FB6063D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783F09-3523-5D8B-E2B5-AE936100A6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9BBAF1-2C20-8F32-0DAB-03B64BF469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E435D8-1ABB-3583-5792-D70EE280AD58}"/>
              </a:ext>
            </a:extLst>
          </p:cNvPr>
          <p:cNvSpPr>
            <a:spLocks noGrp="1"/>
          </p:cNvSpPr>
          <p:nvPr>
            <p:ph type="dt" sz="half" idx="10"/>
          </p:nvPr>
        </p:nvSpPr>
        <p:spPr/>
        <p:txBody>
          <a:bodyPr/>
          <a:lstStyle/>
          <a:p>
            <a:fld id="{ED976EB9-5E9C-554F-953C-7302C6ED7392}" type="datetimeFigureOut">
              <a:rPr lang="en-US" smtClean="0"/>
              <a:t>5/17/2025</a:t>
            </a:fld>
            <a:endParaRPr lang="en-US"/>
          </a:p>
        </p:txBody>
      </p:sp>
      <p:sp>
        <p:nvSpPr>
          <p:cNvPr id="6" name="Footer Placeholder 5">
            <a:extLst>
              <a:ext uri="{FF2B5EF4-FFF2-40B4-BE49-F238E27FC236}">
                <a16:creationId xmlns:a16="http://schemas.microsoft.com/office/drawing/2014/main" id="{584BB573-B420-0D69-41E0-0345AD4142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4A1D8-09B6-B48D-C516-218B88C40090}"/>
              </a:ext>
            </a:extLst>
          </p:cNvPr>
          <p:cNvSpPr>
            <a:spLocks noGrp="1"/>
          </p:cNvSpPr>
          <p:nvPr>
            <p:ph type="sldNum" sz="quarter" idx="12"/>
          </p:nvPr>
        </p:nvSpPr>
        <p:spPr/>
        <p:txBody>
          <a:bodyPr/>
          <a:lstStyle/>
          <a:p>
            <a:fld id="{7625FE05-A6F0-D343-B3F4-3418CC148F82}" type="slidenum">
              <a:rPr lang="en-US" smtClean="0"/>
              <a:t>‹#›</a:t>
            </a:fld>
            <a:endParaRPr lang="en-US"/>
          </a:p>
        </p:txBody>
      </p:sp>
    </p:spTree>
    <p:extLst>
      <p:ext uri="{BB962C8B-B14F-4D97-AF65-F5344CB8AC3E}">
        <p14:creationId xmlns:p14="http://schemas.microsoft.com/office/powerpoint/2010/main" val="3384886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5D198-3DBE-0987-144C-F3513779E4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E8CFBB-47CC-F50C-95A0-131CC3C2C6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6A343B-F28C-CE0E-66EF-828E5C4A6A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8FECDA-DDB2-146C-8F28-57E3921BA2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511B02F-D3A0-B340-F936-69399D74D2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78DB23-CF44-DC00-62C3-6B077086A4ED}"/>
              </a:ext>
            </a:extLst>
          </p:cNvPr>
          <p:cNvSpPr>
            <a:spLocks noGrp="1"/>
          </p:cNvSpPr>
          <p:nvPr>
            <p:ph type="dt" sz="half" idx="10"/>
          </p:nvPr>
        </p:nvSpPr>
        <p:spPr/>
        <p:txBody>
          <a:bodyPr/>
          <a:lstStyle/>
          <a:p>
            <a:fld id="{ED976EB9-5E9C-554F-953C-7302C6ED7392}" type="datetimeFigureOut">
              <a:rPr lang="en-US" smtClean="0"/>
              <a:t>5/17/2025</a:t>
            </a:fld>
            <a:endParaRPr lang="en-US"/>
          </a:p>
        </p:txBody>
      </p:sp>
      <p:sp>
        <p:nvSpPr>
          <p:cNvPr id="8" name="Footer Placeholder 7">
            <a:extLst>
              <a:ext uri="{FF2B5EF4-FFF2-40B4-BE49-F238E27FC236}">
                <a16:creationId xmlns:a16="http://schemas.microsoft.com/office/drawing/2014/main" id="{3E85353E-263A-5C2A-226B-6BE4536A7D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167981-74AD-B5DC-9FC0-0188934A71F7}"/>
              </a:ext>
            </a:extLst>
          </p:cNvPr>
          <p:cNvSpPr>
            <a:spLocks noGrp="1"/>
          </p:cNvSpPr>
          <p:nvPr>
            <p:ph type="sldNum" sz="quarter" idx="12"/>
          </p:nvPr>
        </p:nvSpPr>
        <p:spPr/>
        <p:txBody>
          <a:bodyPr/>
          <a:lstStyle/>
          <a:p>
            <a:fld id="{7625FE05-A6F0-D343-B3F4-3418CC148F82}" type="slidenum">
              <a:rPr lang="en-US" smtClean="0"/>
              <a:t>‹#›</a:t>
            </a:fld>
            <a:endParaRPr lang="en-US"/>
          </a:p>
        </p:txBody>
      </p:sp>
    </p:spTree>
    <p:extLst>
      <p:ext uri="{BB962C8B-B14F-4D97-AF65-F5344CB8AC3E}">
        <p14:creationId xmlns:p14="http://schemas.microsoft.com/office/powerpoint/2010/main" val="2301343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408C3-1D58-055D-8042-5A7181F2637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80E8C70-2D61-9C5E-D868-90C393DA4ACF}"/>
              </a:ext>
            </a:extLst>
          </p:cNvPr>
          <p:cNvSpPr>
            <a:spLocks noGrp="1"/>
          </p:cNvSpPr>
          <p:nvPr>
            <p:ph type="dt" sz="half" idx="10"/>
          </p:nvPr>
        </p:nvSpPr>
        <p:spPr/>
        <p:txBody>
          <a:bodyPr/>
          <a:lstStyle/>
          <a:p>
            <a:fld id="{ED976EB9-5E9C-554F-953C-7302C6ED7392}" type="datetimeFigureOut">
              <a:rPr lang="en-US" smtClean="0"/>
              <a:t>5/17/2025</a:t>
            </a:fld>
            <a:endParaRPr lang="en-US"/>
          </a:p>
        </p:txBody>
      </p:sp>
      <p:sp>
        <p:nvSpPr>
          <p:cNvPr id="4" name="Footer Placeholder 3">
            <a:extLst>
              <a:ext uri="{FF2B5EF4-FFF2-40B4-BE49-F238E27FC236}">
                <a16:creationId xmlns:a16="http://schemas.microsoft.com/office/drawing/2014/main" id="{E4EB506E-0C4B-0D98-2531-73973C3A0B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CEFC80-4797-6B32-ED8C-8CFC8742638A}"/>
              </a:ext>
            </a:extLst>
          </p:cNvPr>
          <p:cNvSpPr>
            <a:spLocks noGrp="1"/>
          </p:cNvSpPr>
          <p:nvPr>
            <p:ph type="sldNum" sz="quarter" idx="12"/>
          </p:nvPr>
        </p:nvSpPr>
        <p:spPr/>
        <p:txBody>
          <a:bodyPr/>
          <a:lstStyle/>
          <a:p>
            <a:fld id="{7625FE05-A6F0-D343-B3F4-3418CC148F82}" type="slidenum">
              <a:rPr lang="en-US" smtClean="0"/>
              <a:t>‹#›</a:t>
            </a:fld>
            <a:endParaRPr lang="en-US"/>
          </a:p>
        </p:txBody>
      </p:sp>
    </p:spTree>
    <p:extLst>
      <p:ext uri="{BB962C8B-B14F-4D97-AF65-F5344CB8AC3E}">
        <p14:creationId xmlns:p14="http://schemas.microsoft.com/office/powerpoint/2010/main" val="333078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D145BC-DE1F-EE28-5DD4-A4B4C05E5900}"/>
              </a:ext>
            </a:extLst>
          </p:cNvPr>
          <p:cNvSpPr>
            <a:spLocks noGrp="1"/>
          </p:cNvSpPr>
          <p:nvPr>
            <p:ph type="dt" sz="half" idx="10"/>
          </p:nvPr>
        </p:nvSpPr>
        <p:spPr/>
        <p:txBody>
          <a:bodyPr/>
          <a:lstStyle/>
          <a:p>
            <a:fld id="{ED976EB9-5E9C-554F-953C-7302C6ED7392}" type="datetimeFigureOut">
              <a:rPr lang="en-US" smtClean="0"/>
              <a:t>5/17/2025</a:t>
            </a:fld>
            <a:endParaRPr lang="en-US"/>
          </a:p>
        </p:txBody>
      </p:sp>
      <p:sp>
        <p:nvSpPr>
          <p:cNvPr id="3" name="Footer Placeholder 2">
            <a:extLst>
              <a:ext uri="{FF2B5EF4-FFF2-40B4-BE49-F238E27FC236}">
                <a16:creationId xmlns:a16="http://schemas.microsoft.com/office/drawing/2014/main" id="{2F869CD8-9EE0-5991-FB2E-C6E92C6430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7C2F60-F8FE-8CB1-B514-FEF24E7E032E}"/>
              </a:ext>
            </a:extLst>
          </p:cNvPr>
          <p:cNvSpPr>
            <a:spLocks noGrp="1"/>
          </p:cNvSpPr>
          <p:nvPr>
            <p:ph type="sldNum" sz="quarter" idx="12"/>
          </p:nvPr>
        </p:nvSpPr>
        <p:spPr/>
        <p:txBody>
          <a:bodyPr/>
          <a:lstStyle/>
          <a:p>
            <a:fld id="{7625FE05-A6F0-D343-B3F4-3418CC148F82}" type="slidenum">
              <a:rPr lang="en-US" smtClean="0"/>
              <a:t>‹#›</a:t>
            </a:fld>
            <a:endParaRPr lang="en-US"/>
          </a:p>
        </p:txBody>
      </p:sp>
    </p:spTree>
    <p:extLst>
      <p:ext uri="{BB962C8B-B14F-4D97-AF65-F5344CB8AC3E}">
        <p14:creationId xmlns:p14="http://schemas.microsoft.com/office/powerpoint/2010/main" val="1881900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EC43-B20E-752D-F36A-33A6CE167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5D9CFC-4573-E54D-4ACF-2CC767A776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51B9E6-727E-10A3-3B6B-714F6F0AA3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6E0236-B519-AFE3-C3A1-985C26575151}"/>
              </a:ext>
            </a:extLst>
          </p:cNvPr>
          <p:cNvSpPr>
            <a:spLocks noGrp="1"/>
          </p:cNvSpPr>
          <p:nvPr>
            <p:ph type="dt" sz="half" idx="10"/>
          </p:nvPr>
        </p:nvSpPr>
        <p:spPr/>
        <p:txBody>
          <a:bodyPr/>
          <a:lstStyle/>
          <a:p>
            <a:fld id="{ED976EB9-5E9C-554F-953C-7302C6ED7392}" type="datetimeFigureOut">
              <a:rPr lang="en-US" smtClean="0"/>
              <a:t>5/17/2025</a:t>
            </a:fld>
            <a:endParaRPr lang="en-US"/>
          </a:p>
        </p:txBody>
      </p:sp>
      <p:sp>
        <p:nvSpPr>
          <p:cNvPr id="6" name="Footer Placeholder 5">
            <a:extLst>
              <a:ext uri="{FF2B5EF4-FFF2-40B4-BE49-F238E27FC236}">
                <a16:creationId xmlns:a16="http://schemas.microsoft.com/office/drawing/2014/main" id="{70DAA042-05A8-6FCB-BB49-1EFC77B2FC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B42F6A-34BE-0722-B810-9A28DF1BA864}"/>
              </a:ext>
            </a:extLst>
          </p:cNvPr>
          <p:cNvSpPr>
            <a:spLocks noGrp="1"/>
          </p:cNvSpPr>
          <p:nvPr>
            <p:ph type="sldNum" sz="quarter" idx="12"/>
          </p:nvPr>
        </p:nvSpPr>
        <p:spPr/>
        <p:txBody>
          <a:bodyPr/>
          <a:lstStyle/>
          <a:p>
            <a:fld id="{7625FE05-A6F0-D343-B3F4-3418CC148F82}" type="slidenum">
              <a:rPr lang="en-US" smtClean="0"/>
              <a:t>‹#›</a:t>
            </a:fld>
            <a:endParaRPr lang="en-US"/>
          </a:p>
        </p:txBody>
      </p:sp>
    </p:spTree>
    <p:extLst>
      <p:ext uri="{BB962C8B-B14F-4D97-AF65-F5344CB8AC3E}">
        <p14:creationId xmlns:p14="http://schemas.microsoft.com/office/powerpoint/2010/main" val="100525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6F109-EF70-1979-4093-5B79A40B19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3DF74B1-58A4-473F-520C-9886BCBC83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467CB30-C959-6E0C-8B3B-7F42E0C68D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E9F6C7-CC02-BB40-6A6D-DCFB4A602FF2}"/>
              </a:ext>
            </a:extLst>
          </p:cNvPr>
          <p:cNvSpPr>
            <a:spLocks noGrp="1"/>
          </p:cNvSpPr>
          <p:nvPr>
            <p:ph type="dt" sz="half" idx="10"/>
          </p:nvPr>
        </p:nvSpPr>
        <p:spPr/>
        <p:txBody>
          <a:bodyPr/>
          <a:lstStyle/>
          <a:p>
            <a:fld id="{ED976EB9-5E9C-554F-953C-7302C6ED7392}" type="datetimeFigureOut">
              <a:rPr lang="en-US" smtClean="0"/>
              <a:t>5/17/2025</a:t>
            </a:fld>
            <a:endParaRPr lang="en-US"/>
          </a:p>
        </p:txBody>
      </p:sp>
      <p:sp>
        <p:nvSpPr>
          <p:cNvPr id="6" name="Footer Placeholder 5">
            <a:extLst>
              <a:ext uri="{FF2B5EF4-FFF2-40B4-BE49-F238E27FC236}">
                <a16:creationId xmlns:a16="http://schemas.microsoft.com/office/drawing/2014/main" id="{817E5B78-7EC1-5582-26A4-390E406426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03AF54-217A-73A9-EBC8-3B80436B0919}"/>
              </a:ext>
            </a:extLst>
          </p:cNvPr>
          <p:cNvSpPr>
            <a:spLocks noGrp="1"/>
          </p:cNvSpPr>
          <p:nvPr>
            <p:ph type="sldNum" sz="quarter" idx="12"/>
          </p:nvPr>
        </p:nvSpPr>
        <p:spPr/>
        <p:txBody>
          <a:bodyPr/>
          <a:lstStyle/>
          <a:p>
            <a:fld id="{7625FE05-A6F0-D343-B3F4-3418CC148F82}" type="slidenum">
              <a:rPr lang="en-US" smtClean="0"/>
              <a:t>‹#›</a:t>
            </a:fld>
            <a:endParaRPr lang="en-US"/>
          </a:p>
        </p:txBody>
      </p:sp>
    </p:spTree>
    <p:extLst>
      <p:ext uri="{BB962C8B-B14F-4D97-AF65-F5344CB8AC3E}">
        <p14:creationId xmlns:p14="http://schemas.microsoft.com/office/powerpoint/2010/main" val="308755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460C7-8746-48A3-F46D-84A2B04355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DDE9A0D-C45F-2B13-C549-B35A34CEE5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C0BF3F-BA3C-07F7-9805-705B3B7A19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976EB9-5E9C-554F-953C-7302C6ED7392}" type="datetimeFigureOut">
              <a:rPr lang="en-US" smtClean="0"/>
              <a:t>5/17/2025</a:t>
            </a:fld>
            <a:endParaRPr lang="en-US"/>
          </a:p>
        </p:txBody>
      </p:sp>
      <p:sp>
        <p:nvSpPr>
          <p:cNvPr id="5" name="Footer Placeholder 4">
            <a:extLst>
              <a:ext uri="{FF2B5EF4-FFF2-40B4-BE49-F238E27FC236}">
                <a16:creationId xmlns:a16="http://schemas.microsoft.com/office/drawing/2014/main" id="{D6DBDFD7-E1BB-2FB9-9810-05912503A4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927226C-381A-3A1C-944B-6540EB0B25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625FE05-A6F0-D343-B3F4-3418CC148F82}" type="slidenum">
              <a:rPr lang="en-US" smtClean="0"/>
              <a:t>‹#›</a:t>
            </a:fld>
            <a:endParaRPr lang="en-US"/>
          </a:p>
        </p:txBody>
      </p:sp>
    </p:spTree>
    <p:extLst>
      <p:ext uri="{BB962C8B-B14F-4D97-AF65-F5344CB8AC3E}">
        <p14:creationId xmlns:p14="http://schemas.microsoft.com/office/powerpoint/2010/main" val="1736645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atkirby9217@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53023-828A-B9EB-6564-DA89996E244E}"/>
              </a:ext>
            </a:extLst>
          </p:cNvPr>
          <p:cNvSpPr>
            <a:spLocks noGrp="1"/>
          </p:cNvSpPr>
          <p:nvPr>
            <p:ph type="ctrTitle"/>
          </p:nvPr>
        </p:nvSpPr>
        <p:spPr/>
        <p:txBody>
          <a:bodyPr/>
          <a:lstStyle/>
          <a:p>
            <a:r>
              <a:rPr lang="en-US" dirty="0"/>
              <a:t>EDA Presentation</a:t>
            </a:r>
          </a:p>
        </p:txBody>
      </p:sp>
      <p:sp>
        <p:nvSpPr>
          <p:cNvPr id="3" name="Subtitle 2">
            <a:extLst>
              <a:ext uri="{FF2B5EF4-FFF2-40B4-BE49-F238E27FC236}">
                <a16:creationId xmlns:a16="http://schemas.microsoft.com/office/drawing/2014/main" id="{A8C5B9C0-2C6E-2FFF-B264-10CE49A32EDA}"/>
              </a:ext>
            </a:extLst>
          </p:cNvPr>
          <p:cNvSpPr>
            <a:spLocks noGrp="1"/>
          </p:cNvSpPr>
          <p:nvPr>
            <p:ph type="subTitle" idx="1"/>
          </p:nvPr>
        </p:nvSpPr>
        <p:spPr/>
        <p:txBody>
          <a:bodyPr/>
          <a:lstStyle/>
          <a:p>
            <a:r>
              <a:rPr lang="en-US" sz="2000" b="1" dirty="0"/>
              <a:t>Team Member Details:</a:t>
            </a:r>
            <a:r>
              <a:rPr lang="en-US" b="1" dirty="0"/>
              <a:t> </a:t>
            </a:r>
            <a:r>
              <a:rPr lang="en-US" sz="2000" dirty="0"/>
              <a:t>Data Collector, Katrina Kirby, </a:t>
            </a:r>
            <a:r>
              <a:rPr lang="en-US" sz="2000" u="sng" dirty="0">
                <a:hlinkClick r:id="rId2"/>
              </a:rPr>
              <a:t>katkirby9217@gmail.com</a:t>
            </a:r>
            <a:r>
              <a:rPr lang="en-US" sz="2000" dirty="0"/>
              <a:t>, United States, Virginia Commonwealth University, Specialization (Data Analyst)</a:t>
            </a:r>
          </a:p>
          <a:p>
            <a:endParaRPr lang="en-US" dirty="0"/>
          </a:p>
        </p:txBody>
      </p:sp>
    </p:spTree>
    <p:extLst>
      <p:ext uri="{BB962C8B-B14F-4D97-AF65-F5344CB8AC3E}">
        <p14:creationId xmlns:p14="http://schemas.microsoft.com/office/powerpoint/2010/main" val="1145209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32B1-FDB8-CE76-8624-4E709CB384A3}"/>
              </a:ext>
            </a:extLst>
          </p:cNvPr>
          <p:cNvSpPr>
            <a:spLocks noGrp="1"/>
          </p:cNvSpPr>
          <p:nvPr>
            <p:ph type="title"/>
          </p:nvPr>
        </p:nvSpPr>
        <p:spPr/>
        <p:txBody>
          <a:bodyPr/>
          <a:lstStyle/>
          <a:p>
            <a:r>
              <a:rPr lang="en-US"/>
              <a:t>Insights</a:t>
            </a:r>
          </a:p>
        </p:txBody>
      </p:sp>
      <p:sp>
        <p:nvSpPr>
          <p:cNvPr id="3" name="Content Placeholder 2">
            <a:extLst>
              <a:ext uri="{FF2B5EF4-FFF2-40B4-BE49-F238E27FC236}">
                <a16:creationId xmlns:a16="http://schemas.microsoft.com/office/drawing/2014/main" id="{C4DE4F99-ACEA-B577-E11B-F5EB555909C0}"/>
              </a:ext>
            </a:extLst>
          </p:cNvPr>
          <p:cNvSpPr>
            <a:spLocks noGrp="1"/>
          </p:cNvSpPr>
          <p:nvPr>
            <p:ph idx="1"/>
          </p:nvPr>
        </p:nvSpPr>
        <p:spPr>
          <a:xfrm>
            <a:off x="838200" y="1825625"/>
            <a:ext cx="4359442" cy="4351338"/>
          </a:xfrm>
        </p:spPr>
        <p:txBody>
          <a:bodyPr/>
          <a:lstStyle/>
          <a:p>
            <a:pPr marL="0" indent="0">
              <a:buNone/>
            </a:pPr>
            <a:r>
              <a:rPr lang="en-US"/>
              <a:t>Product Feedback:</a:t>
            </a:r>
          </a:p>
          <a:p>
            <a:r>
              <a:rPr lang="en-US" sz="2400"/>
              <a:t>Satisfaction scores ranged from 4-5</a:t>
            </a:r>
          </a:p>
          <a:p>
            <a:r>
              <a:rPr lang="en-US" sz="2400"/>
              <a:t>Most customers recommended the products</a:t>
            </a:r>
          </a:p>
          <a:p>
            <a:r>
              <a:rPr lang="en-US" sz="2400"/>
              <a:t>Dissatisfaction correlated with lower recommendation rates</a:t>
            </a:r>
          </a:p>
        </p:txBody>
      </p:sp>
      <p:sp>
        <p:nvSpPr>
          <p:cNvPr id="4" name="TextBox 3">
            <a:extLst>
              <a:ext uri="{FF2B5EF4-FFF2-40B4-BE49-F238E27FC236}">
                <a16:creationId xmlns:a16="http://schemas.microsoft.com/office/drawing/2014/main" id="{7AF6D509-8AF4-F43B-69C2-0C6DA39AA812}"/>
              </a:ext>
            </a:extLst>
          </p:cNvPr>
          <p:cNvSpPr txBox="1"/>
          <p:nvPr/>
        </p:nvSpPr>
        <p:spPr>
          <a:xfrm>
            <a:off x="6096000" y="1690688"/>
            <a:ext cx="4239126" cy="3108543"/>
          </a:xfrm>
          <a:prstGeom prst="rect">
            <a:avLst/>
          </a:prstGeom>
          <a:noFill/>
        </p:spPr>
        <p:txBody>
          <a:bodyPr wrap="square" rtlCol="0">
            <a:spAutoFit/>
          </a:bodyPr>
          <a:lstStyle/>
          <a:p>
            <a:r>
              <a:rPr lang="en-US" sz="2800"/>
              <a:t>Service Experience:</a:t>
            </a:r>
          </a:p>
          <a:p>
            <a:pPr marL="285750" indent="-285750">
              <a:buFont typeface="Arial" panose="020B0604020202020204" pitchFamily="34" charset="0"/>
              <a:buChar char="•"/>
            </a:pPr>
            <a:r>
              <a:rPr lang="en-US" sz="2400"/>
              <a:t>100% of issues were resolved</a:t>
            </a:r>
          </a:p>
          <a:p>
            <a:pPr marL="285750" indent="-285750">
              <a:buFont typeface="Arial" panose="020B0604020202020204" pitchFamily="34" charset="0"/>
              <a:buChar char="•"/>
            </a:pPr>
            <a:r>
              <a:rPr lang="en-US" sz="2400"/>
              <a:t>Midlothian, VA had the highest average support score</a:t>
            </a:r>
          </a:p>
          <a:p>
            <a:pPr marL="285750" indent="-285750">
              <a:buFont typeface="Arial" panose="020B0604020202020204" pitchFamily="34" charset="0"/>
              <a:buChar char="•"/>
            </a:pPr>
            <a:r>
              <a:rPr lang="en-US" sz="2400"/>
              <a:t>Support rating were above average across all locations</a:t>
            </a:r>
          </a:p>
        </p:txBody>
      </p:sp>
    </p:spTree>
    <p:extLst>
      <p:ext uri="{BB962C8B-B14F-4D97-AF65-F5344CB8AC3E}">
        <p14:creationId xmlns:p14="http://schemas.microsoft.com/office/powerpoint/2010/main" val="1107393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24FC9-D02B-14DC-DA57-1AD009EEA816}"/>
              </a:ext>
            </a:extLst>
          </p:cNvPr>
          <p:cNvSpPr>
            <a:spLocks noGrp="1"/>
          </p:cNvSpPr>
          <p:nvPr>
            <p:ph type="title"/>
          </p:nvPr>
        </p:nvSpPr>
        <p:spPr/>
        <p:txBody>
          <a:bodyPr/>
          <a:lstStyle/>
          <a:p>
            <a:r>
              <a:rPr lang="en-US"/>
              <a:t>Business Takeaway &amp; Recommended Models</a:t>
            </a:r>
          </a:p>
        </p:txBody>
      </p:sp>
      <p:sp>
        <p:nvSpPr>
          <p:cNvPr id="3" name="Content Placeholder 2">
            <a:extLst>
              <a:ext uri="{FF2B5EF4-FFF2-40B4-BE49-F238E27FC236}">
                <a16:creationId xmlns:a16="http://schemas.microsoft.com/office/drawing/2014/main" id="{506A0442-565E-123E-3A38-37F9A8D8EB2F}"/>
              </a:ext>
            </a:extLst>
          </p:cNvPr>
          <p:cNvSpPr>
            <a:spLocks noGrp="1"/>
          </p:cNvSpPr>
          <p:nvPr>
            <p:ph idx="1"/>
          </p:nvPr>
        </p:nvSpPr>
        <p:spPr>
          <a:xfrm>
            <a:off x="838200" y="1564105"/>
            <a:ext cx="10515600" cy="4928769"/>
          </a:xfrm>
        </p:spPr>
        <p:txBody>
          <a:bodyPr>
            <a:normAutofit/>
          </a:bodyPr>
          <a:lstStyle/>
          <a:p>
            <a:r>
              <a:rPr lang="en-US" sz="2400"/>
              <a:t>Customer satisfaction is high for both product and service lines</a:t>
            </a:r>
          </a:p>
          <a:p>
            <a:r>
              <a:rPr lang="en-US" sz="2400"/>
              <a:t>High support scores contribute to positive talk</a:t>
            </a:r>
          </a:p>
          <a:p>
            <a:r>
              <a:rPr lang="en-US" sz="2400"/>
              <a:t>Continue investing in service teams at high performing locations</a:t>
            </a:r>
          </a:p>
          <a:p>
            <a:pPr marL="0" indent="0">
              <a:buNone/>
            </a:pPr>
            <a:r>
              <a:rPr lang="en-US" sz="2400" b="1"/>
              <a:t>Technical:</a:t>
            </a:r>
          </a:p>
          <a:p>
            <a:pPr marL="0" indent="0">
              <a:buNone/>
            </a:pPr>
            <a:r>
              <a:rPr lang="en-US" sz="2400"/>
              <a:t>Problem types- Classification (Predict recommendation) &amp; Regression (Predict satisfaction/support rating scale)</a:t>
            </a:r>
          </a:p>
          <a:p>
            <a:pPr marL="0" indent="0">
              <a:buNone/>
            </a:pPr>
            <a:r>
              <a:rPr lang="en-US" sz="2400" b="1"/>
              <a:t>Recommended Models:</a:t>
            </a:r>
          </a:p>
          <a:p>
            <a:r>
              <a:rPr lang="en-US" sz="2400"/>
              <a:t>Logistic Regression- Decision tree for classification</a:t>
            </a:r>
          </a:p>
          <a:p>
            <a:r>
              <a:rPr lang="en-US" sz="2400"/>
              <a:t>Linear regression – random forest for regression</a:t>
            </a:r>
          </a:p>
          <a:p>
            <a:r>
              <a:rPr lang="en-US" sz="2400"/>
              <a:t>Justification- Simple models easy for survey data size and type</a:t>
            </a:r>
          </a:p>
          <a:p>
            <a:pPr marL="0" indent="0">
              <a:buNone/>
            </a:pPr>
            <a:endParaRPr lang="en-US" sz="2400"/>
          </a:p>
        </p:txBody>
      </p:sp>
    </p:spTree>
    <p:extLst>
      <p:ext uri="{BB962C8B-B14F-4D97-AF65-F5344CB8AC3E}">
        <p14:creationId xmlns:p14="http://schemas.microsoft.com/office/powerpoint/2010/main" val="289985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ED6D8-921A-54BB-3731-93BF6C80B6E3}"/>
              </a:ext>
            </a:extLst>
          </p:cNvPr>
          <p:cNvSpPr>
            <a:spLocks noGrp="1"/>
          </p:cNvSpPr>
          <p:nvPr>
            <p:ph type="title"/>
          </p:nvPr>
        </p:nvSpPr>
        <p:spPr/>
        <p:txBody>
          <a:bodyPr/>
          <a:lstStyle/>
          <a:p>
            <a:r>
              <a:rPr lang="en-US" dirty="0"/>
              <a:t>Problem Description</a:t>
            </a:r>
          </a:p>
        </p:txBody>
      </p:sp>
      <p:sp>
        <p:nvSpPr>
          <p:cNvPr id="3" name="Content Placeholder 2">
            <a:extLst>
              <a:ext uri="{FF2B5EF4-FFF2-40B4-BE49-F238E27FC236}">
                <a16:creationId xmlns:a16="http://schemas.microsoft.com/office/drawing/2014/main" id="{BBF60763-35AD-E052-FBF3-B1E2DFB4607C}"/>
              </a:ext>
            </a:extLst>
          </p:cNvPr>
          <p:cNvSpPr>
            <a:spLocks noGrp="1"/>
          </p:cNvSpPr>
          <p:nvPr>
            <p:ph idx="1"/>
          </p:nvPr>
        </p:nvSpPr>
        <p:spPr/>
        <p:txBody>
          <a:bodyPr>
            <a:normAutofit/>
          </a:bodyPr>
          <a:lstStyle/>
          <a:p>
            <a:r>
              <a:rPr lang="en-US" sz="2400" dirty="0"/>
              <a:t>XYZ company is collecting the data customer using google forms/survey monkey and they have floated in number of forms on the web. Company wants to create a pipeline which will collect all the data of these google forms/survey monkey and visualize the data in the dashboard. Company wants clean data and if there is any data issue present in the data then it should be treated by this pipeline (duplicate data or junk data). </a:t>
            </a:r>
            <a:r>
              <a:rPr lang="en-US" sz="2400" dirty="0" err="1"/>
              <a:t>dedup</a:t>
            </a:r>
            <a:r>
              <a:rPr lang="en-US" sz="2400" dirty="0"/>
              <a:t> check should be performed on the email id of the customer</a:t>
            </a:r>
            <a:r>
              <a:rPr lang="en-US" sz="2400" dirty="0">
                <a:effectLst/>
              </a:rPr>
              <a:t> </a:t>
            </a:r>
            <a:endParaRPr lang="en-US" sz="2400" dirty="0"/>
          </a:p>
        </p:txBody>
      </p:sp>
    </p:spTree>
    <p:extLst>
      <p:ext uri="{BB962C8B-B14F-4D97-AF65-F5344CB8AC3E}">
        <p14:creationId xmlns:p14="http://schemas.microsoft.com/office/powerpoint/2010/main" val="223140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BF1D8-91ED-6848-9601-A90AB4569E51}"/>
              </a:ext>
            </a:extLst>
          </p:cNvPr>
          <p:cNvSpPr>
            <a:spLocks noGrp="1"/>
          </p:cNvSpPr>
          <p:nvPr>
            <p:ph type="title"/>
          </p:nvPr>
        </p:nvSpPr>
        <p:spPr/>
        <p:txBody>
          <a:bodyPr/>
          <a:lstStyle/>
          <a:p>
            <a:r>
              <a:rPr lang="en-US"/>
              <a:t>GitHub Repo Link</a:t>
            </a:r>
          </a:p>
        </p:txBody>
      </p:sp>
      <p:sp>
        <p:nvSpPr>
          <p:cNvPr id="3" name="Content Placeholder 2">
            <a:extLst>
              <a:ext uri="{FF2B5EF4-FFF2-40B4-BE49-F238E27FC236}">
                <a16:creationId xmlns:a16="http://schemas.microsoft.com/office/drawing/2014/main" id="{BA75F8D5-D148-5042-12B6-DDCACAEAA694}"/>
              </a:ext>
            </a:extLst>
          </p:cNvPr>
          <p:cNvSpPr>
            <a:spLocks noGrp="1"/>
          </p:cNvSpPr>
          <p:nvPr>
            <p:ph idx="1"/>
          </p:nvPr>
        </p:nvSpPr>
        <p:spPr/>
        <p:txBody>
          <a:bodyPr/>
          <a:lstStyle/>
          <a:p>
            <a:r>
              <a:rPr lang="en-US" dirty="0"/>
              <a:t>https://github.com/kirbykt/Data-Analyst-Project</a:t>
            </a:r>
          </a:p>
        </p:txBody>
      </p:sp>
    </p:spTree>
    <p:extLst>
      <p:ext uri="{BB962C8B-B14F-4D97-AF65-F5344CB8AC3E}">
        <p14:creationId xmlns:p14="http://schemas.microsoft.com/office/powerpoint/2010/main" val="2021972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8827F-9C39-5A96-FF8D-27A3092DBF8E}"/>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D7DEE593-7E34-415D-2A79-AA9302ECC726}"/>
              </a:ext>
            </a:extLst>
          </p:cNvPr>
          <p:cNvSpPr>
            <a:spLocks noGrp="1"/>
          </p:cNvSpPr>
          <p:nvPr>
            <p:ph idx="1"/>
          </p:nvPr>
        </p:nvSpPr>
        <p:spPr>
          <a:xfrm>
            <a:off x="838200" y="1690688"/>
            <a:ext cx="10515600" cy="2131803"/>
          </a:xfrm>
        </p:spPr>
        <p:txBody>
          <a:bodyPr>
            <a:normAutofit/>
          </a:bodyPr>
          <a:lstStyle/>
          <a:p>
            <a:r>
              <a:rPr lang="en-US" sz="2000"/>
              <a:t>Using </a:t>
            </a:r>
            <a:r>
              <a:rPr lang="en-US" sz="2000" err="1"/>
              <a:t>JupyterLab</a:t>
            </a:r>
            <a:r>
              <a:rPr lang="en-US" sz="2000"/>
              <a:t>, I have successfully explored the manually made data for this project to address the problem at hand for Company XYZ</a:t>
            </a:r>
          </a:p>
          <a:p>
            <a:r>
              <a:rPr lang="en-US" sz="2000"/>
              <a:t>The first few steps involved downloading and importing necessary libraries such as pandas, </a:t>
            </a:r>
            <a:r>
              <a:rPr lang="en-US" sz="2000" err="1"/>
              <a:t>matplotlib.pyplot</a:t>
            </a:r>
            <a:r>
              <a:rPr lang="en-US" sz="2000"/>
              <a:t>, and seaborn</a:t>
            </a:r>
          </a:p>
          <a:p>
            <a:r>
              <a:rPr lang="en-US" sz="2000"/>
              <a:t>Next, I loaded the two csv files into the </a:t>
            </a:r>
            <a:r>
              <a:rPr lang="en-US" sz="2000" err="1"/>
              <a:t>jupyter</a:t>
            </a:r>
            <a:r>
              <a:rPr lang="en-US" sz="2000"/>
              <a:t> lab environment and used commands “print and “display” to preview both of the data frames</a:t>
            </a:r>
          </a:p>
          <a:p>
            <a:endParaRPr lang="en-US" sz="2000"/>
          </a:p>
        </p:txBody>
      </p:sp>
      <p:pic>
        <p:nvPicPr>
          <p:cNvPr id="5" name="Picture 4" descr="A screen shot of a white sheet&#10;&#10;AI-generated content may be incorrect.">
            <a:extLst>
              <a:ext uri="{FF2B5EF4-FFF2-40B4-BE49-F238E27FC236}">
                <a16:creationId xmlns:a16="http://schemas.microsoft.com/office/drawing/2014/main" id="{8AD17A16-971F-7070-9A5F-3FD05FBAF2A8}"/>
              </a:ext>
            </a:extLst>
          </p:cNvPr>
          <p:cNvPicPr>
            <a:picLocks noChangeAspect="1"/>
          </p:cNvPicPr>
          <p:nvPr/>
        </p:nvPicPr>
        <p:blipFill>
          <a:blip r:embed="rId2"/>
          <a:stretch>
            <a:fillRect/>
          </a:stretch>
        </p:blipFill>
        <p:spPr>
          <a:xfrm>
            <a:off x="1490019" y="3788763"/>
            <a:ext cx="9211961" cy="2667372"/>
          </a:xfrm>
          <a:prstGeom prst="rect">
            <a:avLst/>
          </a:prstGeom>
        </p:spPr>
      </p:pic>
    </p:spTree>
    <p:extLst>
      <p:ext uri="{BB962C8B-B14F-4D97-AF65-F5344CB8AC3E}">
        <p14:creationId xmlns:p14="http://schemas.microsoft.com/office/powerpoint/2010/main" val="4190318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2B805-D493-0482-5D12-A530F4DE4CA3}"/>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0147BEA7-25D5-D2C8-AD37-536EA23E74F6}"/>
              </a:ext>
            </a:extLst>
          </p:cNvPr>
          <p:cNvSpPr>
            <a:spLocks noGrp="1"/>
          </p:cNvSpPr>
          <p:nvPr>
            <p:ph idx="1"/>
          </p:nvPr>
        </p:nvSpPr>
        <p:spPr/>
        <p:txBody>
          <a:bodyPr>
            <a:normAutofit/>
          </a:bodyPr>
          <a:lstStyle/>
          <a:p>
            <a:r>
              <a:rPr lang="en-US" sz="2000"/>
              <a:t>Below shows the second survey sample:</a:t>
            </a:r>
          </a:p>
          <a:p>
            <a:pPr marL="0" indent="0">
              <a:buNone/>
            </a:pPr>
            <a:endParaRPr lang="en-US" sz="2000"/>
          </a:p>
        </p:txBody>
      </p:sp>
      <p:pic>
        <p:nvPicPr>
          <p:cNvPr id="5" name="Picture 4" descr="A screenshot of a computer&#10;&#10;AI-generated content may be incorrect.">
            <a:extLst>
              <a:ext uri="{FF2B5EF4-FFF2-40B4-BE49-F238E27FC236}">
                <a16:creationId xmlns:a16="http://schemas.microsoft.com/office/drawing/2014/main" id="{A460E8BA-405D-08A3-C9F3-376567C49AFF}"/>
              </a:ext>
            </a:extLst>
          </p:cNvPr>
          <p:cNvPicPr>
            <a:picLocks noChangeAspect="1"/>
          </p:cNvPicPr>
          <p:nvPr/>
        </p:nvPicPr>
        <p:blipFill>
          <a:blip r:embed="rId2"/>
          <a:stretch>
            <a:fillRect/>
          </a:stretch>
        </p:blipFill>
        <p:spPr>
          <a:xfrm>
            <a:off x="1337314" y="2615213"/>
            <a:ext cx="9097645" cy="2772162"/>
          </a:xfrm>
          <a:prstGeom prst="rect">
            <a:avLst/>
          </a:prstGeom>
        </p:spPr>
      </p:pic>
    </p:spTree>
    <p:extLst>
      <p:ext uri="{BB962C8B-B14F-4D97-AF65-F5344CB8AC3E}">
        <p14:creationId xmlns:p14="http://schemas.microsoft.com/office/powerpoint/2010/main" val="4184721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5B61E-F776-5175-7BD9-B65199A5AFAA}"/>
              </a:ext>
            </a:extLst>
          </p:cNvPr>
          <p:cNvSpPr>
            <a:spLocks noGrp="1"/>
          </p:cNvSpPr>
          <p:nvPr>
            <p:ph type="title"/>
          </p:nvPr>
        </p:nvSpPr>
        <p:spPr/>
        <p:txBody>
          <a:bodyPr/>
          <a:lstStyle/>
          <a:p>
            <a:r>
              <a:rPr lang="en-US"/>
              <a:t>Exploratory Data Analysis</a:t>
            </a:r>
          </a:p>
        </p:txBody>
      </p:sp>
      <p:sp>
        <p:nvSpPr>
          <p:cNvPr id="3" name="Content Placeholder 2">
            <a:extLst>
              <a:ext uri="{FF2B5EF4-FFF2-40B4-BE49-F238E27FC236}">
                <a16:creationId xmlns:a16="http://schemas.microsoft.com/office/drawing/2014/main" id="{4DF89C3D-9B96-F73A-DC16-8CAFB4033C60}"/>
              </a:ext>
            </a:extLst>
          </p:cNvPr>
          <p:cNvSpPr>
            <a:spLocks noGrp="1"/>
          </p:cNvSpPr>
          <p:nvPr>
            <p:ph idx="1"/>
          </p:nvPr>
        </p:nvSpPr>
        <p:spPr/>
        <p:txBody>
          <a:bodyPr>
            <a:normAutofit/>
          </a:bodyPr>
          <a:lstStyle/>
          <a:p>
            <a:r>
              <a:rPr lang="en-US" sz="2000"/>
              <a:t>After viewing the datasets, I combined the two into a master dataset and saved it as a master file</a:t>
            </a:r>
          </a:p>
          <a:p>
            <a:r>
              <a:rPr lang="en-US" sz="2000"/>
              <a:t>Next, I loaded the master dataset and displayed the first few rows</a:t>
            </a:r>
          </a:p>
          <a:p>
            <a:r>
              <a:rPr lang="en-US" sz="2000"/>
              <a:t>I tagged each original dataset and recombined with source info</a:t>
            </a:r>
          </a:p>
          <a:p>
            <a:r>
              <a:rPr lang="en-US" sz="2000"/>
              <a:t>Explored and cleaned the data by:</a:t>
            </a:r>
          </a:p>
          <a:p>
            <a:pPr lvl="1"/>
            <a:r>
              <a:rPr lang="en-US" sz="1600"/>
              <a:t>Cleaning column names</a:t>
            </a:r>
          </a:p>
          <a:p>
            <a:pPr lvl="1"/>
            <a:r>
              <a:rPr lang="en-US" sz="1600"/>
              <a:t>Standardizing emails</a:t>
            </a:r>
          </a:p>
          <a:p>
            <a:pPr lvl="1"/>
            <a:r>
              <a:rPr lang="en-US" sz="1600"/>
              <a:t>Dropping duplicates</a:t>
            </a:r>
          </a:p>
          <a:p>
            <a:pPr lvl="1"/>
            <a:r>
              <a:rPr lang="en-US" sz="1600"/>
              <a:t>Checked for missing values</a:t>
            </a:r>
          </a:p>
          <a:p>
            <a:pPr lvl="1"/>
            <a:r>
              <a:rPr lang="en-US" sz="1600"/>
              <a:t>Creating visuals</a:t>
            </a:r>
          </a:p>
        </p:txBody>
      </p:sp>
    </p:spTree>
    <p:extLst>
      <p:ext uri="{BB962C8B-B14F-4D97-AF65-F5344CB8AC3E}">
        <p14:creationId xmlns:p14="http://schemas.microsoft.com/office/powerpoint/2010/main" val="701404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88E3-1B5E-5827-B807-6B24686EF70F}"/>
              </a:ext>
            </a:extLst>
          </p:cNvPr>
          <p:cNvSpPr>
            <a:spLocks noGrp="1"/>
          </p:cNvSpPr>
          <p:nvPr>
            <p:ph type="title"/>
          </p:nvPr>
        </p:nvSpPr>
        <p:spPr/>
        <p:txBody>
          <a:bodyPr/>
          <a:lstStyle/>
          <a:p>
            <a:r>
              <a:rPr lang="en-US"/>
              <a:t>Data Summary</a:t>
            </a:r>
          </a:p>
        </p:txBody>
      </p:sp>
      <p:sp>
        <p:nvSpPr>
          <p:cNvPr id="3" name="Content Placeholder 2">
            <a:extLst>
              <a:ext uri="{FF2B5EF4-FFF2-40B4-BE49-F238E27FC236}">
                <a16:creationId xmlns:a16="http://schemas.microsoft.com/office/drawing/2014/main" id="{9E583668-DED9-08AB-3944-E0E5BF958A83}"/>
              </a:ext>
            </a:extLst>
          </p:cNvPr>
          <p:cNvSpPr>
            <a:spLocks noGrp="1"/>
          </p:cNvSpPr>
          <p:nvPr>
            <p:ph idx="1"/>
          </p:nvPr>
        </p:nvSpPr>
        <p:spPr/>
        <p:txBody>
          <a:bodyPr>
            <a:normAutofit/>
          </a:bodyPr>
          <a:lstStyle/>
          <a:p>
            <a:r>
              <a:rPr lang="en-US" sz="2400"/>
              <a:t>Merged datasets from 2 manually made google forms</a:t>
            </a:r>
          </a:p>
          <a:p>
            <a:r>
              <a:rPr lang="en-US" sz="2400"/>
              <a:t>Total records: 20</a:t>
            </a:r>
          </a:p>
          <a:p>
            <a:r>
              <a:rPr lang="en-US" sz="2400"/>
              <a:t>Total columns: 13</a:t>
            </a:r>
          </a:p>
          <a:p>
            <a:r>
              <a:rPr lang="en-US" sz="2400"/>
              <a:t>Format: CSV</a:t>
            </a:r>
          </a:p>
          <a:p>
            <a:r>
              <a:rPr lang="en-US" sz="2400"/>
              <a:t>Common issue: Missing values in service-related fields</a:t>
            </a:r>
          </a:p>
        </p:txBody>
      </p:sp>
    </p:spTree>
    <p:extLst>
      <p:ext uri="{BB962C8B-B14F-4D97-AF65-F5344CB8AC3E}">
        <p14:creationId xmlns:p14="http://schemas.microsoft.com/office/powerpoint/2010/main" val="2491515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90BA3-33B6-6850-ECF4-A6DDF1DF9C45}"/>
              </a:ext>
            </a:extLst>
          </p:cNvPr>
          <p:cNvSpPr>
            <a:spLocks noGrp="1"/>
          </p:cNvSpPr>
          <p:nvPr>
            <p:ph type="title"/>
          </p:nvPr>
        </p:nvSpPr>
        <p:spPr/>
        <p:txBody>
          <a:bodyPr/>
          <a:lstStyle/>
          <a:p>
            <a:r>
              <a:rPr lang="en-US"/>
              <a:t>Visuals</a:t>
            </a:r>
          </a:p>
        </p:txBody>
      </p:sp>
      <p:pic>
        <p:nvPicPr>
          <p:cNvPr id="5" name="Content Placeholder 4">
            <a:extLst>
              <a:ext uri="{FF2B5EF4-FFF2-40B4-BE49-F238E27FC236}">
                <a16:creationId xmlns:a16="http://schemas.microsoft.com/office/drawing/2014/main" id="{CB7BCC99-696C-5577-9697-CD61ADA23668}"/>
              </a:ext>
            </a:extLst>
          </p:cNvPr>
          <p:cNvPicPr>
            <a:picLocks noGrp="1" noChangeAspect="1"/>
          </p:cNvPicPr>
          <p:nvPr>
            <p:ph idx="1"/>
          </p:nvPr>
        </p:nvPicPr>
        <p:blipFill>
          <a:blip r:embed="rId2"/>
          <a:stretch>
            <a:fillRect/>
          </a:stretch>
        </p:blipFill>
        <p:spPr>
          <a:xfrm>
            <a:off x="311744" y="2899555"/>
            <a:ext cx="6317440" cy="3702722"/>
          </a:xfrm>
        </p:spPr>
      </p:pic>
      <p:pic>
        <p:nvPicPr>
          <p:cNvPr id="7" name="Picture 6">
            <a:extLst>
              <a:ext uri="{FF2B5EF4-FFF2-40B4-BE49-F238E27FC236}">
                <a16:creationId xmlns:a16="http://schemas.microsoft.com/office/drawing/2014/main" id="{A62434BB-D809-2C29-2D57-848B61BF7C01}"/>
              </a:ext>
            </a:extLst>
          </p:cNvPr>
          <p:cNvPicPr>
            <a:picLocks noChangeAspect="1"/>
          </p:cNvPicPr>
          <p:nvPr/>
        </p:nvPicPr>
        <p:blipFill>
          <a:blip r:embed="rId3"/>
          <a:stretch>
            <a:fillRect/>
          </a:stretch>
        </p:blipFill>
        <p:spPr>
          <a:xfrm>
            <a:off x="5796366" y="68994"/>
            <a:ext cx="6083890" cy="2974346"/>
          </a:xfrm>
          <a:prstGeom prst="rect">
            <a:avLst/>
          </a:prstGeom>
        </p:spPr>
      </p:pic>
    </p:spTree>
    <p:extLst>
      <p:ext uri="{BB962C8B-B14F-4D97-AF65-F5344CB8AC3E}">
        <p14:creationId xmlns:p14="http://schemas.microsoft.com/office/powerpoint/2010/main" val="830641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A117D-FA98-4FFA-CF65-4A51FCB3B270}"/>
              </a:ext>
            </a:extLst>
          </p:cNvPr>
          <p:cNvSpPr>
            <a:spLocks noGrp="1"/>
          </p:cNvSpPr>
          <p:nvPr>
            <p:ph type="title"/>
          </p:nvPr>
        </p:nvSpPr>
        <p:spPr/>
        <p:txBody>
          <a:bodyPr/>
          <a:lstStyle/>
          <a:p>
            <a:r>
              <a:rPr lang="en-US"/>
              <a:t>Visuals</a:t>
            </a:r>
          </a:p>
        </p:txBody>
      </p:sp>
      <p:pic>
        <p:nvPicPr>
          <p:cNvPr id="5" name="Content Placeholder 4">
            <a:extLst>
              <a:ext uri="{FF2B5EF4-FFF2-40B4-BE49-F238E27FC236}">
                <a16:creationId xmlns:a16="http://schemas.microsoft.com/office/drawing/2014/main" id="{B8CBF03A-EEC5-96DD-B2C6-B3EA38CC62E6}"/>
              </a:ext>
            </a:extLst>
          </p:cNvPr>
          <p:cNvPicPr>
            <a:picLocks noGrp="1" noChangeAspect="1"/>
          </p:cNvPicPr>
          <p:nvPr>
            <p:ph idx="1"/>
          </p:nvPr>
        </p:nvPicPr>
        <p:blipFill>
          <a:blip r:embed="rId2"/>
          <a:stretch>
            <a:fillRect/>
          </a:stretch>
        </p:blipFill>
        <p:spPr>
          <a:xfrm>
            <a:off x="437871" y="1835119"/>
            <a:ext cx="4001058" cy="4115374"/>
          </a:xfrm>
        </p:spPr>
      </p:pic>
      <p:pic>
        <p:nvPicPr>
          <p:cNvPr id="7" name="Picture 6">
            <a:extLst>
              <a:ext uri="{FF2B5EF4-FFF2-40B4-BE49-F238E27FC236}">
                <a16:creationId xmlns:a16="http://schemas.microsoft.com/office/drawing/2014/main" id="{E5D2265E-7D5D-3E68-F8A9-D17155DC4019}"/>
              </a:ext>
            </a:extLst>
          </p:cNvPr>
          <p:cNvPicPr>
            <a:picLocks noChangeAspect="1"/>
          </p:cNvPicPr>
          <p:nvPr/>
        </p:nvPicPr>
        <p:blipFill>
          <a:blip r:embed="rId3"/>
          <a:stretch>
            <a:fillRect/>
          </a:stretch>
        </p:blipFill>
        <p:spPr>
          <a:xfrm>
            <a:off x="4843402" y="1482982"/>
            <a:ext cx="7189697" cy="4467511"/>
          </a:xfrm>
          <a:prstGeom prst="rect">
            <a:avLst/>
          </a:prstGeom>
        </p:spPr>
      </p:pic>
    </p:spTree>
    <p:extLst>
      <p:ext uri="{BB962C8B-B14F-4D97-AF65-F5344CB8AC3E}">
        <p14:creationId xmlns:p14="http://schemas.microsoft.com/office/powerpoint/2010/main" val="1928396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941</TotalTime>
  <Words>442</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EDA Presentation</vt:lpstr>
      <vt:lpstr>Problem Description</vt:lpstr>
      <vt:lpstr>GitHub Repo Link</vt:lpstr>
      <vt:lpstr>Exploratory Data Analysis</vt:lpstr>
      <vt:lpstr>Exploratory Data Analysis</vt:lpstr>
      <vt:lpstr>Exploratory Data Analysis</vt:lpstr>
      <vt:lpstr>Data Summary</vt:lpstr>
      <vt:lpstr>Visuals</vt:lpstr>
      <vt:lpstr>Visuals</vt:lpstr>
      <vt:lpstr>Insights</vt:lpstr>
      <vt:lpstr>Business Takeaway &amp; Recommended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Katrina Kirby</dc:creator>
  <cp:lastModifiedBy>Katrina Kirby</cp:lastModifiedBy>
  <cp:revision>2</cp:revision>
  <dcterms:created xsi:type="dcterms:W3CDTF">2025-05-17T16:55:18Z</dcterms:created>
  <dcterms:modified xsi:type="dcterms:W3CDTF">2025-05-18T08:39:34Z</dcterms:modified>
</cp:coreProperties>
</file>