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1" r:id="rId6"/>
    <p:sldId id="263" r:id="rId7"/>
    <p:sldId id="267" r:id="rId8"/>
    <p:sldId id="272" r:id="rId9"/>
    <p:sldId id="268" r:id="rId10"/>
    <p:sldId id="264" r:id="rId11"/>
    <p:sldId id="269" r:id="rId12"/>
    <p:sldId id="265" r:id="rId13"/>
    <p:sldId id="270" r:id="rId14"/>
    <p:sldId id="266" r:id="rId15"/>
    <p:sldId id="271"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60"/>
  </p:normalViewPr>
  <p:slideViewPr>
    <p:cSldViewPr snapToGrid="0">
      <p:cViewPr varScale="1">
        <p:scale>
          <a:sx n="56" d="100"/>
          <a:sy n="56" d="100"/>
        </p:scale>
        <p:origin x="1284"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3/20/2025</a:t>
            </a:fld>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905042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3/20/2025</a:t>
            </a:fld>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325533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3/20/2025</a:t>
            </a:fld>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209311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3/20/2025</a:t>
            </a:fld>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373794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3/20/2025</a:t>
            </a:fld>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174689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3/20/2025</a:t>
            </a:fld>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320394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3/20/2025</a:t>
            </a:fld>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213524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3/20/2025</a:t>
            </a:fld>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180827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3/20/2025</a:t>
            </a:fld>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64819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3/20/2025</a:t>
            </a:fld>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499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3/20/2025</a:t>
            </a:fld>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3717747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3/20/2025</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45195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riangular abstract background">
            <a:extLst>
              <a:ext uri="{FF2B5EF4-FFF2-40B4-BE49-F238E27FC236}">
                <a16:creationId xmlns:a16="http://schemas.microsoft.com/office/drawing/2014/main" id="{B2991826-BE36-1C67-CEF8-F14ED2EC9FB0}"/>
              </a:ext>
            </a:extLst>
          </p:cNvPr>
          <p:cNvPicPr>
            <a:picLocks noChangeAspect="1"/>
          </p:cNvPicPr>
          <p:nvPr/>
        </p:nvPicPr>
        <p:blipFill>
          <a:blip r:embed="rId2"/>
          <a:srcRect l="22886" r="29647" b="-1"/>
          <a:stretch/>
        </p:blipFill>
        <p:spPr>
          <a:xfrm>
            <a:off x="1" y="10"/>
            <a:ext cx="4876799" cy="6857989"/>
          </a:xfrm>
          <a:prstGeom prst="rect">
            <a:avLst/>
          </a:prstGeom>
        </p:spPr>
      </p:pic>
      <p:sp>
        <p:nvSpPr>
          <p:cNvPr id="2" name="Title 1">
            <a:extLst>
              <a:ext uri="{FF2B5EF4-FFF2-40B4-BE49-F238E27FC236}">
                <a16:creationId xmlns:a16="http://schemas.microsoft.com/office/drawing/2014/main" id="{41079DAB-387C-5781-EAB1-4747A2C76086}"/>
              </a:ext>
            </a:extLst>
          </p:cNvPr>
          <p:cNvSpPr>
            <a:spLocks noGrp="1"/>
          </p:cNvSpPr>
          <p:nvPr>
            <p:ph type="ctrTitle"/>
          </p:nvPr>
        </p:nvSpPr>
        <p:spPr>
          <a:xfrm>
            <a:off x="5604552" y="871758"/>
            <a:ext cx="5825448" cy="3871143"/>
          </a:xfrm>
        </p:spPr>
        <p:txBody>
          <a:bodyPr>
            <a:normAutofit/>
          </a:bodyPr>
          <a:lstStyle/>
          <a:p>
            <a:r>
              <a:rPr lang="en-US" dirty="0"/>
              <a:t>Exploratory Data analysis</a:t>
            </a:r>
            <a:br>
              <a:rPr lang="en-US" dirty="0"/>
            </a:br>
            <a:r>
              <a:rPr lang="en-US" dirty="0"/>
              <a:t>(g2m Case study)</a:t>
            </a:r>
          </a:p>
        </p:txBody>
      </p:sp>
      <p:sp>
        <p:nvSpPr>
          <p:cNvPr id="3" name="Subtitle 2">
            <a:extLst>
              <a:ext uri="{FF2B5EF4-FFF2-40B4-BE49-F238E27FC236}">
                <a16:creationId xmlns:a16="http://schemas.microsoft.com/office/drawing/2014/main" id="{E250E2EC-1D3D-7EF4-18AB-58328154C6F8}"/>
              </a:ext>
            </a:extLst>
          </p:cNvPr>
          <p:cNvSpPr>
            <a:spLocks noGrp="1"/>
          </p:cNvSpPr>
          <p:nvPr>
            <p:ph type="subTitle" idx="1"/>
          </p:nvPr>
        </p:nvSpPr>
        <p:spPr>
          <a:xfrm>
            <a:off x="5619964" y="4785543"/>
            <a:ext cx="5322013" cy="1005657"/>
          </a:xfrm>
        </p:spPr>
        <p:txBody>
          <a:bodyPr>
            <a:normAutofit/>
          </a:bodyPr>
          <a:lstStyle/>
          <a:p>
            <a:r>
              <a:rPr lang="en-US" dirty="0"/>
              <a:t>Virtual Internship – 3/18/2025</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E3C9D13A-0E7F-6B39-7B4C-563D910A7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88" y="4011275"/>
            <a:ext cx="4317824" cy="389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222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98E6-256E-3B9C-9E85-F1AFB19382A5}"/>
              </a:ext>
            </a:extLst>
          </p:cNvPr>
          <p:cNvSpPr>
            <a:spLocks noGrp="1"/>
          </p:cNvSpPr>
          <p:nvPr>
            <p:ph type="title"/>
          </p:nvPr>
        </p:nvSpPr>
        <p:spPr/>
        <p:txBody>
          <a:bodyPr/>
          <a:lstStyle/>
          <a:p>
            <a:r>
              <a:rPr lang="en-US" dirty="0"/>
              <a:t>Ride trends</a:t>
            </a:r>
          </a:p>
        </p:txBody>
      </p:sp>
      <p:pic>
        <p:nvPicPr>
          <p:cNvPr id="5" name="Content Placeholder 4" descr="A graph of a company&#10;&#10;AI-generated content may be incorrect.">
            <a:extLst>
              <a:ext uri="{FF2B5EF4-FFF2-40B4-BE49-F238E27FC236}">
                <a16:creationId xmlns:a16="http://schemas.microsoft.com/office/drawing/2014/main" id="{7BB95EF0-41D7-6A53-B851-2CB667DB7C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51" y="1946454"/>
            <a:ext cx="5706330" cy="3997145"/>
          </a:xfrm>
        </p:spPr>
      </p:pic>
      <p:pic>
        <p:nvPicPr>
          <p:cNvPr id="7" name="Picture 6" descr="A graph of a graph with a line&#10;&#10;AI-generated content may be incorrect.">
            <a:extLst>
              <a:ext uri="{FF2B5EF4-FFF2-40B4-BE49-F238E27FC236}">
                <a16:creationId xmlns:a16="http://schemas.microsoft.com/office/drawing/2014/main" id="{532E647F-C571-7F0E-C71D-42440F974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7921" y="2149358"/>
            <a:ext cx="6674079" cy="3405142"/>
          </a:xfrm>
          <a:prstGeom prst="rect">
            <a:avLst/>
          </a:prstGeom>
        </p:spPr>
      </p:pic>
    </p:spTree>
    <p:extLst>
      <p:ext uri="{BB962C8B-B14F-4D97-AF65-F5344CB8AC3E}">
        <p14:creationId xmlns:p14="http://schemas.microsoft.com/office/powerpoint/2010/main" val="2506702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7268-F387-F948-04CE-2FE7A841692E}"/>
              </a:ext>
            </a:extLst>
          </p:cNvPr>
          <p:cNvSpPr>
            <a:spLocks noGrp="1"/>
          </p:cNvSpPr>
          <p:nvPr>
            <p:ph type="title"/>
          </p:nvPr>
        </p:nvSpPr>
        <p:spPr/>
        <p:txBody>
          <a:bodyPr/>
          <a:lstStyle/>
          <a:p>
            <a:r>
              <a:rPr lang="en-US" dirty="0"/>
              <a:t>Monthly trend in depth</a:t>
            </a:r>
          </a:p>
        </p:txBody>
      </p:sp>
      <p:pic>
        <p:nvPicPr>
          <p:cNvPr id="10" name="Content Placeholder 9" descr="A graph of a number of people&#10;&#10;AI-generated content may be incorrect.">
            <a:extLst>
              <a:ext uri="{FF2B5EF4-FFF2-40B4-BE49-F238E27FC236}">
                <a16:creationId xmlns:a16="http://schemas.microsoft.com/office/drawing/2014/main" id="{9C7F60C9-9551-F8E3-4054-10CA737B07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697" y="1600890"/>
            <a:ext cx="7929524" cy="4408098"/>
          </a:xfrm>
        </p:spPr>
      </p:pic>
      <p:sp>
        <p:nvSpPr>
          <p:cNvPr id="11" name="TextBox 10">
            <a:extLst>
              <a:ext uri="{FF2B5EF4-FFF2-40B4-BE49-F238E27FC236}">
                <a16:creationId xmlns:a16="http://schemas.microsoft.com/office/drawing/2014/main" id="{63A06579-872A-C5EC-D110-27B2F1A14F97}"/>
              </a:ext>
            </a:extLst>
          </p:cNvPr>
          <p:cNvSpPr txBox="1"/>
          <p:nvPr/>
        </p:nvSpPr>
        <p:spPr>
          <a:xfrm>
            <a:off x="9057736" y="1104181"/>
            <a:ext cx="2624102" cy="5078313"/>
          </a:xfrm>
          <a:prstGeom prst="rect">
            <a:avLst/>
          </a:prstGeom>
          <a:noFill/>
        </p:spPr>
        <p:txBody>
          <a:bodyPr wrap="square" rtlCol="0">
            <a:spAutoFit/>
          </a:bodyPr>
          <a:lstStyle/>
          <a:p>
            <a:pPr marL="285750" indent="-285750">
              <a:buFont typeface="Arial" panose="020B0604020202020204" pitchFamily="34" charset="0"/>
              <a:buChar char="•"/>
            </a:pPr>
            <a:r>
              <a:rPr lang="en-US" dirty="0"/>
              <a:t>Both Yellow Cab and Pink Cab have a steady upward trend in ride volume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Yellow Cab exceeds Pink Cab in rides consistently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the end of the year, Yellow Cab reaches close to 12,000 rides per month, while Pink Cab reaches around 4,000 rides per month, maintaining a 3:1 ratio.</a:t>
            </a:r>
          </a:p>
        </p:txBody>
      </p:sp>
    </p:spTree>
    <p:extLst>
      <p:ext uri="{BB962C8B-B14F-4D97-AF65-F5344CB8AC3E}">
        <p14:creationId xmlns:p14="http://schemas.microsoft.com/office/powerpoint/2010/main" val="49139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1B10-ECD2-3A08-D286-D6F49E1D3F42}"/>
              </a:ext>
            </a:extLst>
          </p:cNvPr>
          <p:cNvSpPr>
            <a:spLocks noGrp="1"/>
          </p:cNvSpPr>
          <p:nvPr>
            <p:ph type="title"/>
          </p:nvPr>
        </p:nvSpPr>
        <p:spPr/>
        <p:txBody>
          <a:bodyPr/>
          <a:lstStyle/>
          <a:p>
            <a:r>
              <a:rPr lang="en-US" dirty="0"/>
              <a:t>Income distribution</a:t>
            </a:r>
          </a:p>
        </p:txBody>
      </p:sp>
      <p:pic>
        <p:nvPicPr>
          <p:cNvPr id="5" name="Content Placeholder 4" descr="A diagram of a company&#10;&#10;AI-generated content may be incorrect.">
            <a:extLst>
              <a:ext uri="{FF2B5EF4-FFF2-40B4-BE49-F238E27FC236}">
                <a16:creationId xmlns:a16="http://schemas.microsoft.com/office/drawing/2014/main" id="{8FB4B103-F307-760F-F54D-ECD2AD17C8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524" y="1713358"/>
            <a:ext cx="8378250" cy="4404567"/>
          </a:xfrm>
        </p:spPr>
      </p:pic>
    </p:spTree>
    <p:extLst>
      <p:ext uri="{BB962C8B-B14F-4D97-AF65-F5344CB8AC3E}">
        <p14:creationId xmlns:p14="http://schemas.microsoft.com/office/powerpoint/2010/main" val="192420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3EC0-F4AB-C958-88CA-E00FABF0F3C4}"/>
              </a:ext>
            </a:extLst>
          </p:cNvPr>
          <p:cNvSpPr>
            <a:spLocks noGrp="1"/>
          </p:cNvSpPr>
          <p:nvPr>
            <p:ph type="title"/>
          </p:nvPr>
        </p:nvSpPr>
        <p:spPr>
          <a:xfrm>
            <a:off x="534839" y="914400"/>
            <a:ext cx="10857062" cy="776377"/>
          </a:xfrm>
        </p:spPr>
        <p:txBody>
          <a:bodyPr/>
          <a:lstStyle/>
          <a:p>
            <a:r>
              <a:rPr lang="en-US" dirty="0"/>
              <a:t>Customer income distribution</a:t>
            </a:r>
          </a:p>
        </p:txBody>
      </p:sp>
      <p:pic>
        <p:nvPicPr>
          <p:cNvPr id="5" name="Content Placeholder 4" descr="A graph of a number of bars&#10;&#10;AI-generated content may be incorrect.">
            <a:extLst>
              <a:ext uri="{FF2B5EF4-FFF2-40B4-BE49-F238E27FC236}">
                <a16:creationId xmlns:a16="http://schemas.microsoft.com/office/drawing/2014/main" id="{C458B4B5-2D27-64EC-E967-68107F3CD9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275" y="1649690"/>
            <a:ext cx="9126748" cy="4485488"/>
          </a:xfrm>
        </p:spPr>
      </p:pic>
      <p:sp>
        <p:nvSpPr>
          <p:cNvPr id="6" name="TextBox 5">
            <a:extLst>
              <a:ext uri="{FF2B5EF4-FFF2-40B4-BE49-F238E27FC236}">
                <a16:creationId xmlns:a16="http://schemas.microsoft.com/office/drawing/2014/main" id="{DF4D7EA7-C1B9-C041-35B5-0EF6DB231B59}"/>
              </a:ext>
            </a:extLst>
          </p:cNvPr>
          <p:cNvSpPr txBox="1"/>
          <p:nvPr/>
        </p:nvSpPr>
        <p:spPr>
          <a:xfrm>
            <a:off x="9453116" y="1696283"/>
            <a:ext cx="2288876" cy="4247317"/>
          </a:xfrm>
          <a:prstGeom prst="rect">
            <a:avLst/>
          </a:prstGeom>
          <a:noFill/>
        </p:spPr>
        <p:txBody>
          <a:bodyPr wrap="square" rtlCol="0">
            <a:spAutoFit/>
          </a:bodyPr>
          <a:lstStyle/>
          <a:p>
            <a:pPr marL="285750" indent="-285750">
              <a:buFont typeface="Arial" panose="020B0604020202020204" pitchFamily="34" charset="0"/>
              <a:buChar char="•"/>
            </a:pPr>
            <a:r>
              <a:rPr lang="en-US" dirty="0"/>
              <a:t>Yellow Cab mostly appeals to all income brackets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Pink Cab has similar appeals however; they bring in fewer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Core target consumers tend to be middle-income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4431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2847-3DD6-4126-E717-3BCF9691F3EE}"/>
              </a:ext>
            </a:extLst>
          </p:cNvPr>
          <p:cNvSpPr>
            <a:spLocks noGrp="1"/>
          </p:cNvSpPr>
          <p:nvPr>
            <p:ph type="title"/>
          </p:nvPr>
        </p:nvSpPr>
        <p:spPr/>
        <p:txBody>
          <a:bodyPr/>
          <a:lstStyle/>
          <a:p>
            <a:r>
              <a:rPr lang="en-US" dirty="0"/>
              <a:t>Age distribution</a:t>
            </a:r>
          </a:p>
        </p:txBody>
      </p:sp>
      <p:pic>
        <p:nvPicPr>
          <p:cNvPr id="5" name="Content Placeholder 4" descr="A diagram of a company&#10;&#10;AI-generated content may be incorrect.">
            <a:extLst>
              <a:ext uri="{FF2B5EF4-FFF2-40B4-BE49-F238E27FC236}">
                <a16:creationId xmlns:a16="http://schemas.microsoft.com/office/drawing/2014/main" id="{9CD7FBC3-AFB4-EE58-5BDA-BACC12492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171" y="1518249"/>
            <a:ext cx="8526788" cy="4582423"/>
          </a:xfrm>
        </p:spPr>
      </p:pic>
    </p:spTree>
    <p:extLst>
      <p:ext uri="{BB962C8B-B14F-4D97-AF65-F5344CB8AC3E}">
        <p14:creationId xmlns:p14="http://schemas.microsoft.com/office/powerpoint/2010/main" val="261570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1CC2-1120-183E-CCDD-353A8FB95905}"/>
              </a:ext>
            </a:extLst>
          </p:cNvPr>
          <p:cNvSpPr>
            <a:spLocks noGrp="1"/>
          </p:cNvSpPr>
          <p:nvPr>
            <p:ph type="title"/>
          </p:nvPr>
        </p:nvSpPr>
        <p:spPr/>
        <p:txBody>
          <a:bodyPr/>
          <a:lstStyle/>
          <a:p>
            <a:r>
              <a:rPr lang="en-US" dirty="0"/>
              <a:t>Customer age distribution</a:t>
            </a:r>
          </a:p>
        </p:txBody>
      </p:sp>
      <p:pic>
        <p:nvPicPr>
          <p:cNvPr id="5" name="Content Placeholder 4" descr="A graph of a number of people&#10;&#10;AI-generated content may be incorrect.">
            <a:extLst>
              <a:ext uri="{FF2B5EF4-FFF2-40B4-BE49-F238E27FC236}">
                <a16:creationId xmlns:a16="http://schemas.microsoft.com/office/drawing/2014/main" id="{FC02343C-5DE8-40E7-9776-4961CBD8FC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100" y="1756237"/>
            <a:ext cx="7196323" cy="4359890"/>
          </a:xfrm>
        </p:spPr>
      </p:pic>
      <p:sp>
        <p:nvSpPr>
          <p:cNvPr id="6" name="TextBox 5">
            <a:extLst>
              <a:ext uri="{FF2B5EF4-FFF2-40B4-BE49-F238E27FC236}">
                <a16:creationId xmlns:a16="http://schemas.microsoft.com/office/drawing/2014/main" id="{0F87D8A9-E844-50EC-E001-233598C1167B}"/>
              </a:ext>
            </a:extLst>
          </p:cNvPr>
          <p:cNvSpPr txBox="1"/>
          <p:nvPr/>
        </p:nvSpPr>
        <p:spPr>
          <a:xfrm>
            <a:off x="8507542" y="2221992"/>
            <a:ext cx="305473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number of customers are consistently higher in ages from 18-38 with a drop-off right around the age of 40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Customers past 40 are significantly lower but there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9476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BF59-5401-A414-9B4A-AB8D4960238D}"/>
              </a:ext>
            </a:extLst>
          </p:cNvPr>
          <p:cNvSpPr>
            <a:spLocks noGrp="1"/>
          </p:cNvSpPr>
          <p:nvPr>
            <p:ph type="title"/>
          </p:nvPr>
        </p:nvSpPr>
        <p:spPr>
          <a:xfrm>
            <a:off x="700635" y="914400"/>
            <a:ext cx="10691265" cy="862642"/>
          </a:xfrm>
        </p:spPr>
        <p:txBody>
          <a:bodyPr/>
          <a:lstStyle/>
          <a:p>
            <a:r>
              <a:rPr lang="en-US" dirty="0"/>
              <a:t>Recommendations from data analysis</a:t>
            </a:r>
          </a:p>
        </p:txBody>
      </p:sp>
      <p:sp>
        <p:nvSpPr>
          <p:cNvPr id="3" name="Content Placeholder 2">
            <a:extLst>
              <a:ext uri="{FF2B5EF4-FFF2-40B4-BE49-F238E27FC236}">
                <a16:creationId xmlns:a16="http://schemas.microsoft.com/office/drawing/2014/main" id="{EDBBA07C-2941-F6CC-B159-BDFB4F0467A8}"/>
              </a:ext>
            </a:extLst>
          </p:cNvPr>
          <p:cNvSpPr>
            <a:spLocks noGrp="1"/>
          </p:cNvSpPr>
          <p:nvPr>
            <p:ph idx="1"/>
          </p:nvPr>
        </p:nvSpPr>
        <p:spPr>
          <a:xfrm>
            <a:off x="700635" y="1777042"/>
            <a:ext cx="10691265" cy="4184846"/>
          </a:xfrm>
        </p:spPr>
        <p:txBody>
          <a:bodyPr/>
          <a:lstStyle/>
          <a:p>
            <a:r>
              <a:rPr lang="en-US" b="1" dirty="0"/>
              <a:t>Focus on high-profit cities: </a:t>
            </a:r>
            <a:r>
              <a:rPr lang="en-US" dirty="0"/>
              <a:t>New York, Washington DC, Chicago, and Los Angeles are the top profit and high-cost cities. More advertising/marketing and loyalty programs can be applied within these cities.</a:t>
            </a:r>
          </a:p>
          <a:p>
            <a:r>
              <a:rPr lang="en-US" b="1" dirty="0"/>
              <a:t>Target young to middle-aged customers: </a:t>
            </a:r>
            <a:r>
              <a:rPr lang="en-US" dirty="0"/>
              <a:t>This is the largest customer base and collaboration with universities, companies, and businesses could be profitable. </a:t>
            </a:r>
          </a:p>
          <a:p>
            <a:r>
              <a:rPr lang="en-US" b="1" dirty="0"/>
              <a:t>Prepare for Seasonal Changes: </a:t>
            </a:r>
            <a:r>
              <a:rPr lang="en-US" dirty="0"/>
              <a:t>Ride volumes peak in Q4 of the year with a high holiday demand. Increase driver availability, number of cabs, run special promotions, and proactively plan ahead for the new year.</a:t>
            </a:r>
          </a:p>
          <a:p>
            <a:r>
              <a:rPr lang="en-US" b="1" dirty="0"/>
              <a:t>Pricing Optimization by City: </a:t>
            </a:r>
            <a:r>
              <a:rPr lang="en-US" dirty="0"/>
              <a:t>Washington DC, New York, and Chicago have the highest trip costs. Premium pricing in these markets should remain consistent and be monitored for saturation or competitor pressure</a:t>
            </a:r>
            <a:endParaRPr lang="en-US" b="1" dirty="0"/>
          </a:p>
        </p:txBody>
      </p:sp>
    </p:spTree>
    <p:extLst>
      <p:ext uri="{BB962C8B-B14F-4D97-AF65-F5344CB8AC3E}">
        <p14:creationId xmlns:p14="http://schemas.microsoft.com/office/powerpoint/2010/main" val="4034783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6D68-C419-75FE-3AC6-72F3B6077D97}"/>
              </a:ext>
            </a:extLst>
          </p:cNvPr>
          <p:cNvSpPr>
            <a:spLocks noGrp="1"/>
          </p:cNvSpPr>
          <p:nvPr>
            <p:ph type="title"/>
          </p:nvPr>
        </p:nvSpPr>
        <p:spPr/>
        <p:txBody>
          <a:bodyPr>
            <a:normAutofit/>
          </a:bodyPr>
          <a:lstStyle/>
          <a:p>
            <a:pPr algn="ctr"/>
            <a:r>
              <a:rPr lang="en-US" sz="5400" b="1" dirty="0">
                <a:solidFill>
                  <a:schemeClr val="bg1"/>
                </a:solidFill>
              </a:rPr>
              <a:t>Thank you!</a:t>
            </a:r>
          </a:p>
        </p:txBody>
      </p:sp>
      <p:pic>
        <p:nvPicPr>
          <p:cNvPr id="1026" name="Picture 2">
            <a:extLst>
              <a:ext uri="{FF2B5EF4-FFF2-40B4-BE49-F238E27FC236}">
                <a16:creationId xmlns:a16="http://schemas.microsoft.com/office/drawing/2014/main" id="{AA2277A3-7FA5-B7CF-EC0C-392E6FA6CC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5072" y="1462642"/>
            <a:ext cx="4862318" cy="4480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37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173E-348F-3323-3C28-671E9ECBB133}"/>
              </a:ext>
            </a:extLst>
          </p:cNvPr>
          <p:cNvSpPr>
            <a:spLocks noGrp="1"/>
          </p:cNvSpPr>
          <p:nvPr>
            <p:ph type="title"/>
          </p:nvPr>
        </p:nvSpPr>
        <p:spPr/>
        <p:txBody>
          <a:bodyPr/>
          <a:lstStyle/>
          <a:p>
            <a:r>
              <a:rPr lang="en-US" dirty="0"/>
              <a:t> Background – G2m cab industry</a:t>
            </a:r>
          </a:p>
        </p:txBody>
      </p:sp>
      <p:sp>
        <p:nvSpPr>
          <p:cNvPr id="3" name="Content Placeholder 2">
            <a:extLst>
              <a:ext uri="{FF2B5EF4-FFF2-40B4-BE49-F238E27FC236}">
                <a16:creationId xmlns:a16="http://schemas.microsoft.com/office/drawing/2014/main" id="{0487CD65-96F4-BDA1-E82B-DBB69D3E1C09}"/>
              </a:ext>
            </a:extLst>
          </p:cNvPr>
          <p:cNvSpPr>
            <a:spLocks noGrp="1"/>
          </p:cNvSpPr>
          <p:nvPr>
            <p:ph idx="1"/>
          </p:nvPr>
        </p:nvSpPr>
        <p:spPr/>
        <p:txBody>
          <a:bodyPr/>
          <a:lstStyle/>
          <a:p>
            <a:r>
              <a:rPr lang="en-US"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b="1" dirty="0"/>
              <a:t>Project Delivery:</a:t>
            </a:r>
            <a:r>
              <a:rPr lang="en-US" dirty="0"/>
              <a:t> The outcome of your delivery will be a </a:t>
            </a:r>
            <a:r>
              <a:rPr lang="en-US" b="1" dirty="0"/>
              <a:t>presentation to XYZ’s Executive team</a:t>
            </a:r>
            <a:r>
              <a:rPr lang="en-US" dirty="0"/>
              <a:t>. This presentation will be judged based on the visuals provided, the quality of your analysis and the value of your recommendations and insights.</a:t>
            </a:r>
          </a:p>
        </p:txBody>
      </p:sp>
    </p:spTree>
    <p:extLst>
      <p:ext uri="{BB962C8B-B14F-4D97-AF65-F5344CB8AC3E}">
        <p14:creationId xmlns:p14="http://schemas.microsoft.com/office/powerpoint/2010/main" val="261265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19E7-DBC3-DBAF-BBAB-EF4859F4D833}"/>
              </a:ext>
            </a:extLst>
          </p:cNvPr>
          <p:cNvSpPr>
            <a:spLocks noGrp="1"/>
          </p:cNvSpPr>
          <p:nvPr>
            <p:ph type="title"/>
          </p:nvPr>
        </p:nvSpPr>
        <p:spPr/>
        <p:txBody>
          <a:bodyPr/>
          <a:lstStyle/>
          <a:p>
            <a:r>
              <a:rPr lang="en-US" dirty="0"/>
              <a:t>Data information</a:t>
            </a:r>
          </a:p>
        </p:txBody>
      </p:sp>
      <p:sp>
        <p:nvSpPr>
          <p:cNvPr id="3" name="Content Placeholder 2">
            <a:extLst>
              <a:ext uri="{FF2B5EF4-FFF2-40B4-BE49-F238E27FC236}">
                <a16:creationId xmlns:a16="http://schemas.microsoft.com/office/drawing/2014/main" id="{B750DC41-460E-9060-BA91-81721EF4F62E}"/>
              </a:ext>
            </a:extLst>
          </p:cNvPr>
          <p:cNvSpPr>
            <a:spLocks noGrp="1"/>
          </p:cNvSpPr>
          <p:nvPr>
            <p:ph idx="1"/>
          </p:nvPr>
        </p:nvSpPr>
        <p:spPr/>
        <p:txBody>
          <a:bodyPr/>
          <a:lstStyle/>
          <a:p>
            <a:r>
              <a:rPr lang="en-US" dirty="0"/>
              <a:t>Four data sets –Cab_Data.csv, Customer_ID.csv, Transaction_ID.csv, and City.csv</a:t>
            </a:r>
          </a:p>
          <a:p>
            <a:r>
              <a:rPr lang="en-US" dirty="0"/>
              <a:t>After combining into one master set :</a:t>
            </a:r>
          </a:p>
          <a:p>
            <a:pPr marL="0" indent="0">
              <a:buNone/>
            </a:pPr>
            <a:r>
              <a:rPr lang="en-US" dirty="0"/>
              <a:t>-Total number of observations 359392 </a:t>
            </a:r>
          </a:p>
          <a:p>
            <a:pPr marL="0" indent="0">
              <a:buNone/>
            </a:pPr>
            <a:r>
              <a:rPr lang="en-US" dirty="0"/>
              <a:t>-Total number of files 4 </a:t>
            </a:r>
          </a:p>
          <a:p>
            <a:pPr marL="0" indent="0">
              <a:buNone/>
            </a:pPr>
            <a:r>
              <a:rPr lang="en-US" dirty="0"/>
              <a:t>-Total number of features 14 </a:t>
            </a:r>
          </a:p>
          <a:p>
            <a:pPr marL="0" indent="0">
              <a:buNone/>
            </a:pPr>
            <a:r>
              <a:rPr lang="en-US" dirty="0"/>
              <a:t>-Base format of the file .csv </a:t>
            </a:r>
          </a:p>
          <a:p>
            <a:pPr marL="0" indent="0">
              <a:buNone/>
            </a:pPr>
            <a:r>
              <a:rPr lang="en-US" dirty="0"/>
              <a:t>-Size of the data 137.98 MB</a:t>
            </a:r>
          </a:p>
          <a:p>
            <a:pPr marL="0" indent="0">
              <a:buNone/>
            </a:pPr>
            <a:r>
              <a:rPr lang="en-US" b="1" dirty="0">
                <a:highlight>
                  <a:srgbClr val="FFFF00"/>
                </a:highlight>
              </a:rPr>
              <a:t>*No missing values or duplicates</a:t>
            </a:r>
          </a:p>
        </p:txBody>
      </p:sp>
    </p:spTree>
    <p:extLst>
      <p:ext uri="{BB962C8B-B14F-4D97-AF65-F5344CB8AC3E}">
        <p14:creationId xmlns:p14="http://schemas.microsoft.com/office/powerpoint/2010/main" val="183759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33E4-8CED-01A7-9C3E-D59D629AD85C}"/>
              </a:ext>
            </a:extLst>
          </p:cNvPr>
          <p:cNvSpPr>
            <a:spLocks noGrp="1"/>
          </p:cNvSpPr>
          <p:nvPr>
            <p:ph type="title"/>
          </p:nvPr>
        </p:nvSpPr>
        <p:spPr>
          <a:xfrm>
            <a:off x="700636" y="914400"/>
            <a:ext cx="5044556" cy="1307592"/>
          </a:xfrm>
        </p:spPr>
        <p:txBody>
          <a:bodyPr>
            <a:normAutofit fontScale="90000"/>
          </a:bodyPr>
          <a:lstStyle/>
          <a:p>
            <a:r>
              <a:rPr lang="en-US" dirty="0" err="1"/>
              <a:t>Cab_Data</a:t>
            </a:r>
            <a:r>
              <a:rPr lang="en-US" dirty="0"/>
              <a:t> field names</a:t>
            </a:r>
          </a:p>
        </p:txBody>
      </p:sp>
      <p:sp>
        <p:nvSpPr>
          <p:cNvPr id="3" name="Content Placeholder 2">
            <a:extLst>
              <a:ext uri="{FF2B5EF4-FFF2-40B4-BE49-F238E27FC236}">
                <a16:creationId xmlns:a16="http://schemas.microsoft.com/office/drawing/2014/main" id="{580E2F21-89E1-CEC5-2B08-D77E20E1F7D2}"/>
              </a:ext>
            </a:extLst>
          </p:cNvPr>
          <p:cNvSpPr>
            <a:spLocks noGrp="1"/>
          </p:cNvSpPr>
          <p:nvPr>
            <p:ph idx="1"/>
          </p:nvPr>
        </p:nvSpPr>
        <p:spPr>
          <a:xfrm>
            <a:off x="6705599" y="2221992"/>
            <a:ext cx="4785765" cy="3739896"/>
          </a:xfrm>
        </p:spPr>
        <p:txBody>
          <a:bodyPr/>
          <a:lstStyle/>
          <a:p>
            <a:r>
              <a:rPr lang="en-US" dirty="0"/>
              <a:t>Customer ID</a:t>
            </a:r>
          </a:p>
          <a:p>
            <a:r>
              <a:rPr lang="en-US" dirty="0"/>
              <a:t>Gender</a:t>
            </a:r>
          </a:p>
          <a:p>
            <a:r>
              <a:rPr lang="en-US" dirty="0"/>
              <a:t>Age</a:t>
            </a:r>
          </a:p>
          <a:p>
            <a:r>
              <a:rPr lang="en-US" dirty="0"/>
              <a:t>Income</a:t>
            </a:r>
          </a:p>
          <a:p>
            <a:endParaRPr lang="en-US" dirty="0"/>
          </a:p>
        </p:txBody>
      </p:sp>
      <p:sp>
        <p:nvSpPr>
          <p:cNvPr id="4" name="Title 1">
            <a:extLst>
              <a:ext uri="{FF2B5EF4-FFF2-40B4-BE49-F238E27FC236}">
                <a16:creationId xmlns:a16="http://schemas.microsoft.com/office/drawing/2014/main" id="{3C5601AB-02BA-1492-95B2-17FC4476BA60}"/>
              </a:ext>
            </a:extLst>
          </p:cNvPr>
          <p:cNvSpPr txBox="1">
            <a:spLocks/>
          </p:cNvSpPr>
          <p:nvPr/>
        </p:nvSpPr>
        <p:spPr>
          <a:xfrm>
            <a:off x="7147444" y="914400"/>
            <a:ext cx="5044556" cy="1307592"/>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dirty="0" err="1"/>
              <a:t>Customer_ID</a:t>
            </a:r>
            <a:r>
              <a:rPr lang="en-US" dirty="0"/>
              <a:t> Field names</a:t>
            </a:r>
          </a:p>
        </p:txBody>
      </p:sp>
      <p:sp>
        <p:nvSpPr>
          <p:cNvPr id="5" name="Content Placeholder 2">
            <a:extLst>
              <a:ext uri="{FF2B5EF4-FFF2-40B4-BE49-F238E27FC236}">
                <a16:creationId xmlns:a16="http://schemas.microsoft.com/office/drawing/2014/main" id="{DB440E18-686B-8EC6-C3D3-6CA268084F14}"/>
              </a:ext>
            </a:extLst>
          </p:cNvPr>
          <p:cNvSpPr txBox="1">
            <a:spLocks/>
          </p:cNvSpPr>
          <p:nvPr/>
        </p:nvSpPr>
        <p:spPr>
          <a:xfrm>
            <a:off x="853035" y="2374392"/>
            <a:ext cx="4785765" cy="37398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Transaction ID</a:t>
            </a:r>
          </a:p>
          <a:p>
            <a:r>
              <a:rPr lang="en-US"/>
              <a:t>Date of Travel (Converted to ‘Date’ in my code)</a:t>
            </a:r>
          </a:p>
          <a:p>
            <a:r>
              <a:rPr lang="en-US"/>
              <a:t>Company</a:t>
            </a:r>
          </a:p>
          <a:p>
            <a:r>
              <a:rPr lang="en-US"/>
              <a:t>City</a:t>
            </a:r>
          </a:p>
          <a:p>
            <a:r>
              <a:rPr lang="en-US"/>
              <a:t>KM Travelled</a:t>
            </a:r>
          </a:p>
          <a:p>
            <a:r>
              <a:rPr lang="en-US"/>
              <a:t>Price Charged</a:t>
            </a:r>
          </a:p>
          <a:p>
            <a:r>
              <a:rPr lang="en-US"/>
              <a:t>Cost of Trip</a:t>
            </a:r>
          </a:p>
          <a:p>
            <a:endParaRPr lang="en-US" dirty="0"/>
          </a:p>
        </p:txBody>
      </p:sp>
    </p:spTree>
    <p:extLst>
      <p:ext uri="{BB962C8B-B14F-4D97-AF65-F5344CB8AC3E}">
        <p14:creationId xmlns:p14="http://schemas.microsoft.com/office/powerpoint/2010/main" val="418548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EF84-E9C0-FBFD-217E-4B02F774DB15}"/>
              </a:ext>
            </a:extLst>
          </p:cNvPr>
          <p:cNvSpPr>
            <a:spLocks noGrp="1"/>
          </p:cNvSpPr>
          <p:nvPr>
            <p:ph type="title"/>
          </p:nvPr>
        </p:nvSpPr>
        <p:spPr>
          <a:xfrm>
            <a:off x="700635" y="914400"/>
            <a:ext cx="5395365" cy="1307592"/>
          </a:xfrm>
        </p:spPr>
        <p:txBody>
          <a:bodyPr>
            <a:normAutofit fontScale="90000"/>
          </a:bodyPr>
          <a:lstStyle/>
          <a:p>
            <a:r>
              <a:rPr lang="en-US" dirty="0" err="1"/>
              <a:t>Transaction_id</a:t>
            </a:r>
            <a:r>
              <a:rPr lang="en-US" dirty="0"/>
              <a:t> field names</a:t>
            </a:r>
          </a:p>
        </p:txBody>
      </p:sp>
      <p:sp>
        <p:nvSpPr>
          <p:cNvPr id="3" name="Content Placeholder 2">
            <a:extLst>
              <a:ext uri="{FF2B5EF4-FFF2-40B4-BE49-F238E27FC236}">
                <a16:creationId xmlns:a16="http://schemas.microsoft.com/office/drawing/2014/main" id="{CAA28179-544B-3052-F3AF-BA112F3DBE58}"/>
              </a:ext>
            </a:extLst>
          </p:cNvPr>
          <p:cNvSpPr>
            <a:spLocks noGrp="1"/>
          </p:cNvSpPr>
          <p:nvPr>
            <p:ph idx="1"/>
          </p:nvPr>
        </p:nvSpPr>
        <p:spPr>
          <a:xfrm>
            <a:off x="700635" y="2221992"/>
            <a:ext cx="5395365" cy="3739896"/>
          </a:xfrm>
        </p:spPr>
        <p:txBody>
          <a:bodyPr/>
          <a:lstStyle/>
          <a:p>
            <a:r>
              <a:rPr lang="en-US"/>
              <a:t>Transaction ID</a:t>
            </a:r>
          </a:p>
          <a:p>
            <a:r>
              <a:rPr lang="en-US"/>
              <a:t>Customer ID</a:t>
            </a:r>
          </a:p>
          <a:p>
            <a:r>
              <a:rPr lang="en-US"/>
              <a:t>Payment_Mode</a:t>
            </a:r>
            <a:endParaRPr lang="en-US" dirty="0"/>
          </a:p>
        </p:txBody>
      </p:sp>
      <p:sp>
        <p:nvSpPr>
          <p:cNvPr id="4" name="Content Placeholder 2">
            <a:extLst>
              <a:ext uri="{FF2B5EF4-FFF2-40B4-BE49-F238E27FC236}">
                <a16:creationId xmlns:a16="http://schemas.microsoft.com/office/drawing/2014/main" id="{CFBC8167-3B44-B235-11F7-01005F339F8D}"/>
              </a:ext>
            </a:extLst>
          </p:cNvPr>
          <p:cNvSpPr txBox="1">
            <a:spLocks/>
          </p:cNvSpPr>
          <p:nvPr/>
        </p:nvSpPr>
        <p:spPr>
          <a:xfrm>
            <a:off x="6796635" y="2198241"/>
            <a:ext cx="5395365" cy="37398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City</a:t>
            </a:r>
          </a:p>
          <a:p>
            <a:r>
              <a:rPr lang="en-US" dirty="0"/>
              <a:t>Population </a:t>
            </a:r>
          </a:p>
          <a:p>
            <a:r>
              <a:rPr lang="en-US" dirty="0"/>
              <a:t>Users</a:t>
            </a:r>
          </a:p>
        </p:txBody>
      </p:sp>
      <p:sp>
        <p:nvSpPr>
          <p:cNvPr id="5" name="Title 1">
            <a:extLst>
              <a:ext uri="{FF2B5EF4-FFF2-40B4-BE49-F238E27FC236}">
                <a16:creationId xmlns:a16="http://schemas.microsoft.com/office/drawing/2014/main" id="{8E005A06-D6DE-CC43-C46C-576BF3949B90}"/>
              </a:ext>
            </a:extLst>
          </p:cNvPr>
          <p:cNvSpPr txBox="1">
            <a:spLocks/>
          </p:cNvSpPr>
          <p:nvPr/>
        </p:nvSpPr>
        <p:spPr>
          <a:xfrm>
            <a:off x="6598228" y="890649"/>
            <a:ext cx="5395365" cy="1307592"/>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dirty="0" err="1"/>
              <a:t>City_Data</a:t>
            </a:r>
            <a:r>
              <a:rPr lang="en-US" dirty="0"/>
              <a:t> field names</a:t>
            </a:r>
          </a:p>
        </p:txBody>
      </p:sp>
    </p:spTree>
    <p:extLst>
      <p:ext uri="{BB962C8B-B14F-4D97-AF65-F5344CB8AC3E}">
        <p14:creationId xmlns:p14="http://schemas.microsoft.com/office/powerpoint/2010/main" val="2610628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C968F-419C-B65E-E1F7-EA202E96B17B}"/>
              </a:ext>
            </a:extLst>
          </p:cNvPr>
          <p:cNvSpPr>
            <a:spLocks noGrp="1"/>
          </p:cNvSpPr>
          <p:nvPr>
            <p:ph type="title"/>
          </p:nvPr>
        </p:nvSpPr>
        <p:spPr/>
        <p:txBody>
          <a:bodyPr/>
          <a:lstStyle/>
          <a:p>
            <a:r>
              <a:rPr lang="en-US" dirty="0"/>
              <a:t>Profit analysis</a:t>
            </a:r>
          </a:p>
        </p:txBody>
      </p:sp>
      <p:pic>
        <p:nvPicPr>
          <p:cNvPr id="5" name="Content Placeholder 4" descr="A diagram of a company&#10;&#10;AI-generated content may be incorrect.">
            <a:extLst>
              <a:ext uri="{FF2B5EF4-FFF2-40B4-BE49-F238E27FC236}">
                <a16:creationId xmlns:a16="http://schemas.microsoft.com/office/drawing/2014/main" id="{B483EE6B-A08F-B69D-46F3-87AE3BB88B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08431"/>
            <a:ext cx="6908683" cy="4135169"/>
          </a:xfrm>
        </p:spPr>
      </p:pic>
      <p:pic>
        <p:nvPicPr>
          <p:cNvPr id="7" name="Picture 6" descr="A graph of a graph showing different colored squares&#10;&#10;AI-generated content may be incorrect.">
            <a:extLst>
              <a:ext uri="{FF2B5EF4-FFF2-40B4-BE49-F238E27FC236}">
                <a16:creationId xmlns:a16="http://schemas.microsoft.com/office/drawing/2014/main" id="{39951C90-9D72-C9C0-43B1-B75A9249F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9221" y="1808432"/>
            <a:ext cx="5812779" cy="3871278"/>
          </a:xfrm>
          <a:prstGeom prst="rect">
            <a:avLst/>
          </a:prstGeom>
        </p:spPr>
      </p:pic>
    </p:spTree>
    <p:extLst>
      <p:ext uri="{BB962C8B-B14F-4D97-AF65-F5344CB8AC3E}">
        <p14:creationId xmlns:p14="http://schemas.microsoft.com/office/powerpoint/2010/main" val="121150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1A3E-4225-94AE-F5F5-7AF0E5DEC88D}"/>
              </a:ext>
            </a:extLst>
          </p:cNvPr>
          <p:cNvSpPr>
            <a:spLocks noGrp="1"/>
          </p:cNvSpPr>
          <p:nvPr>
            <p:ph type="title"/>
          </p:nvPr>
        </p:nvSpPr>
        <p:spPr>
          <a:xfrm>
            <a:off x="750367" y="847234"/>
            <a:ext cx="10691265" cy="1307592"/>
          </a:xfrm>
        </p:spPr>
        <p:txBody>
          <a:bodyPr/>
          <a:lstStyle/>
          <a:p>
            <a:r>
              <a:rPr lang="en-US" dirty="0"/>
              <a:t>Top 10 profitable cities</a:t>
            </a:r>
          </a:p>
        </p:txBody>
      </p:sp>
      <p:pic>
        <p:nvPicPr>
          <p:cNvPr id="5" name="Content Placeholder 4" descr="A graph of a number of cities&#10;&#10;AI-generated content may be incorrect.">
            <a:extLst>
              <a:ext uri="{FF2B5EF4-FFF2-40B4-BE49-F238E27FC236}">
                <a16:creationId xmlns:a16="http://schemas.microsoft.com/office/drawing/2014/main" id="{B7D27DB2-A2D2-24FC-A8D4-42ADB210F3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632" y="1581136"/>
            <a:ext cx="8813655" cy="4411785"/>
          </a:xfrm>
        </p:spPr>
      </p:pic>
      <p:sp>
        <p:nvSpPr>
          <p:cNvPr id="7" name="TextBox 6">
            <a:extLst>
              <a:ext uri="{FF2B5EF4-FFF2-40B4-BE49-F238E27FC236}">
                <a16:creationId xmlns:a16="http://schemas.microsoft.com/office/drawing/2014/main" id="{55191CCA-8D44-9BB4-F606-C952D985313E}"/>
              </a:ext>
            </a:extLst>
          </p:cNvPr>
          <p:cNvSpPr txBox="1"/>
          <p:nvPr/>
        </p:nvSpPr>
        <p:spPr>
          <a:xfrm>
            <a:off x="9368287" y="2274838"/>
            <a:ext cx="262243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New York dramatically stands out and exceeds all other cities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Smaller cities have significantly lower profit contribution</a:t>
            </a:r>
          </a:p>
        </p:txBody>
      </p:sp>
    </p:spTree>
    <p:extLst>
      <p:ext uri="{BB962C8B-B14F-4D97-AF65-F5344CB8AC3E}">
        <p14:creationId xmlns:p14="http://schemas.microsoft.com/office/powerpoint/2010/main" val="65282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051EA-49FE-557A-DDCA-926826E5C8A7}"/>
              </a:ext>
            </a:extLst>
          </p:cNvPr>
          <p:cNvSpPr>
            <a:spLocks noGrp="1"/>
          </p:cNvSpPr>
          <p:nvPr>
            <p:ph type="title"/>
          </p:nvPr>
        </p:nvSpPr>
        <p:spPr>
          <a:xfrm>
            <a:off x="735141" y="0"/>
            <a:ext cx="10185901" cy="741872"/>
          </a:xfrm>
        </p:spPr>
        <p:txBody>
          <a:bodyPr/>
          <a:lstStyle/>
          <a:p>
            <a:r>
              <a:rPr lang="en-US" dirty="0"/>
              <a:t>Average cost of trip by city</a:t>
            </a:r>
          </a:p>
        </p:txBody>
      </p:sp>
      <p:pic>
        <p:nvPicPr>
          <p:cNvPr id="5" name="Content Placeholder 4" descr="A graph of a graph&#10;&#10;AI-generated content may be incorrect.">
            <a:extLst>
              <a:ext uri="{FF2B5EF4-FFF2-40B4-BE49-F238E27FC236}">
                <a16:creationId xmlns:a16="http://schemas.microsoft.com/office/drawing/2014/main" id="{74096FEE-8E7D-FFD4-CEEA-965EA4DC65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4157" y="868904"/>
            <a:ext cx="9756885" cy="5120192"/>
          </a:xfrm>
        </p:spPr>
      </p:pic>
    </p:spTree>
    <p:extLst>
      <p:ext uri="{BB962C8B-B14F-4D97-AF65-F5344CB8AC3E}">
        <p14:creationId xmlns:p14="http://schemas.microsoft.com/office/powerpoint/2010/main" val="174652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4023-7BA2-DCF2-5D25-47E399874DB5}"/>
              </a:ext>
            </a:extLst>
          </p:cNvPr>
          <p:cNvSpPr>
            <a:spLocks noGrp="1"/>
          </p:cNvSpPr>
          <p:nvPr>
            <p:ph type="title"/>
          </p:nvPr>
        </p:nvSpPr>
        <p:spPr/>
        <p:txBody>
          <a:bodyPr/>
          <a:lstStyle/>
          <a:p>
            <a:r>
              <a:rPr lang="en-US" dirty="0"/>
              <a:t>Year wise profit</a:t>
            </a:r>
          </a:p>
        </p:txBody>
      </p:sp>
      <p:pic>
        <p:nvPicPr>
          <p:cNvPr id="5" name="Content Placeholder 4" descr="A graph of a graph showing the number of different colored bars&#10;&#10;AI-generated content may be incorrect.">
            <a:extLst>
              <a:ext uri="{FF2B5EF4-FFF2-40B4-BE49-F238E27FC236}">
                <a16:creationId xmlns:a16="http://schemas.microsoft.com/office/drawing/2014/main" id="{D96360A2-F595-220B-B151-87049B67D1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322" y="1568196"/>
            <a:ext cx="8448364" cy="4566982"/>
          </a:xfrm>
        </p:spPr>
      </p:pic>
      <p:sp>
        <p:nvSpPr>
          <p:cNvPr id="6" name="TextBox 5">
            <a:extLst>
              <a:ext uri="{FF2B5EF4-FFF2-40B4-BE49-F238E27FC236}">
                <a16:creationId xmlns:a16="http://schemas.microsoft.com/office/drawing/2014/main" id="{6D852C37-5829-F23A-C008-A23CC22EB9E7}"/>
              </a:ext>
            </a:extLst>
          </p:cNvPr>
          <p:cNvSpPr txBox="1"/>
          <p:nvPr/>
        </p:nvSpPr>
        <p:spPr>
          <a:xfrm>
            <a:off x="9023230" y="1859339"/>
            <a:ext cx="289847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2017 was the most profitable year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Slight fluctuations between 2016-2018 but stable profit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decline in profit could indicate higher costs, economic changes, or increased competition</a:t>
            </a:r>
          </a:p>
        </p:txBody>
      </p:sp>
    </p:spTree>
    <p:extLst>
      <p:ext uri="{BB962C8B-B14F-4D97-AF65-F5344CB8AC3E}">
        <p14:creationId xmlns:p14="http://schemas.microsoft.com/office/powerpoint/2010/main" val="426741331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225</TotalTime>
  <Words>581</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Calisto MT</vt:lpstr>
      <vt:lpstr>Univers Condensed</vt:lpstr>
      <vt:lpstr>ChronicleVTI</vt:lpstr>
      <vt:lpstr>Exploratory Data analysis (g2m Case study)</vt:lpstr>
      <vt:lpstr> Background – G2m cab industry</vt:lpstr>
      <vt:lpstr>Data information</vt:lpstr>
      <vt:lpstr>Cab_Data field names</vt:lpstr>
      <vt:lpstr>Transaction_id field names</vt:lpstr>
      <vt:lpstr>Profit analysis</vt:lpstr>
      <vt:lpstr>Top 10 profitable cities</vt:lpstr>
      <vt:lpstr>Average cost of trip by city</vt:lpstr>
      <vt:lpstr>Year wise profit</vt:lpstr>
      <vt:lpstr>Ride trends</vt:lpstr>
      <vt:lpstr>Monthly trend in depth</vt:lpstr>
      <vt:lpstr>Income distribution</vt:lpstr>
      <vt:lpstr>Customer income distribution</vt:lpstr>
      <vt:lpstr>Age distribution</vt:lpstr>
      <vt:lpstr>Customer age distribution</vt:lpstr>
      <vt:lpstr>Recommendations from data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Katrina Kirby</dc:creator>
  <cp:lastModifiedBy>Kirby Katrina</cp:lastModifiedBy>
  <cp:revision>3</cp:revision>
  <dcterms:created xsi:type="dcterms:W3CDTF">2025-03-20T10:10:32Z</dcterms:created>
  <dcterms:modified xsi:type="dcterms:W3CDTF">2025-03-20T13:55:52Z</dcterms:modified>
</cp:coreProperties>
</file>