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Ul4m2uAuuw4LmqeGXvD+PtCT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77F863-A4A6-40B1-846E-849931CE7DFB}">
  <a:tblStyle styleId="{1977F863-A4A6-40B1-846E-849931CE7D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7887e3a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a57887e3a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71c46dde_0_30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ad71c46dde_0_30:notes"/>
          <p:cNvSpPr txBox="1"/>
          <p:nvPr>
            <p:ph idx="1" type="body"/>
          </p:nvPr>
        </p:nvSpPr>
        <p:spPr>
          <a:xfrm>
            <a:off x="685958" y="4343110"/>
            <a:ext cx="54861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00" lIns="87650" spcFirstLastPara="1" rIns="87650" wrap="square" tIns="43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ad71c46dde_0_30:notes"/>
          <p:cNvSpPr txBox="1"/>
          <p:nvPr>
            <p:ph idx="12" type="sldNum"/>
          </p:nvPr>
        </p:nvSpPr>
        <p:spPr>
          <a:xfrm>
            <a:off x="3883408" y="868477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3800" lIns="87650" spcFirstLastPara="1" rIns="87650" wrap="square" tIns="43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71c46dde_2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d71c46dde_2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7ceebf0d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a7ceebf0d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7ceebf0d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a7ceebf0d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57887e3a8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a57887e3a8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:\Catalyseur\Ateliers Accompagnement startups\STUDCAR\Atelier 1\20190402_121908.jpg" id="10" name="Google Shape;10;p13"/>
          <p:cNvPicPr preferRelativeResize="0"/>
          <p:nvPr/>
        </p:nvPicPr>
        <p:blipFill rotWithShape="1">
          <a:blip r:embed="rId2">
            <a:alphaModFix/>
          </a:blip>
          <a:srcRect b="17199" l="45368" r="4561" t="54769"/>
          <a:stretch/>
        </p:blipFill>
        <p:spPr>
          <a:xfrm>
            <a:off x="-36512" y="-74544"/>
            <a:ext cx="921702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/>
        </p:nvSpPr>
        <p:spPr>
          <a:xfrm>
            <a:off x="3669941" y="487347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37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572723" y="4923830"/>
            <a:ext cx="4061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Reproduction et transmission du document interdites sans l’accord du Catalyseur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 1">
  <p:cSld name="2_Titre et contenu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:\Catalyseur\Ateliers Accompagnement startups\STUDCAR\Atelier 1\20190402_121908.jpg" id="14" name="Google Shape;14;g54218dd02b_1_13"/>
          <p:cNvPicPr preferRelativeResize="0"/>
          <p:nvPr/>
        </p:nvPicPr>
        <p:blipFill rotWithShape="1">
          <a:blip r:embed="rId2">
            <a:alphaModFix/>
          </a:blip>
          <a:srcRect b="17200" l="45368" r="4561" t="54768"/>
          <a:stretch/>
        </p:blipFill>
        <p:spPr>
          <a:xfrm>
            <a:off x="-36512" y="-74544"/>
            <a:ext cx="921702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54218dd02b_1_13"/>
          <p:cNvSpPr txBox="1"/>
          <p:nvPr/>
        </p:nvSpPr>
        <p:spPr>
          <a:xfrm>
            <a:off x="3669941" y="487347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37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54218dd02b_1_13"/>
          <p:cNvSpPr txBox="1"/>
          <p:nvPr/>
        </p:nvSpPr>
        <p:spPr>
          <a:xfrm>
            <a:off x="572723" y="4923830"/>
            <a:ext cx="4061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Reproduction et transmission du document interdites sans l’accord du Catalyseur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g54218dd02b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003" y="-74550"/>
            <a:ext cx="6557622" cy="5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 2">
  <p:cSld name="2_Titre et contenu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:\Catalyseur\Ateliers Accompagnement startups\STUDCAR\Atelier 1\20190402_121908.jpg" id="19" name="Google Shape;19;ga7ceebf0db_0_542"/>
          <p:cNvPicPr preferRelativeResize="0"/>
          <p:nvPr/>
        </p:nvPicPr>
        <p:blipFill rotWithShape="1">
          <a:blip r:embed="rId2">
            <a:alphaModFix/>
          </a:blip>
          <a:srcRect b="17199" l="45368" r="4561" t="54769"/>
          <a:stretch/>
        </p:blipFill>
        <p:spPr>
          <a:xfrm>
            <a:off x="-36512" y="-74544"/>
            <a:ext cx="921702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a7ceebf0db_0_542"/>
          <p:cNvSpPr txBox="1"/>
          <p:nvPr/>
        </p:nvSpPr>
        <p:spPr>
          <a:xfrm>
            <a:off x="3669941" y="487347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37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a7ceebf0db_0_542"/>
          <p:cNvSpPr txBox="1"/>
          <p:nvPr/>
        </p:nvSpPr>
        <p:spPr>
          <a:xfrm>
            <a:off x="572723" y="4923830"/>
            <a:ext cx="4061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Reproduction et transmission du document interdites sans l’accord du Catalyseur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 8">
  <p:cSld name="2_Titre et contenu_9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:\Catalyseur\Ateliers Accompagnement startups\STUDCAR\Atelier 1\20190402_121908.jpg" id="23" name="Google Shape;23;ga57887e3a8_2_156"/>
          <p:cNvPicPr preferRelativeResize="0"/>
          <p:nvPr/>
        </p:nvPicPr>
        <p:blipFill rotWithShape="1">
          <a:blip r:embed="rId2">
            <a:alphaModFix/>
          </a:blip>
          <a:srcRect b="17200" l="45368" r="4561" t="54768"/>
          <a:stretch/>
        </p:blipFill>
        <p:spPr>
          <a:xfrm>
            <a:off x="-36512" y="-74544"/>
            <a:ext cx="921702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a57887e3a8_2_156"/>
          <p:cNvSpPr txBox="1"/>
          <p:nvPr/>
        </p:nvSpPr>
        <p:spPr>
          <a:xfrm>
            <a:off x="3669941" y="487347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3737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a57887e3a8_2_156"/>
          <p:cNvSpPr txBox="1"/>
          <p:nvPr/>
        </p:nvSpPr>
        <p:spPr>
          <a:xfrm>
            <a:off x="572723" y="4923830"/>
            <a:ext cx="4061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373736"/>
                </a:solidFill>
                <a:latin typeface="Arial"/>
                <a:ea typeface="Arial"/>
                <a:cs typeface="Arial"/>
                <a:sym typeface="Arial"/>
              </a:rPr>
              <a:t>Reproduction et transmission du document interdites sans l’accord du Catalyseur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79512" y="735546"/>
            <a:ext cx="8784976" cy="3850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0">
                <a:solidFill>
                  <a:srgbClr val="0000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i="0" sz="2200">
                <a:solidFill>
                  <a:srgbClr val="618FFD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Noto Sans Symbols"/>
              <a:buChar char="❑"/>
              <a:defRPr i="0"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o"/>
              <a:defRPr i="0">
                <a:solidFill>
                  <a:srgbClr val="FFBF6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 i="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7887e3a8_2_50"/>
          <p:cNvSpPr txBox="1"/>
          <p:nvPr/>
        </p:nvSpPr>
        <p:spPr>
          <a:xfrm>
            <a:off x="1984050" y="1518150"/>
            <a:ext cx="5175900" cy="21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 5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71c46dde_0_30"/>
          <p:cNvSpPr/>
          <p:nvPr/>
        </p:nvSpPr>
        <p:spPr>
          <a:xfrm>
            <a:off x="-1099" y="3939400"/>
            <a:ext cx="609000" cy="324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Processus </a:t>
            </a:r>
            <a:b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Domaines / phases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ad71c46dde_0_30"/>
          <p:cNvSpPr/>
          <p:nvPr/>
        </p:nvSpPr>
        <p:spPr>
          <a:xfrm>
            <a:off x="-1100" y="4245350"/>
            <a:ext cx="6090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Activités / Tâches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d71c46dde_0_30"/>
          <p:cNvSpPr/>
          <p:nvPr/>
        </p:nvSpPr>
        <p:spPr>
          <a:xfrm>
            <a:off x="1663600" y="1428700"/>
            <a:ext cx="776400" cy="4299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personnes</a:t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L3 (AS)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M1 (NA, AG)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M2 (LD, FB)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ad71c46dde_0_30"/>
          <p:cNvSpPr/>
          <p:nvPr/>
        </p:nvSpPr>
        <p:spPr>
          <a:xfrm>
            <a:off x="-22712" y="3704400"/>
            <a:ext cx="81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d71c46dde_0_30"/>
          <p:cNvSpPr txBox="1"/>
          <p:nvPr/>
        </p:nvSpPr>
        <p:spPr>
          <a:xfrm>
            <a:off x="363925" y="-69350"/>
            <a:ext cx="8379900" cy="30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 5 : Classification 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ad71c46dde_0_30"/>
          <p:cNvSpPr/>
          <p:nvPr/>
        </p:nvSpPr>
        <p:spPr>
          <a:xfrm>
            <a:off x="965550" y="1430075"/>
            <a:ext cx="710100" cy="4266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de documents innovants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ad71c46dde_0_30"/>
          <p:cNvSpPr/>
          <p:nvPr/>
        </p:nvSpPr>
        <p:spPr>
          <a:xfrm>
            <a:off x="3951700" y="1425763"/>
            <a:ext cx="776400" cy="4299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de documents par thèmes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ad71c46dde_0_30"/>
          <p:cNvSpPr/>
          <p:nvPr/>
        </p:nvSpPr>
        <p:spPr>
          <a:xfrm>
            <a:off x="7063875" y="1440590"/>
            <a:ext cx="710100" cy="4236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de nouveaux documents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ad71c46dde_0_30"/>
          <p:cNvSpPr/>
          <p:nvPr/>
        </p:nvSpPr>
        <p:spPr>
          <a:xfrm>
            <a:off x="4728100" y="1426038"/>
            <a:ext cx="935100" cy="4266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Personnes</a:t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L3 (JC, GR, PM)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M1 (NK)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M2 (DI)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d71c46dde_0_30"/>
          <p:cNvSpPr/>
          <p:nvPr/>
        </p:nvSpPr>
        <p:spPr>
          <a:xfrm>
            <a:off x="7773975" y="1439100"/>
            <a:ext cx="776400" cy="4266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Personnes</a:t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L3 (MV)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M1 (VR,TV)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M2 (JJ, AA)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ad71c46dde_0_30"/>
          <p:cNvSpPr/>
          <p:nvPr/>
        </p:nvSpPr>
        <p:spPr>
          <a:xfrm>
            <a:off x="3658900" y="847344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Extraire des features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ad71c46dde_0_30"/>
          <p:cNvSpPr/>
          <p:nvPr/>
        </p:nvSpPr>
        <p:spPr>
          <a:xfrm>
            <a:off x="607900" y="4245350"/>
            <a:ext cx="5187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Acteurs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ad71c46dde_0_30"/>
          <p:cNvSpPr/>
          <p:nvPr/>
        </p:nvSpPr>
        <p:spPr>
          <a:xfrm>
            <a:off x="1499213" y="841063"/>
            <a:ext cx="921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du preprocessing/ lemmatisation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d71c46dde_0_30"/>
          <p:cNvSpPr/>
          <p:nvPr/>
        </p:nvSpPr>
        <p:spPr>
          <a:xfrm>
            <a:off x="7174000" y="870713"/>
            <a:ext cx="9351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du Word Embedding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d71c46dde_0_30"/>
          <p:cNvSpPr/>
          <p:nvPr/>
        </p:nvSpPr>
        <p:spPr>
          <a:xfrm>
            <a:off x="2052363" y="3382160"/>
            <a:ext cx="5652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d71c46dde_0_30"/>
          <p:cNvSpPr/>
          <p:nvPr/>
        </p:nvSpPr>
        <p:spPr>
          <a:xfrm>
            <a:off x="7176425" y="2024269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Tester des nouveaux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d71c46dde_0_30"/>
          <p:cNvSpPr/>
          <p:nvPr/>
        </p:nvSpPr>
        <p:spPr>
          <a:xfrm>
            <a:off x="1148513" y="2036419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Tester des nouveaux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ad71c46dde_0_30"/>
          <p:cNvSpPr/>
          <p:nvPr/>
        </p:nvSpPr>
        <p:spPr>
          <a:xfrm>
            <a:off x="255325" y="1430075"/>
            <a:ext cx="710100" cy="4266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Evaluer la notion d’innovation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d71c46dde_0_30"/>
          <p:cNvSpPr/>
          <p:nvPr/>
        </p:nvSpPr>
        <p:spPr>
          <a:xfrm>
            <a:off x="1800613" y="2669107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Évaluer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d71c46dde_0_30"/>
          <p:cNvSpPr/>
          <p:nvPr/>
        </p:nvSpPr>
        <p:spPr>
          <a:xfrm>
            <a:off x="7868638" y="2656969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Évaluer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d71c46dde_0_30"/>
          <p:cNvSpPr/>
          <p:nvPr/>
        </p:nvSpPr>
        <p:spPr>
          <a:xfrm>
            <a:off x="4408579" y="331669"/>
            <a:ext cx="776400" cy="324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Préparation des données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ad71c46dde_0_30"/>
          <p:cNvCxnSpPr/>
          <p:nvPr/>
        </p:nvCxnSpPr>
        <p:spPr>
          <a:xfrm flipH="1" rot="10800000">
            <a:off x="2255479" y="417469"/>
            <a:ext cx="21531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gad71c46dde_0_30"/>
          <p:cNvCxnSpPr>
            <a:endCxn id="90" idx="0"/>
          </p:cNvCxnSpPr>
          <p:nvPr/>
        </p:nvCxnSpPr>
        <p:spPr>
          <a:xfrm flipH="1">
            <a:off x="4047100" y="649344"/>
            <a:ext cx="5337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gad71c46dde_0_30"/>
          <p:cNvCxnSpPr>
            <a:stCxn id="100" idx="3"/>
            <a:endCxn id="93" idx="0"/>
          </p:cNvCxnSpPr>
          <p:nvPr/>
        </p:nvCxnSpPr>
        <p:spPr>
          <a:xfrm>
            <a:off x="5184979" y="493669"/>
            <a:ext cx="24567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ad71c46dde_0_30"/>
          <p:cNvSpPr/>
          <p:nvPr/>
        </p:nvSpPr>
        <p:spPr>
          <a:xfrm>
            <a:off x="427113" y="2669107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Améliorer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d71c46dde_0_30"/>
          <p:cNvSpPr/>
          <p:nvPr/>
        </p:nvSpPr>
        <p:spPr>
          <a:xfrm>
            <a:off x="5461750" y="870732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Rechercher des metrics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ad71c46dde_0_30"/>
          <p:cNvCxnSpPr>
            <a:endCxn id="105" idx="0"/>
          </p:cNvCxnSpPr>
          <p:nvPr/>
        </p:nvCxnSpPr>
        <p:spPr>
          <a:xfrm>
            <a:off x="5052250" y="658332"/>
            <a:ext cx="797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ad71c46dde_0_30"/>
          <p:cNvSpPr/>
          <p:nvPr/>
        </p:nvSpPr>
        <p:spPr>
          <a:xfrm>
            <a:off x="6500788" y="2656969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Améliorer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d71c46dde_0_30"/>
          <p:cNvSpPr/>
          <p:nvPr/>
        </p:nvSpPr>
        <p:spPr>
          <a:xfrm>
            <a:off x="909125" y="841069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L3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d71c46dde_0_30"/>
          <p:cNvSpPr/>
          <p:nvPr/>
        </p:nvSpPr>
        <p:spPr>
          <a:xfrm>
            <a:off x="3049900" y="847344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d71c46dde_0_30"/>
          <p:cNvSpPr/>
          <p:nvPr/>
        </p:nvSpPr>
        <p:spPr>
          <a:xfrm>
            <a:off x="6401563" y="870719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ad71c46dde_0_30"/>
          <p:cNvCxnSpPr>
            <a:stCxn id="95" idx="3"/>
            <a:endCxn id="99" idx="0"/>
          </p:cNvCxnSpPr>
          <p:nvPr/>
        </p:nvCxnSpPr>
        <p:spPr>
          <a:xfrm>
            <a:off x="7952825" y="2186269"/>
            <a:ext cx="303900" cy="47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ad71c46dde_0_30"/>
          <p:cNvSpPr/>
          <p:nvPr/>
        </p:nvSpPr>
        <p:spPr>
          <a:xfrm>
            <a:off x="4125813" y="2024282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Tester des nouveaux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ad71c46dde_0_30"/>
          <p:cNvSpPr/>
          <p:nvPr/>
        </p:nvSpPr>
        <p:spPr>
          <a:xfrm>
            <a:off x="4818025" y="2656975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Évaluer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d71c46dde_0_30"/>
          <p:cNvSpPr/>
          <p:nvPr/>
        </p:nvSpPr>
        <p:spPr>
          <a:xfrm>
            <a:off x="3450175" y="2656982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Améliorer les 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ad71c46dde_0_30"/>
          <p:cNvCxnSpPr>
            <a:stCxn id="112" idx="3"/>
            <a:endCxn id="113" idx="0"/>
          </p:cNvCxnSpPr>
          <p:nvPr/>
        </p:nvCxnSpPr>
        <p:spPr>
          <a:xfrm>
            <a:off x="4902213" y="2186282"/>
            <a:ext cx="303900" cy="47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ad71c46dde_0_30"/>
          <p:cNvSpPr/>
          <p:nvPr/>
        </p:nvSpPr>
        <p:spPr>
          <a:xfrm rot="-2322191">
            <a:off x="6860280" y="2968708"/>
            <a:ext cx="123783" cy="128703"/>
          </a:xfrm>
          <a:prstGeom prst="triangle">
            <a:avLst>
              <a:gd fmla="val 508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ad71c46dde_0_30"/>
          <p:cNvSpPr/>
          <p:nvPr/>
        </p:nvSpPr>
        <p:spPr>
          <a:xfrm rot="4568124">
            <a:off x="7053532" y="2119560"/>
            <a:ext cx="121438" cy="114017"/>
          </a:xfrm>
          <a:prstGeom prst="triangle">
            <a:avLst>
              <a:gd fmla="val 4662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ad71c46dde_0_30"/>
          <p:cNvCxnSpPr>
            <a:endCxn id="94" idx="0"/>
          </p:cNvCxnSpPr>
          <p:nvPr/>
        </p:nvCxnSpPr>
        <p:spPr>
          <a:xfrm>
            <a:off x="2328963" y="3004460"/>
            <a:ext cx="60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ad71c46dde_0_30"/>
          <p:cNvSpPr/>
          <p:nvPr/>
        </p:nvSpPr>
        <p:spPr>
          <a:xfrm>
            <a:off x="2334963" y="3034738"/>
            <a:ext cx="5040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c’est bon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ad71c46dde_0_30"/>
          <p:cNvSpPr/>
          <p:nvPr/>
        </p:nvSpPr>
        <p:spPr>
          <a:xfrm>
            <a:off x="3202000" y="1425763"/>
            <a:ext cx="749700" cy="4299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Déterminer le nombre de thèmes et les labelliser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ad71c46dde_0_30"/>
          <p:cNvSpPr/>
          <p:nvPr/>
        </p:nvSpPr>
        <p:spPr>
          <a:xfrm>
            <a:off x="5042650" y="3370013"/>
            <a:ext cx="5652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ad71c46dde_0_30"/>
          <p:cNvCxnSpPr>
            <a:endCxn id="121" idx="0"/>
          </p:cNvCxnSpPr>
          <p:nvPr/>
        </p:nvCxnSpPr>
        <p:spPr>
          <a:xfrm>
            <a:off x="5316250" y="2978513"/>
            <a:ext cx="90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ad71c46dde_0_30"/>
          <p:cNvSpPr/>
          <p:nvPr/>
        </p:nvSpPr>
        <p:spPr>
          <a:xfrm>
            <a:off x="5346488" y="3009025"/>
            <a:ext cx="60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c’est bon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ad71c46dde_0_30"/>
          <p:cNvSpPr/>
          <p:nvPr/>
        </p:nvSpPr>
        <p:spPr>
          <a:xfrm rot="10669515">
            <a:off x="8185717" y="2529261"/>
            <a:ext cx="142302" cy="112279"/>
          </a:xfrm>
          <a:prstGeom prst="triangle">
            <a:avLst>
              <a:gd fmla="val 524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ad71c46dde_0_30"/>
          <p:cNvSpPr/>
          <p:nvPr/>
        </p:nvSpPr>
        <p:spPr>
          <a:xfrm>
            <a:off x="8079838" y="3370023"/>
            <a:ext cx="5652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Modèles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ad71c46dde_0_30"/>
          <p:cNvCxnSpPr/>
          <p:nvPr/>
        </p:nvCxnSpPr>
        <p:spPr>
          <a:xfrm flipH="1">
            <a:off x="8352113" y="2978625"/>
            <a:ext cx="9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ad71c46dde_0_30"/>
          <p:cNvSpPr/>
          <p:nvPr/>
        </p:nvSpPr>
        <p:spPr>
          <a:xfrm>
            <a:off x="8352113" y="2994550"/>
            <a:ext cx="504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c’est bon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ad71c46dde_0_30"/>
          <p:cNvSpPr/>
          <p:nvPr/>
        </p:nvSpPr>
        <p:spPr>
          <a:xfrm>
            <a:off x="6353775" y="1439100"/>
            <a:ext cx="710100" cy="4266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Evaluer la notion de nouveau document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ad71c46dde_0_30"/>
          <p:cNvSpPr/>
          <p:nvPr/>
        </p:nvSpPr>
        <p:spPr>
          <a:xfrm rot="-2322191">
            <a:off x="3821967" y="2968695"/>
            <a:ext cx="123783" cy="128703"/>
          </a:xfrm>
          <a:prstGeom prst="triangle">
            <a:avLst>
              <a:gd fmla="val 508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ad71c46dde_0_30"/>
          <p:cNvSpPr/>
          <p:nvPr/>
        </p:nvSpPr>
        <p:spPr>
          <a:xfrm rot="4568124">
            <a:off x="3992095" y="2133297"/>
            <a:ext cx="121438" cy="114017"/>
          </a:xfrm>
          <a:prstGeom prst="triangle">
            <a:avLst>
              <a:gd fmla="val 4662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d71c46dde_0_30"/>
          <p:cNvSpPr/>
          <p:nvPr/>
        </p:nvSpPr>
        <p:spPr>
          <a:xfrm rot="10669515">
            <a:off x="5135105" y="2529224"/>
            <a:ext cx="142302" cy="112279"/>
          </a:xfrm>
          <a:prstGeom prst="triangle">
            <a:avLst>
              <a:gd fmla="val 524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ad71c46dde_0_30"/>
          <p:cNvSpPr/>
          <p:nvPr/>
        </p:nvSpPr>
        <p:spPr>
          <a:xfrm>
            <a:off x="1342263" y="3382163"/>
            <a:ext cx="710100" cy="2679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sous-groupe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ad71c46dde_0_30"/>
          <p:cNvCxnSpPr>
            <a:endCxn id="104" idx="0"/>
          </p:cNvCxnSpPr>
          <p:nvPr/>
        </p:nvCxnSpPr>
        <p:spPr>
          <a:xfrm rot="5400000">
            <a:off x="663363" y="2314057"/>
            <a:ext cx="507000" cy="203100"/>
          </a:xfrm>
          <a:prstGeom prst="curvedConnector3">
            <a:avLst>
              <a:gd fmla="val 165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ad71c46dde_0_30"/>
          <p:cNvCxnSpPr>
            <a:stCxn id="96" idx="3"/>
          </p:cNvCxnSpPr>
          <p:nvPr/>
        </p:nvCxnSpPr>
        <p:spPr>
          <a:xfrm>
            <a:off x="1924913" y="2198419"/>
            <a:ext cx="275400" cy="46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ad71c46dde_0_30"/>
          <p:cNvSpPr/>
          <p:nvPr/>
        </p:nvSpPr>
        <p:spPr>
          <a:xfrm rot="-2322191">
            <a:off x="783642" y="2980858"/>
            <a:ext cx="123783" cy="128703"/>
          </a:xfrm>
          <a:prstGeom prst="triangle">
            <a:avLst>
              <a:gd fmla="val 508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ad71c46dde_0_30"/>
          <p:cNvSpPr/>
          <p:nvPr/>
        </p:nvSpPr>
        <p:spPr>
          <a:xfrm rot="4582612">
            <a:off x="1008431" y="2115700"/>
            <a:ext cx="131191" cy="121587"/>
          </a:xfrm>
          <a:prstGeom prst="triangle">
            <a:avLst>
              <a:gd fmla="val 4662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ad71c46dde_0_30"/>
          <p:cNvSpPr/>
          <p:nvPr/>
        </p:nvSpPr>
        <p:spPr>
          <a:xfrm rot="10669515">
            <a:off x="2129305" y="2533936"/>
            <a:ext cx="142302" cy="112279"/>
          </a:xfrm>
          <a:prstGeom prst="triangle">
            <a:avLst>
              <a:gd fmla="val 524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ad71c46dde_0_30"/>
          <p:cNvSpPr/>
          <p:nvPr/>
        </p:nvSpPr>
        <p:spPr>
          <a:xfrm>
            <a:off x="4349775" y="3370013"/>
            <a:ext cx="710100" cy="2679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sous-groupe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ad71c46dde_0_30"/>
          <p:cNvSpPr/>
          <p:nvPr/>
        </p:nvSpPr>
        <p:spPr>
          <a:xfrm>
            <a:off x="7369613" y="3370013"/>
            <a:ext cx="710100" cy="2679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sous-groupe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ad71c46dde_0_30"/>
          <p:cNvSpPr/>
          <p:nvPr/>
        </p:nvSpPr>
        <p:spPr>
          <a:xfrm>
            <a:off x="3349000" y="3819388"/>
            <a:ext cx="1929900" cy="2124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avec Codes commentés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ad71c46dde_0_30"/>
          <p:cNvSpPr/>
          <p:nvPr/>
        </p:nvSpPr>
        <p:spPr>
          <a:xfrm>
            <a:off x="7621150" y="12125"/>
            <a:ext cx="1448400" cy="5655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personnes :</a:t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L3 - (PM, GR, JC, AS, MV)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M1 - </a:t>
            </a:r>
            <a:r>
              <a:rPr b="1" i="0" lang="fr" sz="700" u="none" cap="none" strike="noStrike">
                <a:latin typeface="Arial"/>
                <a:ea typeface="Arial"/>
                <a:cs typeface="Arial"/>
                <a:sym typeface="Arial"/>
              </a:rPr>
              <a:t>(NA, </a:t>
            </a: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NK, </a:t>
            </a:r>
            <a:r>
              <a:rPr b="1" i="0" lang="fr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</a:t>
            </a: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TV, VR)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M2 - (JJ, LD, AA, FB, DI)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ad71c46dde_0_30"/>
          <p:cNvSpPr/>
          <p:nvPr/>
        </p:nvSpPr>
        <p:spPr>
          <a:xfrm>
            <a:off x="616400" y="4575400"/>
            <a:ext cx="565200" cy="324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 de travail en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ad71c46dde_0_30"/>
          <p:cNvSpPr/>
          <p:nvPr/>
        </p:nvSpPr>
        <p:spPr>
          <a:xfrm>
            <a:off x="2441750" y="1425775"/>
            <a:ext cx="431100" cy="2076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ad71c46dde_0_30"/>
          <p:cNvSpPr/>
          <p:nvPr/>
        </p:nvSpPr>
        <p:spPr>
          <a:xfrm>
            <a:off x="2656100" y="847350"/>
            <a:ext cx="396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JH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ad71c46dde_0_30"/>
          <p:cNvSpPr/>
          <p:nvPr/>
        </p:nvSpPr>
        <p:spPr>
          <a:xfrm>
            <a:off x="512525" y="841075"/>
            <a:ext cx="396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ad71c46dde_0_30"/>
          <p:cNvSpPr/>
          <p:nvPr/>
        </p:nvSpPr>
        <p:spPr>
          <a:xfrm>
            <a:off x="8110975" y="870725"/>
            <a:ext cx="354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d71c46dde_0_30"/>
          <p:cNvSpPr/>
          <p:nvPr/>
        </p:nvSpPr>
        <p:spPr>
          <a:xfrm>
            <a:off x="5099050" y="870725"/>
            <a:ext cx="354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JH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ad71c46dde_0_30"/>
          <p:cNvSpPr/>
          <p:nvPr/>
        </p:nvSpPr>
        <p:spPr>
          <a:xfrm>
            <a:off x="5667963" y="1425775"/>
            <a:ext cx="431100" cy="2076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ad71c46dde_0_30"/>
          <p:cNvSpPr/>
          <p:nvPr/>
        </p:nvSpPr>
        <p:spPr>
          <a:xfrm>
            <a:off x="8550375" y="1440599"/>
            <a:ext cx="447900" cy="2076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ad71c46dde_0_30"/>
          <p:cNvSpPr/>
          <p:nvPr/>
        </p:nvSpPr>
        <p:spPr>
          <a:xfrm>
            <a:off x="1924925" y="2036425"/>
            <a:ext cx="396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ad71c46dde_0_30"/>
          <p:cNvSpPr/>
          <p:nvPr/>
        </p:nvSpPr>
        <p:spPr>
          <a:xfrm>
            <a:off x="2575713" y="2669100"/>
            <a:ext cx="354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ad71c46dde_0_30"/>
          <p:cNvSpPr/>
          <p:nvPr/>
        </p:nvSpPr>
        <p:spPr>
          <a:xfrm>
            <a:off x="1203525" y="2669100"/>
            <a:ext cx="5040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12.5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d71c46dde_0_30"/>
          <p:cNvSpPr/>
          <p:nvPr/>
        </p:nvSpPr>
        <p:spPr>
          <a:xfrm>
            <a:off x="4902225" y="2025925"/>
            <a:ext cx="3966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d71c46dde_0_30"/>
          <p:cNvSpPr/>
          <p:nvPr/>
        </p:nvSpPr>
        <p:spPr>
          <a:xfrm>
            <a:off x="4226300" y="2654725"/>
            <a:ext cx="5187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12.5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ad71c46dde_0_30"/>
          <p:cNvSpPr/>
          <p:nvPr/>
        </p:nvSpPr>
        <p:spPr>
          <a:xfrm>
            <a:off x="5594425" y="2654725"/>
            <a:ext cx="396600" cy="157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d71c46dde_0_30"/>
          <p:cNvSpPr/>
          <p:nvPr/>
        </p:nvSpPr>
        <p:spPr>
          <a:xfrm>
            <a:off x="7952825" y="2024275"/>
            <a:ext cx="3966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ad71c46dde_0_30"/>
          <p:cNvSpPr/>
          <p:nvPr/>
        </p:nvSpPr>
        <p:spPr>
          <a:xfrm>
            <a:off x="7277200" y="2660575"/>
            <a:ext cx="5040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12.5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ad71c46dde_0_30"/>
          <p:cNvSpPr/>
          <p:nvPr/>
        </p:nvSpPr>
        <p:spPr>
          <a:xfrm>
            <a:off x="8651100" y="2660575"/>
            <a:ext cx="3966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ad71c46dde_0_30"/>
          <p:cNvSpPr/>
          <p:nvPr/>
        </p:nvSpPr>
        <p:spPr>
          <a:xfrm>
            <a:off x="1181600" y="4575400"/>
            <a:ext cx="565200" cy="3240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charge en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ad71c46dde_0_30"/>
          <p:cNvSpPr/>
          <p:nvPr/>
        </p:nvSpPr>
        <p:spPr>
          <a:xfrm>
            <a:off x="0" y="4575400"/>
            <a:ext cx="609000" cy="3240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Résultats / Livrables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ad71c46dde_0_30"/>
          <p:cNvSpPr/>
          <p:nvPr/>
        </p:nvSpPr>
        <p:spPr>
          <a:xfrm>
            <a:off x="255325" y="1860025"/>
            <a:ext cx="5040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ad71c46dde_0_30"/>
          <p:cNvSpPr/>
          <p:nvPr/>
        </p:nvSpPr>
        <p:spPr>
          <a:xfrm>
            <a:off x="3202000" y="1860025"/>
            <a:ext cx="5040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ad71c46dde_0_30"/>
          <p:cNvSpPr/>
          <p:nvPr/>
        </p:nvSpPr>
        <p:spPr>
          <a:xfrm>
            <a:off x="6353775" y="1865700"/>
            <a:ext cx="518700" cy="14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ad71c46dde_0_30"/>
          <p:cNvSpPr/>
          <p:nvPr/>
        </p:nvSpPr>
        <p:spPr>
          <a:xfrm>
            <a:off x="6778450" y="36700"/>
            <a:ext cx="749700" cy="3240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:</a:t>
            </a: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138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ad71c46dde_0_30"/>
          <p:cNvSpPr/>
          <p:nvPr/>
        </p:nvSpPr>
        <p:spPr>
          <a:xfrm>
            <a:off x="5184975" y="331674"/>
            <a:ext cx="431100" cy="1782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ad71c46dde_0_30"/>
          <p:cNvSpPr/>
          <p:nvPr/>
        </p:nvSpPr>
        <p:spPr>
          <a:xfrm>
            <a:off x="896438" y="3000813"/>
            <a:ext cx="1280575" cy="195150"/>
          </a:xfrm>
          <a:custGeom>
            <a:rect b="b" l="l" r="r" t="t"/>
            <a:pathLst>
              <a:path extrusionOk="0" h="7806" w="51223">
                <a:moveTo>
                  <a:pt x="0" y="3962"/>
                </a:moveTo>
                <a:cubicBezTo>
                  <a:pt x="3679" y="4575"/>
                  <a:pt x="13537" y="8301"/>
                  <a:pt x="22074" y="7641"/>
                </a:cubicBezTo>
                <a:cubicBezTo>
                  <a:pt x="30611" y="6981"/>
                  <a:pt x="46365" y="1274"/>
                  <a:pt x="512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gad71c46dde_0_30"/>
          <p:cNvCxnSpPr/>
          <p:nvPr/>
        </p:nvCxnSpPr>
        <p:spPr>
          <a:xfrm rot="5400000">
            <a:off x="3641288" y="2327045"/>
            <a:ext cx="507000" cy="203100"/>
          </a:xfrm>
          <a:prstGeom prst="curvedConnector3">
            <a:avLst>
              <a:gd fmla="val 165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ad71c46dde_0_30"/>
          <p:cNvSpPr/>
          <p:nvPr/>
        </p:nvSpPr>
        <p:spPr>
          <a:xfrm>
            <a:off x="3923363" y="2993400"/>
            <a:ext cx="1298631" cy="195150"/>
          </a:xfrm>
          <a:custGeom>
            <a:rect b="b" l="l" r="r" t="t"/>
            <a:pathLst>
              <a:path extrusionOk="0" h="7806" w="51223">
                <a:moveTo>
                  <a:pt x="0" y="3962"/>
                </a:moveTo>
                <a:cubicBezTo>
                  <a:pt x="3679" y="4575"/>
                  <a:pt x="13537" y="8301"/>
                  <a:pt x="22074" y="7641"/>
                </a:cubicBezTo>
                <a:cubicBezTo>
                  <a:pt x="30611" y="6981"/>
                  <a:pt x="46365" y="1274"/>
                  <a:pt x="512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gad71c46dde_0_30"/>
          <p:cNvCxnSpPr>
            <a:stCxn id="117" idx="3"/>
          </p:cNvCxnSpPr>
          <p:nvPr/>
        </p:nvCxnSpPr>
        <p:spPr>
          <a:xfrm flipH="1">
            <a:off x="6828422" y="2186255"/>
            <a:ext cx="229500" cy="47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ad71c46dde_0_30"/>
          <p:cNvSpPr/>
          <p:nvPr/>
        </p:nvSpPr>
        <p:spPr>
          <a:xfrm>
            <a:off x="6968338" y="2990475"/>
            <a:ext cx="1298631" cy="195150"/>
          </a:xfrm>
          <a:custGeom>
            <a:rect b="b" l="l" r="r" t="t"/>
            <a:pathLst>
              <a:path extrusionOk="0" h="7806" w="51223">
                <a:moveTo>
                  <a:pt x="0" y="3962"/>
                </a:moveTo>
                <a:cubicBezTo>
                  <a:pt x="3679" y="4575"/>
                  <a:pt x="13537" y="8301"/>
                  <a:pt x="22074" y="7641"/>
                </a:cubicBezTo>
                <a:cubicBezTo>
                  <a:pt x="30611" y="6981"/>
                  <a:pt x="46365" y="1274"/>
                  <a:pt x="512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d71c46dde_0_30"/>
          <p:cNvSpPr/>
          <p:nvPr/>
        </p:nvSpPr>
        <p:spPr>
          <a:xfrm>
            <a:off x="5218825" y="4294375"/>
            <a:ext cx="7101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connaissances (4 / 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ad71c46dde_0_30"/>
          <p:cNvSpPr/>
          <p:nvPr/>
        </p:nvSpPr>
        <p:spPr>
          <a:xfrm>
            <a:off x="2999763" y="4294375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assez de données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 / 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ad71c46dde_0_30"/>
          <p:cNvSpPr/>
          <p:nvPr/>
        </p:nvSpPr>
        <p:spPr>
          <a:xfrm>
            <a:off x="3716200" y="4294375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Trop  de données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 / 3)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d71c46dde_0_30"/>
          <p:cNvSpPr/>
          <p:nvPr/>
        </p:nvSpPr>
        <p:spPr>
          <a:xfrm>
            <a:off x="4493800" y="4294375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de mauvaise qualité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 / 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ad71c46dde_0_30"/>
          <p:cNvSpPr/>
          <p:nvPr/>
        </p:nvSpPr>
        <p:spPr>
          <a:xfrm>
            <a:off x="1124625" y="4245350"/>
            <a:ext cx="609000" cy="324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Facteurs de risque (Proba / Impact)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ad71c46dde_0_30"/>
          <p:cNvSpPr/>
          <p:nvPr/>
        </p:nvSpPr>
        <p:spPr>
          <a:xfrm>
            <a:off x="6002425" y="4294375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labels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(9 / 9)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d71c46dde_0_30"/>
          <p:cNvSpPr/>
          <p:nvPr/>
        </p:nvSpPr>
        <p:spPr>
          <a:xfrm>
            <a:off x="2160875" y="4294375"/>
            <a:ext cx="7497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 de mauvaise qualité  (5 / 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ad71c46dde_0_30"/>
          <p:cNvSpPr/>
          <p:nvPr/>
        </p:nvSpPr>
        <p:spPr>
          <a:xfrm>
            <a:off x="7554475" y="4292700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de mauvais modèles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(3 / 9)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ad71c46dde_0_30"/>
          <p:cNvSpPr/>
          <p:nvPr/>
        </p:nvSpPr>
        <p:spPr>
          <a:xfrm>
            <a:off x="6778438" y="4294382"/>
            <a:ext cx="6618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Mauvaise évaluation des notions (3 / 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ad71c46dde_0_30"/>
          <p:cNvSpPr/>
          <p:nvPr/>
        </p:nvSpPr>
        <p:spPr>
          <a:xfrm>
            <a:off x="8330500" y="4292700"/>
            <a:ext cx="710100" cy="507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Problème matériel (ordi, internet, …)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 / 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71c46dde_26_35"/>
          <p:cNvSpPr txBox="1"/>
          <p:nvPr/>
        </p:nvSpPr>
        <p:spPr>
          <a:xfrm>
            <a:off x="363925" y="-69350"/>
            <a:ext cx="8379900" cy="30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 5 : Classification 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ad71c46dde_26_35"/>
          <p:cNvSpPr/>
          <p:nvPr/>
        </p:nvSpPr>
        <p:spPr>
          <a:xfrm>
            <a:off x="6602625" y="993463"/>
            <a:ext cx="7764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 ou/et les volontaires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ad71c46dde_26_35"/>
          <p:cNvSpPr/>
          <p:nvPr/>
        </p:nvSpPr>
        <p:spPr>
          <a:xfrm>
            <a:off x="5996300" y="473550"/>
            <a:ext cx="9024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Cohésion d’équipe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ad71c46dde_26_35"/>
          <p:cNvSpPr/>
          <p:nvPr/>
        </p:nvSpPr>
        <p:spPr>
          <a:xfrm>
            <a:off x="254350" y="2143475"/>
            <a:ext cx="7764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Qualité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ad71c46dde_26_35"/>
          <p:cNvSpPr/>
          <p:nvPr/>
        </p:nvSpPr>
        <p:spPr>
          <a:xfrm>
            <a:off x="287350" y="465163"/>
            <a:ext cx="7764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ad71c46dde_26_35"/>
          <p:cNvSpPr/>
          <p:nvPr/>
        </p:nvSpPr>
        <p:spPr>
          <a:xfrm>
            <a:off x="240300" y="916775"/>
            <a:ext cx="1217100" cy="2076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(JJ) Jérémy Johann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ad71c46dde_26_35"/>
          <p:cNvSpPr/>
          <p:nvPr/>
        </p:nvSpPr>
        <p:spPr>
          <a:xfrm>
            <a:off x="239400" y="2590900"/>
            <a:ext cx="1218000" cy="2076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(AA) Alice Airault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ad71c46dde_26_35"/>
          <p:cNvSpPr/>
          <p:nvPr/>
        </p:nvSpPr>
        <p:spPr>
          <a:xfrm>
            <a:off x="5859263" y="993469"/>
            <a:ext cx="7764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Ramener à manger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ad71c46dde_26_35"/>
          <p:cNvSpPr/>
          <p:nvPr/>
        </p:nvSpPr>
        <p:spPr>
          <a:xfrm>
            <a:off x="239850" y="1174013"/>
            <a:ext cx="1217100" cy="2076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(LD) Lilian Dulinge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ad71c46dde_26_35"/>
          <p:cNvSpPr/>
          <p:nvPr/>
        </p:nvSpPr>
        <p:spPr>
          <a:xfrm>
            <a:off x="1958800" y="465175"/>
            <a:ext cx="7764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ad71c46dde_26_35"/>
          <p:cNvSpPr/>
          <p:nvPr/>
        </p:nvSpPr>
        <p:spPr>
          <a:xfrm>
            <a:off x="3886338" y="465175"/>
            <a:ext cx="9690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ad71c46dde_26_35"/>
          <p:cNvSpPr/>
          <p:nvPr/>
        </p:nvSpPr>
        <p:spPr>
          <a:xfrm>
            <a:off x="0" y="3706175"/>
            <a:ext cx="60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d71c46dde_26_35"/>
          <p:cNvSpPr/>
          <p:nvPr/>
        </p:nvSpPr>
        <p:spPr>
          <a:xfrm>
            <a:off x="1736975" y="993025"/>
            <a:ext cx="544800" cy="2679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monde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d71c46dde_26_35"/>
          <p:cNvSpPr/>
          <p:nvPr/>
        </p:nvSpPr>
        <p:spPr>
          <a:xfrm>
            <a:off x="239400" y="1431250"/>
            <a:ext cx="1218000" cy="2679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Naviguer entre les groupes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ad71c46dde_26_35"/>
          <p:cNvSpPr/>
          <p:nvPr/>
        </p:nvSpPr>
        <p:spPr>
          <a:xfrm>
            <a:off x="5873600" y="1460301"/>
            <a:ext cx="776400" cy="3771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le Team Building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ad71c46dde_26_35"/>
          <p:cNvSpPr/>
          <p:nvPr/>
        </p:nvSpPr>
        <p:spPr>
          <a:xfrm>
            <a:off x="6650000" y="1460300"/>
            <a:ext cx="726900" cy="3771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Ceux qui veulent travailler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ad71c46dde_26_35"/>
          <p:cNvSpPr/>
          <p:nvPr/>
        </p:nvSpPr>
        <p:spPr>
          <a:xfrm>
            <a:off x="239850" y="2846613"/>
            <a:ext cx="1218000" cy="2076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Vérifier qualité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ad71c46dde_26_35"/>
          <p:cNvSpPr/>
          <p:nvPr/>
        </p:nvSpPr>
        <p:spPr>
          <a:xfrm>
            <a:off x="2281799" y="993475"/>
            <a:ext cx="997200" cy="2679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des points quotidien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ad71c46dde_26_35"/>
          <p:cNvSpPr/>
          <p:nvPr/>
        </p:nvSpPr>
        <p:spPr>
          <a:xfrm>
            <a:off x="5873600" y="1949175"/>
            <a:ext cx="843000" cy="408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des réunions quotidiennes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ad71c46dde_26_35"/>
          <p:cNvSpPr/>
          <p:nvPr/>
        </p:nvSpPr>
        <p:spPr>
          <a:xfrm>
            <a:off x="4185950" y="989288"/>
            <a:ext cx="13905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les nouvelles données du G4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ad71c46dde_26_35"/>
          <p:cNvSpPr/>
          <p:nvPr/>
        </p:nvSpPr>
        <p:spPr>
          <a:xfrm>
            <a:off x="4180150" y="1418200"/>
            <a:ext cx="13905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Envoyer des modèles au G2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ad71c46dde_26_35"/>
          <p:cNvSpPr/>
          <p:nvPr/>
        </p:nvSpPr>
        <p:spPr>
          <a:xfrm>
            <a:off x="4179750" y="2284118"/>
            <a:ext cx="1398600" cy="3003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Eviter le G8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ad71c46dde_26_35"/>
          <p:cNvSpPr/>
          <p:nvPr/>
        </p:nvSpPr>
        <p:spPr>
          <a:xfrm>
            <a:off x="4183788" y="1847138"/>
            <a:ext cx="13905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le Word Embedding du G3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ad71c46dde_26_35"/>
          <p:cNvSpPr/>
          <p:nvPr/>
        </p:nvSpPr>
        <p:spPr>
          <a:xfrm>
            <a:off x="6650000" y="1949325"/>
            <a:ext cx="726900" cy="408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monde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ad71c46dde_26_35"/>
          <p:cNvSpPr/>
          <p:nvPr/>
        </p:nvSpPr>
        <p:spPr>
          <a:xfrm>
            <a:off x="3580125" y="986775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Selon le besoin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ad71c46dde_26_35"/>
          <p:cNvSpPr/>
          <p:nvPr/>
        </p:nvSpPr>
        <p:spPr>
          <a:xfrm>
            <a:off x="3574325" y="1418207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Selon le besoin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ad71c46dde_26_35"/>
          <p:cNvSpPr/>
          <p:nvPr/>
        </p:nvSpPr>
        <p:spPr>
          <a:xfrm>
            <a:off x="3577963" y="1847144"/>
            <a:ext cx="6090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Selon le besoin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ad71c46dde_26_35"/>
          <p:cNvSpPr/>
          <p:nvPr/>
        </p:nvSpPr>
        <p:spPr>
          <a:xfrm>
            <a:off x="3573963" y="2284113"/>
            <a:ext cx="609000" cy="3003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Tout le monde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ad71c46dde_26_35"/>
          <p:cNvSpPr/>
          <p:nvPr/>
        </p:nvSpPr>
        <p:spPr>
          <a:xfrm>
            <a:off x="1736975" y="1347500"/>
            <a:ext cx="5448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 &amp; (voir M1)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ad71c46dde_26_35"/>
          <p:cNvSpPr/>
          <p:nvPr/>
        </p:nvSpPr>
        <p:spPr>
          <a:xfrm>
            <a:off x="2279375" y="1347500"/>
            <a:ext cx="9972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Accompagner les L3 dans leur supplice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ad71c46dde_26_35"/>
          <p:cNvSpPr/>
          <p:nvPr/>
        </p:nvSpPr>
        <p:spPr>
          <a:xfrm>
            <a:off x="7750013" y="465175"/>
            <a:ext cx="776400" cy="3771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Travail Préparatoire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ad71c46dde_26_35"/>
          <p:cNvSpPr/>
          <p:nvPr/>
        </p:nvSpPr>
        <p:spPr>
          <a:xfrm>
            <a:off x="7769575" y="991425"/>
            <a:ext cx="1125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Créer le Brown Paper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ad71c46dde_26_35"/>
          <p:cNvSpPr/>
          <p:nvPr/>
        </p:nvSpPr>
        <p:spPr>
          <a:xfrm>
            <a:off x="7769575" y="1359700"/>
            <a:ext cx="1125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Préparer la charte qualité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ad71c46dde_26_35"/>
          <p:cNvSpPr/>
          <p:nvPr/>
        </p:nvSpPr>
        <p:spPr>
          <a:xfrm>
            <a:off x="7769575" y="1724525"/>
            <a:ext cx="1125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 de la mise à niveau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d71c46dde_26_35"/>
          <p:cNvSpPr/>
          <p:nvPr/>
        </p:nvSpPr>
        <p:spPr>
          <a:xfrm>
            <a:off x="7769575" y="2089350"/>
            <a:ext cx="1125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Voir les données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ad71c46dde_26_35"/>
          <p:cNvSpPr/>
          <p:nvPr/>
        </p:nvSpPr>
        <p:spPr>
          <a:xfrm>
            <a:off x="7769575" y="2454175"/>
            <a:ext cx="11256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documenter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ad71c46dde_26_35"/>
          <p:cNvSpPr/>
          <p:nvPr/>
        </p:nvSpPr>
        <p:spPr>
          <a:xfrm>
            <a:off x="7776575" y="2898525"/>
            <a:ext cx="11256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Charte Qualité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ad71c46dde_26_35"/>
          <p:cNvSpPr/>
          <p:nvPr/>
        </p:nvSpPr>
        <p:spPr>
          <a:xfrm>
            <a:off x="7776575" y="3213750"/>
            <a:ext cx="11256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ad71c46dde_26_35"/>
          <p:cNvSpPr/>
          <p:nvPr/>
        </p:nvSpPr>
        <p:spPr>
          <a:xfrm>
            <a:off x="1843900" y="1758075"/>
            <a:ext cx="13035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Compte-Rendu de réunion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ad71c46dde_26_35"/>
          <p:cNvSpPr/>
          <p:nvPr/>
        </p:nvSpPr>
        <p:spPr>
          <a:xfrm>
            <a:off x="3902125" y="3509598"/>
            <a:ext cx="13035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Nouvelles données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ad71c46dde_26_35"/>
          <p:cNvSpPr/>
          <p:nvPr/>
        </p:nvSpPr>
        <p:spPr>
          <a:xfrm>
            <a:off x="3902125" y="3844350"/>
            <a:ext cx="13035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Nouveaux Embeddings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d71c46dde_26_35"/>
          <p:cNvSpPr/>
          <p:nvPr/>
        </p:nvSpPr>
        <p:spPr>
          <a:xfrm>
            <a:off x="5981750" y="2469250"/>
            <a:ext cx="1303500" cy="2679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Compte-Rendu de réunion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ad71c46dde_26_35"/>
          <p:cNvSpPr/>
          <p:nvPr/>
        </p:nvSpPr>
        <p:spPr>
          <a:xfrm>
            <a:off x="4175588" y="2687093"/>
            <a:ext cx="1398600" cy="3003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Communiquer avec les autres groupes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ad71c46dde_26_35"/>
          <p:cNvSpPr/>
          <p:nvPr/>
        </p:nvSpPr>
        <p:spPr>
          <a:xfrm>
            <a:off x="3569800" y="2687088"/>
            <a:ext cx="609000" cy="3003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 (JJ)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d71c46dde_26_35"/>
          <p:cNvSpPr/>
          <p:nvPr/>
        </p:nvSpPr>
        <p:spPr>
          <a:xfrm>
            <a:off x="4175588" y="3106618"/>
            <a:ext cx="1398600" cy="3003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Parler avec l’enseignant référent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d71c46dde_26_35"/>
          <p:cNvSpPr/>
          <p:nvPr/>
        </p:nvSpPr>
        <p:spPr>
          <a:xfrm>
            <a:off x="3569800" y="3106613"/>
            <a:ext cx="609000" cy="3003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Selon le besoin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ad71c46dde_26_35"/>
          <p:cNvSpPr/>
          <p:nvPr/>
        </p:nvSpPr>
        <p:spPr>
          <a:xfrm>
            <a:off x="239400" y="3102346"/>
            <a:ext cx="1218000" cy="2076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Suivi de la qualité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ad71c46dde_26_35"/>
          <p:cNvSpPr/>
          <p:nvPr/>
        </p:nvSpPr>
        <p:spPr>
          <a:xfrm>
            <a:off x="1063750" y="465175"/>
            <a:ext cx="4023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d71c46dde_26_35"/>
          <p:cNvSpPr/>
          <p:nvPr/>
        </p:nvSpPr>
        <p:spPr>
          <a:xfrm>
            <a:off x="2735200" y="465175"/>
            <a:ext cx="4521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ad71c46dde_26_35"/>
          <p:cNvSpPr/>
          <p:nvPr/>
        </p:nvSpPr>
        <p:spPr>
          <a:xfrm>
            <a:off x="4855350" y="465175"/>
            <a:ext cx="4023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ad71c46dde_26_35"/>
          <p:cNvSpPr/>
          <p:nvPr/>
        </p:nvSpPr>
        <p:spPr>
          <a:xfrm>
            <a:off x="6869600" y="473550"/>
            <a:ext cx="4023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ad71c46dde_26_35"/>
          <p:cNvSpPr/>
          <p:nvPr/>
        </p:nvSpPr>
        <p:spPr>
          <a:xfrm>
            <a:off x="8526425" y="465175"/>
            <a:ext cx="4023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JH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ad71c46dde_26_35"/>
          <p:cNvSpPr/>
          <p:nvPr/>
        </p:nvSpPr>
        <p:spPr>
          <a:xfrm>
            <a:off x="1030750" y="2143475"/>
            <a:ext cx="402300" cy="3771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JF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ad71c46dde_26_35"/>
          <p:cNvSpPr/>
          <p:nvPr/>
        </p:nvSpPr>
        <p:spPr>
          <a:xfrm>
            <a:off x="-1099" y="3939400"/>
            <a:ext cx="609000" cy="324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Processus </a:t>
            </a:r>
            <a:b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Domaines / phases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ad71c46dde_26_35"/>
          <p:cNvSpPr/>
          <p:nvPr/>
        </p:nvSpPr>
        <p:spPr>
          <a:xfrm>
            <a:off x="-1100" y="4245350"/>
            <a:ext cx="609000" cy="324000"/>
          </a:xfrm>
          <a:prstGeom prst="rect">
            <a:avLst/>
          </a:prstGeom>
          <a:solidFill>
            <a:srgbClr val="F8EAD4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Activités / Tâches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d71c46dde_26_35"/>
          <p:cNvSpPr/>
          <p:nvPr/>
        </p:nvSpPr>
        <p:spPr>
          <a:xfrm>
            <a:off x="607900" y="4245350"/>
            <a:ext cx="518700" cy="32400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Acteurs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ad71c46dde_26_35"/>
          <p:cNvSpPr/>
          <p:nvPr/>
        </p:nvSpPr>
        <p:spPr>
          <a:xfrm>
            <a:off x="692600" y="4575400"/>
            <a:ext cx="565200" cy="324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 de travail en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ad71c46dde_26_35"/>
          <p:cNvSpPr/>
          <p:nvPr/>
        </p:nvSpPr>
        <p:spPr>
          <a:xfrm>
            <a:off x="1257800" y="4575400"/>
            <a:ext cx="518700" cy="3240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charge en JH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ad71c46dde_26_35"/>
          <p:cNvSpPr/>
          <p:nvPr/>
        </p:nvSpPr>
        <p:spPr>
          <a:xfrm>
            <a:off x="0" y="4575400"/>
            <a:ext cx="609000" cy="324000"/>
          </a:xfrm>
          <a:prstGeom prst="rect">
            <a:avLst/>
          </a:prstGeom>
          <a:solidFill>
            <a:srgbClr val="00B0F0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f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Résultats / Livrables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ad71c46dde_26_35"/>
          <p:cNvSpPr/>
          <p:nvPr/>
        </p:nvSpPr>
        <p:spPr>
          <a:xfrm>
            <a:off x="7847875" y="3605975"/>
            <a:ext cx="9690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Travail preparatoire pas fait 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 / 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ad71c46dde_26_35"/>
          <p:cNvSpPr/>
          <p:nvPr/>
        </p:nvSpPr>
        <p:spPr>
          <a:xfrm>
            <a:off x="1857925" y="4575400"/>
            <a:ext cx="661800" cy="324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Facteurs de risque (Proba / Impact)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ad71c46dde_26_35"/>
          <p:cNvSpPr/>
          <p:nvPr/>
        </p:nvSpPr>
        <p:spPr>
          <a:xfrm>
            <a:off x="4375650" y="4263400"/>
            <a:ext cx="6618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Retard du G4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(8 / 3 )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ad71c46dde_26_35"/>
          <p:cNvSpPr/>
          <p:nvPr/>
        </p:nvSpPr>
        <p:spPr>
          <a:xfrm>
            <a:off x="5141700" y="4263400"/>
            <a:ext cx="6618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Retard du G3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(3 / 8 )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ad71c46dde_26_35"/>
          <p:cNvSpPr/>
          <p:nvPr/>
        </p:nvSpPr>
        <p:spPr>
          <a:xfrm>
            <a:off x="6253875" y="3224163"/>
            <a:ext cx="8430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communication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intra-groupe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(5 / 9)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ad71c46dde_26_35"/>
          <p:cNvSpPr/>
          <p:nvPr/>
        </p:nvSpPr>
        <p:spPr>
          <a:xfrm>
            <a:off x="3428388" y="4263400"/>
            <a:ext cx="8430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communication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inter-groupe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 / 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ad71c46dde_26_35"/>
          <p:cNvSpPr/>
          <p:nvPr/>
        </p:nvSpPr>
        <p:spPr>
          <a:xfrm>
            <a:off x="240300" y="1753838"/>
            <a:ext cx="1217100" cy="20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supervision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 /7 )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ad71c46dde_26_35"/>
          <p:cNvSpPr/>
          <p:nvPr/>
        </p:nvSpPr>
        <p:spPr>
          <a:xfrm>
            <a:off x="191200" y="3362850"/>
            <a:ext cx="1303500" cy="20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Mauvaise gestion de la qualité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 / 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ad71c46dde_26_35"/>
          <p:cNvSpPr/>
          <p:nvPr/>
        </p:nvSpPr>
        <p:spPr>
          <a:xfrm>
            <a:off x="2074150" y="2112550"/>
            <a:ext cx="843000" cy="408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management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 / 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ad71c46dde_26_35"/>
          <p:cNvSpPr/>
          <p:nvPr/>
        </p:nvSpPr>
        <p:spPr>
          <a:xfrm>
            <a:off x="6253875" y="2826150"/>
            <a:ext cx="843000" cy="324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Distanciel (10 / 2)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d71c46dde_26_35"/>
          <p:cNvSpPr/>
          <p:nvPr/>
        </p:nvSpPr>
        <p:spPr>
          <a:xfrm>
            <a:off x="6253875" y="3706175"/>
            <a:ext cx="843000" cy="324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Personnes absentes (5 / 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7ceebf0db_0_579"/>
          <p:cNvSpPr/>
          <p:nvPr/>
        </p:nvSpPr>
        <p:spPr>
          <a:xfrm>
            <a:off x="3481750" y="10800"/>
            <a:ext cx="27879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a7ceebf0db_0_579"/>
          <p:cNvSpPr txBox="1"/>
          <p:nvPr/>
        </p:nvSpPr>
        <p:spPr>
          <a:xfrm>
            <a:off x="1177825" y="10800"/>
            <a:ext cx="1782900" cy="2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7ceebf0db_0_579"/>
          <p:cNvSpPr txBox="1"/>
          <p:nvPr/>
        </p:nvSpPr>
        <p:spPr>
          <a:xfrm>
            <a:off x="6010200" y="4755625"/>
            <a:ext cx="1402500" cy="2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a7ceebf0db_0_579"/>
          <p:cNvSpPr/>
          <p:nvPr/>
        </p:nvSpPr>
        <p:spPr>
          <a:xfrm>
            <a:off x="1848925" y="4518025"/>
            <a:ext cx="13170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a7ceebf0db_0_579"/>
          <p:cNvSpPr/>
          <p:nvPr/>
        </p:nvSpPr>
        <p:spPr>
          <a:xfrm>
            <a:off x="6332650" y="702000"/>
            <a:ext cx="598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labels (9/9)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a7ceebf0db_0_579"/>
          <p:cNvSpPr/>
          <p:nvPr/>
        </p:nvSpPr>
        <p:spPr>
          <a:xfrm>
            <a:off x="4663700" y="329550"/>
            <a:ext cx="7710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Travail preparatoire pas fait (6/10)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a7ceebf0db_0_579"/>
          <p:cNvSpPr/>
          <p:nvPr/>
        </p:nvSpPr>
        <p:spPr>
          <a:xfrm>
            <a:off x="1905250" y="3072800"/>
            <a:ext cx="661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Trop  de données (1/3)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a7ceebf0db_0_579"/>
          <p:cNvSpPr/>
          <p:nvPr/>
        </p:nvSpPr>
        <p:spPr>
          <a:xfrm>
            <a:off x="2958250" y="329250"/>
            <a:ext cx="7101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Mauvaise évaluation des notions (3/10)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a7ceebf0db_0_579"/>
          <p:cNvSpPr/>
          <p:nvPr/>
        </p:nvSpPr>
        <p:spPr>
          <a:xfrm>
            <a:off x="2958250" y="701988"/>
            <a:ext cx="7101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de mauvais modèles (3/9)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7ceebf0db_0_579"/>
          <p:cNvSpPr/>
          <p:nvPr/>
        </p:nvSpPr>
        <p:spPr>
          <a:xfrm>
            <a:off x="2361925" y="329250"/>
            <a:ext cx="598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Problème matériel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(2/10)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a7ceebf0db_0_579"/>
          <p:cNvSpPr/>
          <p:nvPr/>
        </p:nvSpPr>
        <p:spPr>
          <a:xfrm>
            <a:off x="3507400" y="1524900"/>
            <a:ext cx="815400" cy="23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connaissance (4/7)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a7ceebf0db_0_579"/>
          <p:cNvSpPr/>
          <p:nvPr/>
        </p:nvSpPr>
        <p:spPr>
          <a:xfrm>
            <a:off x="3564138" y="1221600"/>
            <a:ext cx="661800" cy="23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de mauvaise qualité (4/8)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a7ceebf0db_0_579"/>
          <p:cNvSpPr/>
          <p:nvPr/>
        </p:nvSpPr>
        <p:spPr>
          <a:xfrm>
            <a:off x="4032300" y="702600"/>
            <a:ext cx="8154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communication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intra-groupe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(5/9)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a7ceebf0db_0_579"/>
          <p:cNvSpPr/>
          <p:nvPr/>
        </p:nvSpPr>
        <p:spPr>
          <a:xfrm>
            <a:off x="4032300" y="329550"/>
            <a:ext cx="661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 de mauvaise qualité (5/10)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a7ceebf0db_0_579"/>
          <p:cNvSpPr/>
          <p:nvPr/>
        </p:nvSpPr>
        <p:spPr>
          <a:xfrm>
            <a:off x="2361850" y="1381225"/>
            <a:ext cx="839400" cy="210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supervision (2/7)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a7ceebf0db_0_579"/>
          <p:cNvSpPr/>
          <p:nvPr/>
        </p:nvSpPr>
        <p:spPr>
          <a:xfrm>
            <a:off x="4259950" y="1075650"/>
            <a:ext cx="598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Personnes absentes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(5/8)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a7ceebf0db_0_579"/>
          <p:cNvSpPr/>
          <p:nvPr/>
        </p:nvSpPr>
        <p:spPr>
          <a:xfrm>
            <a:off x="6875525" y="3466225"/>
            <a:ext cx="5988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Distanciel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(10/2)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a7ceebf0db_0_579"/>
          <p:cNvSpPr/>
          <p:nvPr/>
        </p:nvSpPr>
        <p:spPr>
          <a:xfrm>
            <a:off x="2958250" y="1041613"/>
            <a:ext cx="5235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Retard du G3 (3/8)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a7ceebf0db_0_579"/>
          <p:cNvSpPr/>
          <p:nvPr/>
        </p:nvSpPr>
        <p:spPr>
          <a:xfrm>
            <a:off x="5828525" y="3072800"/>
            <a:ext cx="523500" cy="291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Retard du G4 (8/3)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a7ceebf0db_0_579"/>
          <p:cNvSpPr/>
          <p:nvPr/>
        </p:nvSpPr>
        <p:spPr>
          <a:xfrm>
            <a:off x="3507400" y="1762500"/>
            <a:ext cx="815400" cy="23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communication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inter-groupe (4/7)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a7ceebf0db_0_579"/>
          <p:cNvSpPr/>
          <p:nvPr/>
        </p:nvSpPr>
        <p:spPr>
          <a:xfrm>
            <a:off x="2361850" y="1582451"/>
            <a:ext cx="839400" cy="210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Manque de management (2/7)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7ceebf0db_0_579"/>
          <p:cNvSpPr/>
          <p:nvPr/>
        </p:nvSpPr>
        <p:spPr>
          <a:xfrm>
            <a:off x="3564138" y="984000"/>
            <a:ext cx="661800" cy="237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assez de données (4/8)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7ceebf0db_0_579"/>
          <p:cNvSpPr/>
          <p:nvPr/>
        </p:nvSpPr>
        <p:spPr>
          <a:xfrm>
            <a:off x="2361850" y="1793046"/>
            <a:ext cx="839400" cy="2106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f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Mauvaise gestion de la qualité (2 / 7)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ga7ceebf0db_0_586"/>
          <p:cNvGraphicFramePr/>
          <p:nvPr/>
        </p:nvGraphicFramePr>
        <p:xfrm>
          <a:off x="29700" y="78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{1977F863-A4A6-40B1-846E-849931CE7DFB}</a:tableStyleId>
              </a:tblPr>
              <a:tblGrid>
                <a:gridCol w="1516975"/>
                <a:gridCol w="747975"/>
                <a:gridCol w="548600"/>
                <a:gridCol w="616550"/>
                <a:gridCol w="3161675"/>
                <a:gridCol w="797075"/>
                <a:gridCol w="890750"/>
                <a:gridCol w="805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Facteurs de risques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Probabilité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Impact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Sévérité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Actions pour maîtriser le risque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Qui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Quand ?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Etat </a:t>
                      </a:r>
                      <a:br>
                        <a:rPr lang="fr" sz="900" u="none" cap="none" strike="noStrike"/>
                      </a:br>
                      <a:r>
                        <a:rPr lang="fr" sz="900" u="none" cap="none" strike="noStrike"/>
                        <a:t>D: Débuté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A: Annulé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fr" sz="900" u="none" cap="none" strike="noStrike"/>
                        <a:t>T: Terminé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Manques de labels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Faire appel au G8 (les embrigader)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Mise en place d’une phase de labellisation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Tout le monde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Début du projet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EA (en attente)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Manque de communication intra-groupe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Mise en place de réunions régulières (brainstorming)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Team Building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Tous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Tout au long du projet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Metrics de mauvaises qualités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Echange avec M. Serrurier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Auto-formation complémentaire sur Google est ton ami !!!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Tous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Début du projet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a57887e3a8_2_175"/>
          <p:cNvGraphicFramePr/>
          <p:nvPr/>
        </p:nvGraphicFramePr>
        <p:xfrm>
          <a:off x="8366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{1977F863-A4A6-40B1-846E-849931CE7DFB}</a:tableStyleId>
              </a:tblPr>
              <a:tblGrid>
                <a:gridCol w="2919075"/>
                <a:gridCol w="959725"/>
                <a:gridCol w="839850"/>
                <a:gridCol w="600025"/>
                <a:gridCol w="620025"/>
                <a:gridCol w="672425"/>
                <a:gridCol w="1011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Domaine/phase du projet / activité principale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 u="none" cap="none" strike="noStrike"/>
                        <a:t>Charge totale en JH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 u="none" cap="none" strike="noStrike"/>
                        <a:t>Deadline (date limite)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7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Préparation des données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19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Tout le monde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05/01/2021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Détection de documents innovants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30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M2 : LD, FB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M1 : </a:t>
                      </a:r>
                      <a:r>
                        <a:rPr lang="fr" sz="700" u="none" cap="none" strike="noStrike">
                          <a:solidFill>
                            <a:srgbClr val="FF0000"/>
                          </a:solidFill>
                        </a:rPr>
                        <a:t>NA, AG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L3 : AS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LD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Clustering de documents par thèmes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30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M2 : DI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M1 : NK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L3 : JC, GR, PM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DI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Détection de nouveaux documents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30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M2: JJ, AA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M1: VR, TV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/>
                        <a:t>L3: MV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Management</a:t>
                      </a:r>
                      <a:endParaRPr b="1" i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20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JJ, LD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Communication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2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JJ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Cohésion d’équipe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1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Tout le monde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LD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Travail Préparatoire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10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Tout le monde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03/01/2021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Supervision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2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JJ, LD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JJ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Qualité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>
                          <a:solidFill>
                            <a:schemeClr val="dk1"/>
                          </a:solidFill>
                        </a:rPr>
                        <a:t> 4 JH</a:t>
                      </a:r>
                      <a:endParaRPr sz="7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/>
                        <a:t>AA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fr" sz="700" u="none" cap="none" strike="noStrike"/>
                        <a:t>AA</a:t>
                      </a:r>
                      <a:endParaRPr b="1"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Entreprise, MS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Autres chefs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700" u="none" cap="none" strike="noStrike">
                          <a:solidFill>
                            <a:schemeClr val="dk1"/>
                          </a:solidFill>
                        </a:rPr>
                        <a:t>15/01/2021</a:t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ga57887e3a8_2_175"/>
          <p:cNvSpPr txBox="1"/>
          <p:nvPr/>
        </p:nvSpPr>
        <p:spPr>
          <a:xfrm>
            <a:off x="7758925" y="0"/>
            <a:ext cx="1401000" cy="10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Responsible (celle/celui qui fait)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Accountable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Consulted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Informed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a57887e3a8_2_175"/>
          <p:cNvSpPr txBox="1"/>
          <p:nvPr/>
        </p:nvSpPr>
        <p:spPr>
          <a:xfrm>
            <a:off x="7843075" y="4434500"/>
            <a:ext cx="1232700" cy="3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JH :</a:t>
            </a: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 MARCHADIER</dc:creator>
</cp:coreProperties>
</file>