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5" r:id="rId7"/>
    <p:sldId id="263" r:id="rId8"/>
    <p:sldId id="262" r:id="rId9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83923B-F4E8-4A21-9357-FD427B914731}">
          <p14:sldIdLst>
            <p14:sldId id="256"/>
            <p14:sldId id="257"/>
          </p14:sldIdLst>
        </p14:section>
        <p14:section name="Untitled Section" id="{6F60C897-91A4-48FD-AC33-1A26A0816AC6}">
          <p14:sldIdLst>
            <p14:sldId id="258"/>
            <p14:sldId id="260"/>
            <p14:sldId id="261"/>
            <p14:sldId id="265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E2910-B17E-4812-B9EA-E86F2D594D53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D7B1F-A5AB-43CB-85DB-EF64AEC4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5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D7B1F-A5AB-43CB-85DB-EF64AEC496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58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4C6E-47E4-4133-9CAF-E38B21AC39E0}" type="datetime1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9C07-0847-494C-A9CE-DE9123B157B3}" type="datetime1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DA09-0E11-462B-8D26-CBB5EF77EF87}" type="datetime1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9F61-585B-4EA6-9238-2C8C3F64A559}" type="datetime1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94E9-2044-45C3-AFB9-3F21C2D6B76D}" type="datetime1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B68A-905B-4A57-8B14-2E2D8A445524}" type="datetime1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3913-1298-4D53-8601-D581C05C640B}" type="datetime1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141E-81CA-41D7-A2C8-3BB8B3B9D410}" type="datetime1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2043-5557-4377-9C51-53A58036F6E2}" type="datetime1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597D-66BD-431D-887E-001E8AF54864}" type="datetime1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744-BEB1-41C8-8C64-B5B90D59515B}" type="datetime1">
              <a:rPr lang="en-US" smtClean="0"/>
              <a:t>3/20/2018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EB9D533-F149-46BE-ADA2-811E6BA8F1F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MUMA COLLEGE OF BUSINESS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05FA9D1-D3B6-4EEA-8369-C6CF804D5197}" type="datetime1">
              <a:rPr lang="en-US" smtClean="0"/>
              <a:t>3/20/2018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Gr1yQV3Um0" TargetMode="External"/><Relationship Id="rId2" Type="http://schemas.openxmlformats.org/officeDocument/2006/relationships/hyperlink" Target="https://www.kaggle.com/c/allstate-purchase-prediction-challenge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orldconferences.net/proceedings/aics2014/PAPER%20AICS/A049%20-%20PREDICTING%20PURCHASED%20POLICY%20-%20SABA%20ARSLAN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3162300"/>
          </a:xfrm>
        </p:spPr>
        <p:txBody>
          <a:bodyPr/>
          <a:lstStyle/>
          <a:p>
            <a:r>
              <a:rPr lang="en-US" sz="5400" dirty="0"/>
              <a:t>Data Science Programming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All State Purchase Prediction challenge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5855" y="5029200"/>
            <a:ext cx="7239000" cy="2057400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Suganth</a:t>
            </a:r>
            <a:r>
              <a:rPr lang="en-US" sz="2400" dirty="0">
                <a:solidFill>
                  <a:schemeClr val="tx1"/>
                </a:solidFill>
              </a:rPr>
              <a:t> Kumar</a:t>
            </a:r>
          </a:p>
          <a:p>
            <a:pPr algn="r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Manish </a:t>
            </a:r>
            <a:r>
              <a:rPr lang="en-US" sz="2400" dirty="0" err="1">
                <a:solidFill>
                  <a:schemeClr val="tx1"/>
                </a:solidFill>
              </a:rPr>
              <a:t>Devatha</a:t>
            </a:r>
            <a:endParaRPr lang="en-US" sz="2400" dirty="0">
              <a:solidFill>
                <a:schemeClr val="tx1"/>
              </a:solidFill>
            </a:endParaRPr>
          </a:p>
          <a:p>
            <a:pPr algn="r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Kireet Bharadwaj</a:t>
            </a:r>
          </a:p>
        </p:txBody>
      </p:sp>
      <p:pic>
        <p:nvPicPr>
          <p:cNvPr id="1026" name="Picture 2" descr="Image result for usf logo">
            <a:extLst>
              <a:ext uri="{FF2B5EF4-FFF2-40B4-BE49-F238E27FC236}">
                <a16:creationId xmlns:a16="http://schemas.microsoft.com/office/drawing/2014/main" id="{704AA981-98C9-4A87-994F-2FA5ACF05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0"/>
            <a:ext cx="1963934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129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Challenges &amp; Learnings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Model Strategy</a:t>
            </a:r>
          </a:p>
          <a:p>
            <a:r>
              <a:rPr lang="en-US" dirty="0"/>
              <a:t>Insights &amp; Recommendations</a:t>
            </a:r>
          </a:p>
          <a:p>
            <a:r>
              <a:rPr lang="en-US" dirty="0"/>
              <a:t>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476F1-C39D-4165-8137-B81AA3C88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0194A-0C1A-43C2-BD5E-1229C3ED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024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90465"/>
            <a:ext cx="7620000" cy="1143000"/>
          </a:xfrm>
        </p:spPr>
        <p:txBody>
          <a:bodyPr/>
          <a:lstStyle/>
          <a:p>
            <a:r>
              <a:rPr lang="en-US" sz="3200" dirty="0"/>
              <a:t>Problem Statement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88DC86B-91EE-40F0-8535-DF9652DB9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3194" y="1628776"/>
            <a:ext cx="8208806" cy="1800224"/>
          </a:xfrm>
        </p:spPr>
        <p:txBody>
          <a:bodyPr>
            <a:normAutofit fontScale="25000" lnSpcReduction="20000"/>
          </a:bodyPr>
          <a:lstStyle/>
          <a:p>
            <a:pPr fontAlgn="base"/>
            <a:r>
              <a:rPr lang="en-US" sz="9600" dirty="0"/>
              <a:t>The All State </a:t>
            </a:r>
            <a:r>
              <a:rPr lang="en-US" sz="9600"/>
              <a:t>Insurance Kaggle </a:t>
            </a:r>
            <a:r>
              <a:rPr lang="en-US" sz="9600" dirty="0"/>
              <a:t>dataset is about the customer interaction history, information regarding quoted policy and cost regarding the various coverage options for a car insurance plan. </a:t>
            </a:r>
          </a:p>
          <a:p>
            <a:pPr marL="114300" indent="0" fontAlgn="base">
              <a:buNone/>
            </a:pPr>
            <a:endParaRPr lang="en-US" sz="9600" dirty="0"/>
          </a:p>
          <a:p>
            <a:pPr fontAlgn="base"/>
            <a:r>
              <a:rPr lang="en-US" sz="9600" dirty="0"/>
              <a:t>Using a customer’s shopping history, to predict what policy they will end up choosing?</a:t>
            </a:r>
          </a:p>
          <a:p>
            <a:pPr marL="114300" indent="0" fontAlgn="base">
              <a:buNone/>
            </a:pPr>
            <a:endParaRPr lang="en-US" sz="9600" dirty="0"/>
          </a:p>
          <a:p>
            <a:pPr fontAlgn="base"/>
            <a:r>
              <a:rPr lang="en-US" sz="9600" dirty="0"/>
              <a:t>The goal of this project is to predict exact combination of coverage options(A through G) the customer would choose while purchasing the plan – It is a Multinomial Classification Problem.</a:t>
            </a:r>
          </a:p>
          <a:p>
            <a:pPr marL="114300" indent="0" fontAlgn="base">
              <a:buNone/>
            </a:pPr>
            <a:endParaRPr lang="en-US" sz="9600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19" name="Content Placeholder 16">
            <a:extLst>
              <a:ext uri="{FF2B5EF4-FFF2-40B4-BE49-F238E27FC236}">
                <a16:creationId xmlns:a16="http://schemas.microsoft.com/office/drawing/2014/main" id="{5F722D90-0B4E-41C1-A183-E7101339E265}"/>
              </a:ext>
            </a:extLst>
          </p:cNvPr>
          <p:cNvSpPr txBox="1">
            <a:spLocks/>
          </p:cNvSpPr>
          <p:nvPr/>
        </p:nvSpPr>
        <p:spPr>
          <a:xfrm>
            <a:off x="178548" y="3035618"/>
            <a:ext cx="7746252" cy="2831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B5467-3168-403C-948B-249852B1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AE5DD-F66A-4928-8E68-53226115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367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614-AF01-4AF8-8DB8-F7EDBE2E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5A93E-73C9-469B-AC15-B9EABB361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predict a single data point correctly, we should get all the 7 options correct.(Note – Each option has more than one possible value.)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The no. of combinations of outputs is 2304. This makes the prediction challenging.</a:t>
            </a:r>
          </a:p>
          <a:p>
            <a:r>
              <a:rPr lang="en-US" dirty="0"/>
              <a:t>Learnings – How to approach a multinomial prediction problem. </a:t>
            </a:r>
          </a:p>
          <a:p>
            <a:r>
              <a:rPr lang="en-US" dirty="0"/>
              <a:t>Imputing missing values by running model and predicting it.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CA62F-9D19-4465-A5AF-0CF0C6C7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0F35B-8DFF-404B-A3B6-906BC458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EE34E-3C04-4C0E-8461-06547F98C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7000"/>
            <a:ext cx="21336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2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06B0-DD40-4E14-AC33-8E34AD43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2EE78-5DB1-4D44-88AA-425A7E975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 – Cleaning and imputing missing values.</a:t>
            </a:r>
          </a:p>
          <a:p>
            <a:r>
              <a:rPr lang="en-US" dirty="0"/>
              <a:t>Step 2 – Data exploration through visualization</a:t>
            </a:r>
          </a:p>
          <a:p>
            <a:r>
              <a:rPr lang="en-US" dirty="0"/>
              <a:t>Step 3 – Building of a base model.</a:t>
            </a:r>
          </a:p>
          <a:p>
            <a:r>
              <a:rPr lang="en-US" dirty="0"/>
              <a:t>Step 4 – Extending the base model to improve accuracy.</a:t>
            </a:r>
          </a:p>
          <a:p>
            <a:r>
              <a:rPr lang="en-US" dirty="0"/>
              <a:t>Step 5 – Evaluating the model.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E8434E-E350-4370-BCB6-2C9826D6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CA9C8-CF43-4526-AEBD-C910DAE8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77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2CA6A-0D58-4117-988B-59769AA8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Strategy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88BDAE5-3073-4EB1-B915-40B6246FA52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811399" y="3299684"/>
          <a:ext cx="835400" cy="1127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35400">
                  <a:extLst>
                    <a:ext uri="{9D8B030D-6E8A-4147-A177-3AD203B41FA5}">
                      <a16:colId xmlns:a16="http://schemas.microsoft.com/office/drawing/2014/main" val="390212220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4955121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3162814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096837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59557679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0D50B184-B92E-49A0-80CB-B85583072A9E}"/>
              </a:ext>
            </a:extLst>
          </p:cNvPr>
          <p:cNvSpPr/>
          <p:nvPr/>
        </p:nvSpPr>
        <p:spPr>
          <a:xfrm>
            <a:off x="1119468" y="3429000"/>
            <a:ext cx="1465729" cy="8538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Base 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AFDB8A-2D64-4A7E-AFB7-7617711D0B4E}"/>
              </a:ext>
            </a:extLst>
          </p:cNvPr>
          <p:cNvSpPr/>
          <p:nvPr/>
        </p:nvSpPr>
        <p:spPr>
          <a:xfrm>
            <a:off x="6128498" y="3476065"/>
            <a:ext cx="1465729" cy="8538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Predict G model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E8605E-2074-4DE3-BD26-AF3D8F395150}"/>
              </a:ext>
            </a:extLst>
          </p:cNvPr>
          <p:cNvSpPr/>
          <p:nvPr/>
        </p:nvSpPr>
        <p:spPr>
          <a:xfrm>
            <a:off x="3496236" y="2213021"/>
            <a:ext cx="1465729" cy="8538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Predict plan Change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DC07FD-A702-4558-892D-CE0AFFDA4AC8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4229099" y="3066910"/>
            <a:ext cx="2" cy="23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AFC1D0-E9B6-4907-82AE-D2BFB2679722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2585197" y="3476065"/>
            <a:ext cx="1226203" cy="37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539A1A-63F8-4064-88DC-76A5312565F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622427" y="3903009"/>
            <a:ext cx="1506071" cy="124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CD87BF1-DEFA-435D-9909-0712C6629C12}"/>
              </a:ext>
            </a:extLst>
          </p:cNvPr>
          <p:cNvSpPr/>
          <p:nvPr/>
        </p:nvSpPr>
        <p:spPr>
          <a:xfrm>
            <a:off x="1731308" y="5042353"/>
            <a:ext cx="5210736" cy="390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Output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B15867-EAF8-4CA3-943E-4FC1C3C8C837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1852332" y="4282889"/>
            <a:ext cx="1" cy="759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73AF3D-71D4-4940-9C29-6E9AA5DB7F91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6861362" y="4329953"/>
            <a:ext cx="0" cy="71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6D81B7E1-40C0-4F5B-A017-7672295C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</p:spPr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1427F85E-FCB5-4EF1-8E0E-B468EC68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2EB9D533-F149-46BE-ADA2-811E6BA8F1F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76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438B-C7B6-413D-9729-D998FE39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528D3-306F-4A5E-9CB8-61FE6EDB4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customers look into 5 to 7 quotes before making a purchase</a:t>
            </a:r>
          </a:p>
          <a:p>
            <a:r>
              <a:rPr lang="en-US" dirty="0"/>
              <a:t>Most customers stick to their last quotes as the view count of the quotes increase.</a:t>
            </a:r>
          </a:p>
          <a:p>
            <a:r>
              <a:rPr lang="en-US" dirty="0"/>
              <a:t>Most customers who opted for choice 3 in option C have chosen choice 3 in option D as well.</a:t>
            </a:r>
          </a:p>
          <a:p>
            <a:r>
              <a:rPr lang="en-US" dirty="0"/>
              <a:t>Most customers spend around $650 for the insurance plan.</a:t>
            </a:r>
          </a:p>
          <a:p>
            <a:endParaRPr lang="en-US" dirty="0"/>
          </a:p>
          <a:p>
            <a:r>
              <a:rPr lang="en-US" dirty="0"/>
              <a:t>Reducing the turnout time by suggesting most likely policy options.</a:t>
            </a:r>
          </a:p>
          <a:p>
            <a:r>
              <a:rPr lang="en-US" dirty="0"/>
              <a:t>This model can be applied to businesses where there are a lot of combinations for the customer to choose from.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FEADC-7E0E-4079-B506-C68D0827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02278-4A44-424B-B038-8B103AD9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5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1046-3753-404C-BC3D-B9D32DCA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84630-BE77-468A-A248-39BC33D77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Source - </a:t>
            </a:r>
            <a:r>
              <a:rPr lang="en-US" dirty="0">
                <a:hlinkClick r:id="rId2"/>
              </a:rPr>
              <a:t>https://www.kaggle.com/c/allstate-purchase-prediction-challenge/data</a:t>
            </a:r>
            <a:endParaRPr lang="en-US" dirty="0"/>
          </a:p>
          <a:p>
            <a:r>
              <a:rPr lang="en-US" dirty="0"/>
              <a:t>Kevin Markham </a:t>
            </a:r>
            <a:r>
              <a:rPr lang="en-US" dirty="0">
                <a:hlinkClick r:id="rId3"/>
              </a:rPr>
              <a:t>https://www.youtube.com/watch?v=HGr1yQV3Um0</a:t>
            </a:r>
            <a:endParaRPr lang="en-US" dirty="0"/>
          </a:p>
          <a:p>
            <a:r>
              <a:rPr lang="en-US" dirty="0">
                <a:hlinkClick r:id="rId4"/>
              </a:rPr>
              <a:t>http://worldconferences.net/proceedings/aics2014/PAPER%20AICS/A049%20-%20PREDICTING%20PURCHASED%20POLICY%20-%20SABA%20ARSLAN.pdf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FEB6E-EF6C-435C-AD0C-CB57B4A1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476C4-83AE-46A2-90A5-3EEBDCF6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897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-CONFIG__" val="version3 50 50 5 12 7.8 8 0:128:128 186:223:226 0:128:128 186:223:226 ari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Introduction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2408</TotalTime>
  <Words>424</Words>
  <Application>Microsoft Office PowerPoint</Application>
  <PresentationFormat>On-screen Show (4:3)</PresentationFormat>
  <Paragraphs>68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</vt:lpstr>
      <vt:lpstr>Adjacency</vt:lpstr>
      <vt:lpstr>Data Science Programming  All State Purchase Prediction challenge</vt:lpstr>
      <vt:lpstr>Contents:</vt:lpstr>
      <vt:lpstr>Problem Statement</vt:lpstr>
      <vt:lpstr>Challenges &amp; Learnings</vt:lpstr>
      <vt:lpstr>Approach</vt:lpstr>
      <vt:lpstr>Model Strategy</vt:lpstr>
      <vt:lpstr>Insights &amp; Recommendations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Peer-to-Peer Lending</dc:title>
  <dc:creator>KIREET</dc:creator>
  <cp:lastModifiedBy>KIREET</cp:lastModifiedBy>
  <cp:revision>83</cp:revision>
  <dcterms:created xsi:type="dcterms:W3CDTF">2017-11-06T03:40:02Z</dcterms:created>
  <dcterms:modified xsi:type="dcterms:W3CDTF">2018-02-17T00:42:33Z</dcterms:modified>
</cp:coreProperties>
</file>