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3" d="100"/>
          <a:sy n="73" d="100"/>
        </p:scale>
        <p:origin x="81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7828" y="3539843"/>
            <a:ext cx="7472045" cy="576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3585F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99728" y="3298247"/>
            <a:ext cx="8439150" cy="663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3585F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2868" y="1270189"/>
            <a:ext cx="11652780" cy="82031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7704" y="3694796"/>
            <a:ext cx="3572538" cy="50160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43196" y="3694796"/>
            <a:ext cx="3572538" cy="558402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3619" y="3694796"/>
            <a:ext cx="3572538" cy="547074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0540" y="3492610"/>
            <a:ext cx="4918698" cy="157063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607046" y="3678469"/>
            <a:ext cx="2406015" cy="600075"/>
          </a:xfrm>
          <a:custGeom>
            <a:avLst/>
            <a:gdLst/>
            <a:ahLst/>
            <a:cxnLst/>
            <a:rect l="l" t="t" r="r" b="b"/>
            <a:pathLst>
              <a:path w="2406015" h="600075">
                <a:moveTo>
                  <a:pt x="2405685" y="0"/>
                </a:moveTo>
                <a:lnTo>
                  <a:pt x="0" y="0"/>
                </a:lnTo>
                <a:lnTo>
                  <a:pt x="0" y="599458"/>
                </a:lnTo>
                <a:lnTo>
                  <a:pt x="2405685" y="599458"/>
                </a:lnTo>
                <a:lnTo>
                  <a:pt x="240568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8131" y="3800931"/>
            <a:ext cx="2335007" cy="366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3541" y="1341079"/>
            <a:ext cx="9377017" cy="96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093" y="3120323"/>
            <a:ext cx="18209895" cy="6640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213278" y="10851514"/>
            <a:ext cx="131635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7A7A7A"/>
                </a:solidFill>
                <a:latin typeface="Raleway"/>
                <a:cs typeface="Raleway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5978" y="10864214"/>
            <a:ext cx="129095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4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569" y="1512975"/>
            <a:ext cx="15220950" cy="3795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2350" b="1" spc="-65" dirty="0">
                <a:solidFill>
                  <a:srgbClr val="53585F"/>
                </a:solidFill>
                <a:latin typeface="Helvetica"/>
                <a:cs typeface="Helvetica"/>
              </a:rPr>
              <a:t>Web</a:t>
            </a:r>
            <a:r>
              <a:rPr sz="12350" b="1" spc="-484" dirty="0">
                <a:solidFill>
                  <a:srgbClr val="53585F"/>
                </a:solidFill>
                <a:latin typeface="Helvetica"/>
                <a:cs typeface="Helvetica"/>
              </a:rPr>
              <a:t> </a:t>
            </a:r>
            <a:r>
              <a:rPr sz="12350" b="1" spc="5" dirty="0">
                <a:solidFill>
                  <a:srgbClr val="53585F"/>
                </a:solidFill>
                <a:latin typeface="Helvetica"/>
                <a:cs typeface="Helvetica"/>
              </a:rPr>
              <a:t>Analytics</a:t>
            </a:r>
            <a:endParaRPr sz="123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350" spc="5" dirty="0">
                <a:solidFill>
                  <a:srgbClr val="53585F"/>
                </a:solidFill>
                <a:latin typeface="Helvetica"/>
                <a:cs typeface="Helvetica"/>
              </a:rPr>
              <a:t>Ziele</a:t>
            </a:r>
            <a:r>
              <a:rPr sz="12350" spc="-15" dirty="0">
                <a:solidFill>
                  <a:srgbClr val="53585F"/>
                </a:solidFill>
                <a:latin typeface="Helvetica"/>
                <a:cs typeface="Helvetica"/>
              </a:rPr>
              <a:t> </a:t>
            </a:r>
            <a:r>
              <a:rPr sz="12350" spc="5" dirty="0">
                <a:solidFill>
                  <a:srgbClr val="53585F"/>
                </a:solidFill>
                <a:latin typeface="Helvetica"/>
                <a:cs typeface="Helvetica"/>
              </a:rPr>
              <a:t>und</a:t>
            </a:r>
            <a:r>
              <a:rPr sz="12350" spc="-15" dirty="0">
                <a:solidFill>
                  <a:srgbClr val="53585F"/>
                </a:solidFill>
                <a:latin typeface="Helvetica"/>
                <a:cs typeface="Helvetica"/>
              </a:rPr>
              <a:t> </a:t>
            </a:r>
            <a:r>
              <a:rPr sz="12350" spc="5" dirty="0">
                <a:solidFill>
                  <a:srgbClr val="53585F"/>
                </a:solidFill>
                <a:latin typeface="Helvetica"/>
                <a:cs typeface="Helvetica"/>
              </a:rPr>
              <a:t>Kennzahlen</a:t>
            </a:r>
            <a:endParaRPr sz="12350">
              <a:latin typeface="Helvetica"/>
              <a:cs typeface="Helvetic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78211"/>
            <a:ext cx="20104099" cy="41303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23612" y="9233965"/>
            <a:ext cx="36576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Helvetica"/>
                <a:cs typeface="Helvetica"/>
              </a:rPr>
              <a:t>Prof.</a:t>
            </a:r>
            <a:r>
              <a:rPr sz="3300" spc="-2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3300" spc="-65" dirty="0">
                <a:solidFill>
                  <a:srgbClr val="FFFFFF"/>
                </a:solidFill>
                <a:latin typeface="Helvetica"/>
                <a:cs typeface="Helvetica"/>
              </a:rPr>
              <a:t>Dr.</a:t>
            </a:r>
            <a:r>
              <a:rPr sz="3300" spc="-2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Helvetica"/>
                <a:cs typeface="Helvetica"/>
              </a:rPr>
              <a:t>Jan</a:t>
            </a:r>
            <a:r>
              <a:rPr sz="3300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Helvetica"/>
                <a:cs typeface="Helvetica"/>
              </a:rPr>
              <a:t>Kirenz</a:t>
            </a:r>
            <a:endParaRPr sz="33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828" y="3847706"/>
            <a:ext cx="7404100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10541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Rate,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indicated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in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percentage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terms, is an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0094BE"/>
                </a:solidFill>
                <a:latin typeface="Lato"/>
                <a:cs typeface="Lato"/>
              </a:rPr>
              <a:t>online </a:t>
            </a:r>
            <a:r>
              <a:rPr sz="3300" dirty="0">
                <a:solidFill>
                  <a:srgbClr val="0094BE"/>
                </a:solidFill>
                <a:latin typeface="Lato"/>
                <a:cs typeface="Lato"/>
              </a:rPr>
              <a:t> marke&lt;ng </a:t>
            </a:r>
            <a:r>
              <a:rPr sz="3300" spc="-5" dirty="0">
                <a:solidFill>
                  <a:srgbClr val="0094BE"/>
                </a:solidFill>
                <a:latin typeface="Lato"/>
                <a:cs typeface="Lato"/>
              </a:rPr>
              <a:t>KPI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measuring the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rela&lt;on </a:t>
            </a:r>
            <a:r>
              <a:rPr sz="3300" spc="-83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website’s</a:t>
            </a:r>
            <a:r>
              <a:rPr sz="3300" spc="-8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visitors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to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conversions</a:t>
            </a:r>
            <a:endParaRPr sz="3300">
              <a:latin typeface="Lato"/>
              <a:cs typeface="Lato"/>
            </a:endParaRPr>
          </a:p>
          <a:p>
            <a:pPr marL="483870" marR="5080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3300" spc="-1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doesn’t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necessarily</a:t>
            </a:r>
            <a:r>
              <a:rPr sz="3300" spc="-1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have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to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be a sale or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5" dirty="0">
                <a:solidFill>
                  <a:srgbClr val="53585F"/>
                </a:solidFill>
                <a:latin typeface="Lato"/>
                <a:cs typeface="Lato"/>
              </a:rPr>
              <a:t>transac&lt;on</a:t>
            </a:r>
            <a:endParaRPr sz="33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2241" y="1341079"/>
            <a:ext cx="7102803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Conversion </a:t>
            </a:r>
            <a:r>
              <a:rPr lang="de-DE" dirty="0"/>
              <a:t>Rate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03391" y="7606576"/>
            <a:ext cx="16687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solidFill>
                  <a:srgbClr val="A6AAA9"/>
                </a:solidFill>
                <a:latin typeface="Lato"/>
                <a:cs typeface="Lato"/>
              </a:rPr>
              <a:t>Source:</a:t>
            </a:r>
            <a:r>
              <a:rPr sz="1450" b="1" spc="-20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Ryte</a:t>
            </a:r>
            <a:r>
              <a:rPr sz="1450" b="1" u="sng" spc="-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(2017)</a:t>
            </a:r>
            <a:endParaRPr sz="145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3730" y="3289932"/>
            <a:ext cx="8279259" cy="42303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828" y="3372309"/>
            <a:ext cx="6240780" cy="210312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214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primary</a:t>
            </a:r>
            <a:r>
              <a:rPr sz="3300" spc="-16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website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goal</a:t>
            </a:r>
            <a:endParaRPr sz="3300">
              <a:latin typeface="Lato"/>
              <a:cs typeface="Lato"/>
            </a:endParaRPr>
          </a:p>
          <a:p>
            <a:pPr marL="483870" marR="5080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Success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is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typically</a:t>
            </a:r>
            <a:r>
              <a:rPr sz="3300" spc="-9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deﬁned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as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0094BE"/>
                </a:solidFill>
                <a:latin typeface="Lato"/>
                <a:cs typeface="Lato"/>
              </a:rPr>
              <a:t>conversion</a:t>
            </a:r>
            <a:r>
              <a:rPr sz="3300" spc="-10" dirty="0">
                <a:solidFill>
                  <a:srgbClr val="0094BE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0094BE"/>
                </a:solidFill>
                <a:latin typeface="Lato"/>
                <a:cs typeface="Lato"/>
              </a:rPr>
              <a:t>rate</a:t>
            </a:r>
            <a:endParaRPr sz="33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2251" y="1341079"/>
            <a:ext cx="8415704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dirty="0" err="1"/>
              <a:t>Macro</a:t>
            </a:r>
            <a:r>
              <a:rPr dirty="0"/>
              <a:t> Conversion</a:t>
            </a:r>
          </a:p>
        </p:txBody>
      </p:sp>
      <p:sp>
        <p:nvSpPr>
          <p:cNvPr id="4" name="object 4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7703" y="3889227"/>
            <a:ext cx="18719165" cy="5847080"/>
            <a:chOff x="697703" y="3889227"/>
            <a:chExt cx="18719165" cy="5847080"/>
          </a:xfrm>
        </p:grpSpPr>
        <p:sp>
          <p:nvSpPr>
            <p:cNvPr id="6" name="object 6"/>
            <p:cNvSpPr/>
            <p:nvPr/>
          </p:nvSpPr>
          <p:spPr>
            <a:xfrm>
              <a:off x="9694275" y="3889227"/>
              <a:ext cx="0" cy="5184775"/>
            </a:xfrm>
            <a:custGeom>
              <a:avLst/>
              <a:gdLst/>
              <a:ahLst/>
              <a:cxnLst/>
              <a:rect l="l" t="t" r="r" b="b"/>
              <a:pathLst>
                <a:path h="5184775">
                  <a:moveTo>
                    <a:pt x="3" y="0"/>
                  </a:moveTo>
                  <a:lnTo>
                    <a:pt x="0" y="5184501"/>
                  </a:lnTo>
                </a:path>
              </a:pathLst>
            </a:custGeom>
            <a:ln w="1047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703" y="6854324"/>
              <a:ext cx="18719168" cy="28819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35343" y="9715789"/>
            <a:ext cx="9902190" cy="90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3585F"/>
                </a:solidFill>
                <a:latin typeface="Lato"/>
                <a:cs typeface="Lato"/>
              </a:rPr>
              <a:t>Ecommerce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Rate</a:t>
            </a:r>
            <a:r>
              <a:rPr sz="2450" spc="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10" dirty="0">
                <a:solidFill>
                  <a:srgbClr val="53585F"/>
                </a:solidFill>
                <a:latin typeface="Lato"/>
                <a:cs typeface="Lato"/>
              </a:rPr>
              <a:t>=E-Commerce-Transac&lt;ons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*</a:t>
            </a:r>
            <a:r>
              <a:rPr sz="2450" spc="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100 /#</a:t>
            </a:r>
            <a:r>
              <a:rPr sz="245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Visits</a:t>
            </a:r>
            <a:endParaRPr sz="2450">
              <a:latin typeface="Lato"/>
              <a:cs typeface="Lato"/>
            </a:endParaRPr>
          </a:p>
          <a:p>
            <a:pPr marL="18415">
              <a:lnSpc>
                <a:spcPct val="100000"/>
              </a:lnSpc>
              <a:spcBef>
                <a:spcPts val="2215"/>
              </a:spcBef>
            </a:pPr>
            <a:r>
              <a:rPr sz="1450" b="1" spc="5" dirty="0">
                <a:solidFill>
                  <a:srgbClr val="A6AAA9"/>
                </a:solidFill>
                <a:latin typeface="Lato"/>
                <a:cs typeface="Lato"/>
              </a:rPr>
              <a:t>Source:</a:t>
            </a:r>
            <a:r>
              <a:rPr sz="1450" b="1" spc="-10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1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Google</a:t>
            </a:r>
            <a:r>
              <a:rPr sz="1450" b="1" u="sng" spc="-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(2017)</a:t>
            </a:r>
            <a:endParaRPr sz="1450">
              <a:latin typeface="Lato"/>
              <a:cs typeface="La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16571" y="3494666"/>
            <a:ext cx="8592185" cy="293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320" marR="281940" indent="-262255">
              <a:lnSpc>
                <a:spcPct val="111100"/>
              </a:lnSpc>
              <a:spcBef>
                <a:spcPts val="90"/>
              </a:spcBef>
              <a:buClr>
                <a:srgbClr val="A6AAA9"/>
              </a:buClr>
              <a:buFont typeface="Lato"/>
              <a:buChar char="•"/>
              <a:tabLst>
                <a:tab pos="274955" algn="l"/>
              </a:tabLst>
            </a:pPr>
            <a:r>
              <a:rPr sz="2450" b="1" dirty="0">
                <a:solidFill>
                  <a:srgbClr val="53585F"/>
                </a:solidFill>
                <a:latin typeface="Lato"/>
                <a:cs typeface="Lato"/>
              </a:rPr>
              <a:t>E-Commerce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: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website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visitor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into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paying </a:t>
            </a:r>
            <a:r>
              <a:rPr sz="2450" spc="-6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customer.</a:t>
            </a:r>
            <a:endParaRPr sz="2450">
              <a:latin typeface="Lato"/>
              <a:cs typeface="Lato"/>
            </a:endParaRPr>
          </a:p>
          <a:p>
            <a:pPr marL="274320" marR="5080" indent="-26225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Font typeface="Lato"/>
              <a:buChar char="•"/>
              <a:tabLst>
                <a:tab pos="274955" algn="l"/>
              </a:tabLst>
            </a:pPr>
            <a:r>
              <a:rPr sz="2450" b="1" spc="-5" dirty="0">
                <a:solidFill>
                  <a:srgbClr val="53585F"/>
                </a:solidFill>
                <a:latin typeface="Lato"/>
                <a:cs typeface="Lato"/>
              </a:rPr>
              <a:t>Lead</a:t>
            </a:r>
            <a:r>
              <a:rPr sz="2450" b="1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b="1" spc="20" dirty="0">
                <a:solidFill>
                  <a:srgbClr val="53585F"/>
                </a:solidFill>
                <a:latin typeface="Lato"/>
                <a:cs typeface="Lato"/>
              </a:rPr>
              <a:t>generaEon</a:t>
            </a:r>
            <a:r>
              <a:rPr sz="2450" spc="20" dirty="0">
                <a:solidFill>
                  <a:srgbClr val="53585F"/>
                </a:solidFill>
                <a:latin typeface="Lato"/>
                <a:cs typeface="Lato"/>
              </a:rPr>
              <a:t>: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Completed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forms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and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email addresses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with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names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and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other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datasets.</a:t>
            </a:r>
            <a:endParaRPr sz="2450">
              <a:latin typeface="Lato"/>
              <a:cs typeface="Lato"/>
            </a:endParaRPr>
          </a:p>
          <a:p>
            <a:pPr marL="274320" marR="431165" indent="-26225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Font typeface="Lato"/>
              <a:buChar char="•"/>
              <a:tabLst>
                <a:tab pos="274955" algn="l"/>
              </a:tabLst>
            </a:pPr>
            <a:r>
              <a:rPr sz="2450" b="1" dirty="0">
                <a:solidFill>
                  <a:srgbClr val="53585F"/>
                </a:solidFill>
                <a:latin typeface="Lato"/>
                <a:cs typeface="Lato"/>
              </a:rPr>
              <a:t>Content</a:t>
            </a:r>
            <a:r>
              <a:rPr sz="2450" b="1" spc="5" dirty="0">
                <a:solidFill>
                  <a:srgbClr val="53585F"/>
                </a:solidFill>
                <a:latin typeface="Lato"/>
                <a:cs typeface="Lato"/>
              </a:rPr>
              <a:t> publishing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: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website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visitor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into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subscriber</a:t>
            </a:r>
            <a:endParaRPr sz="2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314" y="279459"/>
            <a:ext cx="15013469" cy="107496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513" y="354780"/>
            <a:ext cx="14803067" cy="10598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828" y="3410687"/>
            <a:ext cx="760412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35" dirty="0">
                <a:solidFill>
                  <a:srgbClr val="53585F"/>
                </a:solidFill>
                <a:latin typeface="Lato"/>
                <a:cs typeface="Lato"/>
              </a:rPr>
              <a:t>Typically</a:t>
            </a:r>
            <a:r>
              <a:rPr sz="3300" spc="-8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30" dirty="0">
                <a:solidFill>
                  <a:srgbClr val="53585F"/>
                </a:solidFill>
                <a:latin typeface="Lato"/>
                <a:cs typeface="Lato"/>
              </a:rPr>
              <a:t>refers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to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 user</a:t>
            </a:r>
            <a:r>
              <a:rPr sz="3300" spc="-7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interac&lt;on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on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website</a:t>
            </a:r>
            <a:endParaRPr sz="3300">
              <a:latin typeface="Lato"/>
              <a:cs typeface="Lato"/>
            </a:endParaRPr>
          </a:p>
          <a:p>
            <a:pPr marL="483870" marR="828040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Micro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goals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are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subordinate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to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the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macro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goal</a:t>
            </a:r>
            <a:endParaRPr sz="33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9253" y="1341079"/>
            <a:ext cx="10136167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dirty="0"/>
              <a:t>M</a:t>
            </a:r>
            <a:r>
              <a:rPr dirty="0" err="1"/>
              <a:t>icro</a:t>
            </a:r>
            <a:r>
              <a:rPr dirty="0"/>
              <a:t> Conversion </a:t>
            </a:r>
            <a:r>
              <a:rPr lang="de-DE" dirty="0"/>
              <a:t>Rate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99728" y="3295103"/>
            <a:ext cx="8374380" cy="5839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3870" marR="481330" indent="-471805">
              <a:lnSpc>
                <a:spcPct val="111100"/>
              </a:lnSpc>
              <a:spcBef>
                <a:spcPts val="9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Pageviews,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length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 </a:t>
            </a:r>
            <a:r>
              <a:rPr sz="2450" spc="-20" dirty="0">
                <a:solidFill>
                  <a:srgbClr val="53585F"/>
                </a:solidFill>
                <a:latin typeface="Lato"/>
                <a:cs typeface="Lato"/>
              </a:rPr>
              <a:t>stay,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scrolling,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or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bounce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rates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 </a:t>
            </a:r>
            <a:r>
              <a:rPr sz="2450" spc="-6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editorial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content.</a:t>
            </a:r>
            <a:endParaRPr sz="2450">
              <a:latin typeface="Lato"/>
              <a:cs typeface="Lato"/>
            </a:endParaRPr>
          </a:p>
          <a:p>
            <a:pPr marL="483870" marR="411480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Downloads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3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documents:</a:t>
            </a:r>
            <a:r>
              <a:rPr sz="2450" spc="-7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number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downloaded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5" dirty="0">
                <a:solidFill>
                  <a:srgbClr val="53585F"/>
                </a:solidFill>
                <a:latin typeface="Lato"/>
                <a:cs typeface="Lato"/>
              </a:rPr>
              <a:t>PDF</a:t>
            </a:r>
            <a:r>
              <a:rPr sz="2450" spc="-6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ﬁles,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whitepapers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or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audio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ﬁles.</a:t>
            </a:r>
            <a:endParaRPr sz="2450">
              <a:latin typeface="Lato"/>
              <a:cs typeface="Lato"/>
            </a:endParaRPr>
          </a:p>
          <a:p>
            <a:pPr marL="483870" marR="467359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Opened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accounts:</a:t>
            </a:r>
            <a:r>
              <a:rPr sz="2450" spc="-6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number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3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new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accounts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in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service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area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or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in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forum.</a:t>
            </a:r>
            <a:endParaRPr sz="2450">
              <a:latin typeface="Lato"/>
              <a:cs typeface="Lato"/>
            </a:endParaRPr>
          </a:p>
          <a:p>
            <a:pPr marL="483870" marR="294640" indent="-471805">
              <a:lnSpc>
                <a:spcPct val="111100"/>
              </a:lnSpc>
              <a:spcBef>
                <a:spcPts val="164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Subscrip&lt;ons: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RSS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feeds,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catalogs,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or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registra&lt;ons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for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service</a:t>
            </a:r>
            <a:endParaRPr sz="2450">
              <a:latin typeface="Lato"/>
              <a:cs typeface="Lato"/>
            </a:endParaRPr>
          </a:p>
          <a:p>
            <a:pPr marL="483870" marR="5080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Net Promoters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("Likelihood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to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Recommend"): The </a:t>
            </a:r>
            <a:r>
              <a:rPr sz="2450" spc="15" dirty="0">
                <a:solidFill>
                  <a:srgbClr val="53585F"/>
                </a:solidFill>
                <a:latin typeface="Lato"/>
                <a:cs typeface="Lato"/>
              </a:rPr>
              <a:t>%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people </a:t>
            </a:r>
            <a:r>
              <a:rPr sz="2450" spc="-20" dirty="0">
                <a:solidFill>
                  <a:srgbClr val="53585F"/>
                </a:solidFill>
                <a:latin typeface="Lato"/>
                <a:cs typeface="Lato"/>
              </a:rPr>
              <a:t>(or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indexed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representa&lt;on)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who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will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recommend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company products </a:t>
            </a:r>
            <a:r>
              <a:rPr sz="2450" spc="235" dirty="0">
                <a:solidFill>
                  <a:srgbClr val="53585F"/>
                </a:solidFill>
                <a:latin typeface="Lato"/>
                <a:cs typeface="Lato"/>
              </a:rPr>
              <a:t>a]er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experience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on the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tech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support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site.</a:t>
            </a:r>
            <a:endParaRPr sz="245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189" y="6470301"/>
            <a:ext cx="6920282" cy="279853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5809" y="707424"/>
            <a:ext cx="16552544" cy="9893935"/>
            <a:chOff x="1775809" y="707424"/>
            <a:chExt cx="16552544" cy="9893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809" y="707424"/>
              <a:ext cx="16552480" cy="98937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807" y="824231"/>
              <a:ext cx="13678484" cy="8695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4220" y="834702"/>
              <a:ext cx="13615669" cy="8632825"/>
            </a:xfrm>
            <a:custGeom>
              <a:avLst/>
              <a:gdLst/>
              <a:ahLst/>
              <a:cxnLst/>
              <a:rect l="l" t="t" r="r" b="b"/>
              <a:pathLst>
                <a:path w="13615669" h="8632825">
                  <a:moveTo>
                    <a:pt x="13615658" y="0"/>
                  </a:moveTo>
                  <a:lnTo>
                    <a:pt x="0" y="0"/>
                  </a:lnTo>
                  <a:lnTo>
                    <a:pt x="0" y="8632812"/>
                  </a:lnTo>
                  <a:lnTo>
                    <a:pt x="13615658" y="8632812"/>
                  </a:lnTo>
                  <a:lnTo>
                    <a:pt x="13615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0683" y="1350744"/>
              <a:ext cx="13402733" cy="753903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228" y="1270189"/>
            <a:ext cx="12800965" cy="8669655"/>
            <a:chOff x="2858228" y="1270189"/>
            <a:chExt cx="12800965" cy="8669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228" y="1270189"/>
              <a:ext cx="12687211" cy="82031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48938" y="2603023"/>
              <a:ext cx="11810365" cy="7336790"/>
            </a:xfrm>
            <a:custGeom>
              <a:avLst/>
              <a:gdLst/>
              <a:ahLst/>
              <a:cxnLst/>
              <a:rect l="l" t="t" r="r" b="b"/>
              <a:pathLst>
                <a:path w="11810365" h="7336790">
                  <a:moveTo>
                    <a:pt x="3921899" y="0"/>
                  </a:moveTo>
                  <a:lnTo>
                    <a:pt x="0" y="0"/>
                  </a:lnTo>
                  <a:lnTo>
                    <a:pt x="0" y="7336637"/>
                  </a:lnTo>
                  <a:lnTo>
                    <a:pt x="3921899" y="7336637"/>
                  </a:lnTo>
                  <a:lnTo>
                    <a:pt x="3921899" y="0"/>
                  </a:lnTo>
                  <a:close/>
                </a:path>
                <a:path w="11810365" h="7336790">
                  <a:moveTo>
                    <a:pt x="11810060" y="0"/>
                  </a:moveTo>
                  <a:lnTo>
                    <a:pt x="7888160" y="0"/>
                  </a:lnTo>
                  <a:lnTo>
                    <a:pt x="7888160" y="7336637"/>
                  </a:lnTo>
                  <a:lnTo>
                    <a:pt x="11810060" y="7336637"/>
                  </a:lnTo>
                  <a:lnTo>
                    <a:pt x="11810060" y="0"/>
                  </a:lnTo>
                  <a:close/>
                </a:path>
              </a:pathLst>
            </a:custGeom>
            <a:solidFill>
              <a:srgbClr val="FFFFFF">
                <a:alpha val="83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158"/>
            <a:ext cx="19502120" cy="11240770"/>
            <a:chOff x="0" y="27158"/>
            <a:chExt cx="19502120" cy="1124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733"/>
              <a:ext cx="10249647" cy="11227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3903" y="27158"/>
              <a:ext cx="9917605" cy="104755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11706" y="10822423"/>
            <a:ext cx="168211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A6AAA9"/>
                </a:solidFill>
                <a:latin typeface="Lato"/>
                <a:cs typeface="Lato"/>
              </a:rPr>
              <a:t>Quelle:</a:t>
            </a:r>
            <a:r>
              <a:rPr sz="1450" b="1" spc="-20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1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KISSmetrics</a:t>
            </a:r>
            <a:endParaRPr sz="1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828" y="3263412"/>
            <a:ext cx="7450455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936625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3300" b="1" spc="-5" dirty="0">
                <a:solidFill>
                  <a:srgbClr val="53585F"/>
                </a:solidFill>
                <a:latin typeface="Lato"/>
                <a:cs typeface="Lato"/>
              </a:rPr>
              <a:t>bandonment</a:t>
            </a:r>
            <a:r>
              <a:rPr sz="3300" b="1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b="1" spc="-20" dirty="0">
                <a:solidFill>
                  <a:srgbClr val="53585F"/>
                </a:solidFill>
                <a:latin typeface="Lato"/>
                <a:cs typeface="Lato"/>
              </a:rPr>
              <a:t>rate</a:t>
            </a:r>
            <a:r>
              <a:rPr sz="3300" b="1" spc="3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is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term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associated</a:t>
            </a:r>
            <a:r>
              <a:rPr sz="3300" spc="-8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with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use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3300" spc="-1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virtual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Lato"/>
                <a:cs typeface="Lato"/>
              </a:rPr>
              <a:t>shopping</a:t>
            </a:r>
            <a:r>
              <a:rPr sz="3300" spc="-10" dirty="0">
                <a:solidFill>
                  <a:srgbClr val="0645AD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Lato"/>
                <a:cs typeface="Lato"/>
              </a:rPr>
              <a:t>carts</a:t>
            </a:r>
            <a:endParaRPr sz="3300">
              <a:latin typeface="Lato"/>
              <a:cs typeface="Lato"/>
            </a:endParaRPr>
          </a:p>
          <a:p>
            <a:pPr marL="483870" marR="5080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percentage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of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shopping carts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that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are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abandoned" prior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to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5" dirty="0">
                <a:solidFill>
                  <a:srgbClr val="53585F"/>
                </a:solidFill>
                <a:latin typeface="Lato"/>
                <a:cs typeface="Lato"/>
              </a:rPr>
              <a:t>comple&lt;on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3300" spc="-7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the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purchase</a:t>
            </a:r>
            <a:endParaRPr sz="33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6850" y="1341079"/>
            <a:ext cx="13487396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dirty="0" err="1"/>
              <a:t>Checkout</a:t>
            </a:r>
            <a:r>
              <a:rPr dirty="0"/>
              <a:t> Abandonment </a:t>
            </a:r>
            <a:r>
              <a:rPr lang="de-DE" dirty="0"/>
              <a:t>Rate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2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5" dirty="0"/>
              <a:t>Complicated</a:t>
            </a:r>
            <a:r>
              <a:rPr spc="-20" dirty="0"/>
              <a:t> </a:t>
            </a:r>
            <a:r>
              <a:rPr dirty="0"/>
              <a:t>checkout</a:t>
            </a:r>
            <a:r>
              <a:rPr spc="-20" dirty="0"/>
              <a:t> </a:t>
            </a:r>
            <a:r>
              <a:rPr dirty="0"/>
              <a:t>process.</a:t>
            </a:r>
          </a:p>
          <a:p>
            <a:pPr marL="483870" marR="211454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5" dirty="0"/>
              <a:t>Hidden</a:t>
            </a:r>
            <a:r>
              <a:rPr dirty="0"/>
              <a:t> </a:t>
            </a:r>
            <a:r>
              <a:rPr spc="5" dirty="0"/>
              <a:t>prices that come</a:t>
            </a:r>
            <a:r>
              <a:rPr dirty="0"/>
              <a:t> </a:t>
            </a:r>
            <a:r>
              <a:rPr spc="5" dirty="0"/>
              <a:t>out </a:t>
            </a:r>
            <a:r>
              <a:rPr dirty="0"/>
              <a:t>at</a:t>
            </a:r>
            <a:r>
              <a:rPr spc="5" dirty="0"/>
              <a:t> </a:t>
            </a:r>
            <a:r>
              <a:rPr spc="10" dirty="0"/>
              <a:t>the</a:t>
            </a:r>
            <a:r>
              <a:rPr dirty="0"/>
              <a:t> </a:t>
            </a:r>
            <a:r>
              <a:rPr spc="40" dirty="0"/>
              <a:t>&lt;me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dirty="0"/>
              <a:t>checkout </a:t>
            </a:r>
            <a:r>
              <a:rPr spc="-10" dirty="0"/>
              <a:t>like </a:t>
            </a:r>
            <a:r>
              <a:rPr spc="-610" dirty="0"/>
              <a:t> </a:t>
            </a:r>
            <a:r>
              <a:rPr spc="-5" dirty="0"/>
              <a:t>taxes</a:t>
            </a:r>
            <a:r>
              <a:rPr dirty="0"/>
              <a:t> </a:t>
            </a:r>
            <a:r>
              <a:rPr spc="10" dirty="0"/>
              <a:t>or</a:t>
            </a:r>
            <a:r>
              <a:rPr spc="-50" dirty="0"/>
              <a:t> </a:t>
            </a:r>
            <a:r>
              <a:rPr spc="10" dirty="0"/>
              <a:t>high</a:t>
            </a:r>
            <a:r>
              <a:rPr spc="5" dirty="0"/>
              <a:t> </a:t>
            </a:r>
            <a:r>
              <a:rPr spc="10" dirty="0"/>
              <a:t>shipping</a:t>
            </a:r>
            <a:r>
              <a:rPr spc="5" dirty="0"/>
              <a:t> </a:t>
            </a:r>
            <a:r>
              <a:rPr dirty="0"/>
              <a:t>charge.</a:t>
            </a:r>
          </a:p>
          <a:p>
            <a:pPr marL="483870" indent="-471805">
              <a:lnSpc>
                <a:spcPct val="100000"/>
              </a:lnSpc>
              <a:spcBef>
                <a:spcPts val="197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-50" dirty="0"/>
              <a:t>Tough</a:t>
            </a:r>
            <a:r>
              <a:rPr spc="-15" dirty="0"/>
              <a:t> </a:t>
            </a:r>
            <a:r>
              <a:rPr spc="10" dirty="0"/>
              <a:t>or</a:t>
            </a:r>
            <a:r>
              <a:rPr spc="-65" dirty="0"/>
              <a:t> </a:t>
            </a:r>
            <a:r>
              <a:rPr spc="5" dirty="0"/>
              <a:t>lengthy</a:t>
            </a:r>
            <a:r>
              <a:rPr spc="-70" dirty="0"/>
              <a:t> </a:t>
            </a:r>
            <a:r>
              <a:rPr spc="10" dirty="0"/>
              <a:t>registra&lt;on</a:t>
            </a:r>
            <a:r>
              <a:rPr spc="-10" dirty="0"/>
              <a:t> </a:t>
            </a:r>
            <a:r>
              <a:rPr dirty="0"/>
              <a:t>process.</a:t>
            </a:r>
          </a:p>
          <a:p>
            <a:pPr marL="483870" indent="-471805">
              <a:lnSpc>
                <a:spcPct val="100000"/>
              </a:lnSpc>
              <a:spcBef>
                <a:spcPts val="197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-5" dirty="0"/>
              <a:t>No </a:t>
            </a:r>
            <a:r>
              <a:rPr spc="25" dirty="0"/>
              <a:t>op&lt;on</a:t>
            </a:r>
            <a:r>
              <a:rPr spc="-5" dirty="0"/>
              <a:t> </a:t>
            </a:r>
            <a:r>
              <a:rPr spc="5" dirty="0"/>
              <a:t>to</a:t>
            </a:r>
            <a:r>
              <a:rPr dirty="0"/>
              <a:t> </a:t>
            </a:r>
            <a:r>
              <a:rPr spc="10" dirty="0"/>
              <a:t>check</a:t>
            </a:r>
            <a:r>
              <a:rPr spc="-5" dirty="0"/>
              <a:t> </a:t>
            </a:r>
            <a:r>
              <a:rPr spc="5" dirty="0"/>
              <a:t>out</a:t>
            </a:r>
            <a:r>
              <a:rPr spc="-50" dirty="0"/>
              <a:t> </a:t>
            </a:r>
            <a:r>
              <a:rPr spc="10" dirty="0"/>
              <a:t>without</a:t>
            </a:r>
            <a:r>
              <a:rPr spc="-5" dirty="0"/>
              <a:t> </a:t>
            </a:r>
            <a:r>
              <a:rPr spc="10" dirty="0"/>
              <a:t>signing</a:t>
            </a:r>
            <a:r>
              <a:rPr dirty="0"/>
              <a:t> </a:t>
            </a:r>
            <a:r>
              <a:rPr spc="10" dirty="0"/>
              <a:t>up.</a:t>
            </a:r>
          </a:p>
          <a:p>
            <a:pPr marL="483870" indent="-471805">
              <a:lnSpc>
                <a:spcPct val="100000"/>
              </a:lnSpc>
              <a:spcBef>
                <a:spcPts val="197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5" dirty="0"/>
              <a:t>Limited</a:t>
            </a:r>
            <a:r>
              <a:rPr spc="-15" dirty="0"/>
              <a:t> </a:t>
            </a:r>
            <a:r>
              <a:rPr spc="5" dirty="0"/>
              <a:t>payment</a:t>
            </a:r>
            <a:r>
              <a:rPr spc="-10" dirty="0"/>
              <a:t> </a:t>
            </a:r>
            <a:r>
              <a:rPr spc="20" dirty="0"/>
              <a:t>op&lt;ons.</a:t>
            </a:r>
          </a:p>
          <a:p>
            <a:pPr marL="483870" marR="5080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5" dirty="0"/>
              <a:t>Decision to</a:t>
            </a:r>
            <a:r>
              <a:rPr spc="10" dirty="0"/>
              <a:t> </a:t>
            </a:r>
            <a:r>
              <a:rPr dirty="0"/>
              <a:t>purchase</a:t>
            </a:r>
            <a:r>
              <a:rPr spc="5" dirty="0"/>
              <a:t> </a:t>
            </a:r>
            <a:r>
              <a:rPr spc="-5" dirty="0"/>
              <a:t>from</a:t>
            </a:r>
            <a:r>
              <a:rPr spc="5" dirty="0"/>
              <a:t> </a:t>
            </a:r>
            <a:r>
              <a:rPr spc="10" dirty="0"/>
              <a:t>a</a:t>
            </a:r>
            <a:r>
              <a:rPr spc="5" dirty="0"/>
              <a:t> </a:t>
            </a:r>
            <a:r>
              <a:rPr spc="10" dirty="0"/>
              <a:t>land-based </a:t>
            </a:r>
            <a:r>
              <a:rPr spc="-5" dirty="0"/>
              <a:t>store</a:t>
            </a:r>
            <a:r>
              <a:rPr spc="5" dirty="0"/>
              <a:t> </a:t>
            </a:r>
            <a:r>
              <a:rPr spc="-10" dirty="0"/>
              <a:t>(as</a:t>
            </a:r>
            <a:r>
              <a:rPr spc="10" dirty="0"/>
              <a:t> opposed </a:t>
            </a:r>
            <a:r>
              <a:rPr spc="-615" dirty="0"/>
              <a:t> </a:t>
            </a:r>
            <a:r>
              <a:rPr spc="5" dirty="0"/>
              <a:t>to</a:t>
            </a:r>
            <a:r>
              <a:rPr dirty="0"/>
              <a:t> online)</a:t>
            </a:r>
          </a:p>
          <a:p>
            <a:pPr marL="483870" marR="79375" indent="-471805">
              <a:lnSpc>
                <a:spcPct val="111100"/>
              </a:lnSpc>
              <a:spcBef>
                <a:spcPts val="164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dirty="0"/>
              <a:t>Entertainment</a:t>
            </a:r>
            <a:r>
              <a:rPr spc="-50" dirty="0"/>
              <a:t> </a:t>
            </a:r>
            <a:r>
              <a:rPr dirty="0"/>
              <a:t>value</a:t>
            </a:r>
            <a:r>
              <a:rPr spc="10" dirty="0"/>
              <a:t> </a:t>
            </a:r>
            <a:r>
              <a:rPr spc="-10" dirty="0"/>
              <a:t>(e.g.</a:t>
            </a:r>
            <a:r>
              <a:rPr spc="10" dirty="0"/>
              <a:t> </a:t>
            </a:r>
            <a:r>
              <a:rPr spc="5" dirty="0"/>
              <a:t>placing</a:t>
            </a:r>
            <a:r>
              <a:rPr spc="10" dirty="0"/>
              <a:t> </a:t>
            </a:r>
            <a:r>
              <a:rPr spc="5" dirty="0"/>
              <a:t>items</a:t>
            </a:r>
            <a:r>
              <a:rPr spc="15" dirty="0"/>
              <a:t> </a:t>
            </a:r>
            <a:r>
              <a:rPr spc="-5" dirty="0"/>
              <a:t>for</a:t>
            </a:r>
            <a:r>
              <a:rPr spc="-45" dirty="0"/>
              <a:t> </a:t>
            </a:r>
            <a:r>
              <a:rPr spc="10" dirty="0"/>
              <a:t>fun or</a:t>
            </a:r>
            <a:r>
              <a:rPr spc="-45" dirty="0"/>
              <a:t> </a:t>
            </a:r>
            <a:r>
              <a:rPr spc="10" dirty="0"/>
              <a:t>because </a:t>
            </a:r>
            <a:r>
              <a:rPr spc="-61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boredom)</a:t>
            </a:r>
          </a:p>
          <a:p>
            <a:pPr marL="483870" indent="-471805">
              <a:lnSpc>
                <a:spcPct val="100000"/>
              </a:lnSpc>
              <a:spcBef>
                <a:spcPts val="197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25" dirty="0"/>
              <a:t>U&lt;liza&lt;on</a:t>
            </a:r>
            <a:r>
              <a:rPr spc="-5" dirty="0"/>
              <a:t> </a:t>
            </a:r>
            <a:r>
              <a:rPr spc="10" dirty="0"/>
              <a:t>as</a:t>
            </a:r>
            <a:r>
              <a:rPr dirty="0"/>
              <a:t> </a:t>
            </a:r>
            <a:r>
              <a:rPr spc="10" dirty="0"/>
              <a:t>a</a:t>
            </a:r>
            <a:r>
              <a:rPr spc="-5" dirty="0"/>
              <a:t> research</a:t>
            </a:r>
            <a:r>
              <a:rPr dirty="0"/>
              <a:t>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15" dirty="0"/>
              <a:t>organiza&lt;on</a:t>
            </a:r>
            <a:r>
              <a:rPr dirty="0"/>
              <a:t> </a:t>
            </a:r>
            <a:r>
              <a:rPr spc="5" dirty="0"/>
              <a:t>tool</a:t>
            </a:r>
          </a:p>
          <a:p>
            <a:pPr marL="483870" indent="-471805">
              <a:lnSpc>
                <a:spcPct val="100000"/>
              </a:lnSpc>
              <a:spcBef>
                <a:spcPts val="197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15" dirty="0"/>
              <a:t>…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851" y="6920301"/>
            <a:ext cx="5319209" cy="38532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00577" y="10822423"/>
            <a:ext cx="2383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solidFill>
                  <a:srgbClr val="A6AAA9"/>
                </a:solidFill>
                <a:latin typeface="Lato"/>
                <a:cs typeface="Lato"/>
              </a:rPr>
              <a:t>Source:</a:t>
            </a:r>
            <a:r>
              <a:rPr sz="1450" b="1" spc="-15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1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Econsultancy</a:t>
            </a:r>
            <a:r>
              <a:rPr sz="1450" b="1" u="sng" spc="-5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(2014)</a:t>
            </a:r>
            <a:endParaRPr sz="1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658" y="521799"/>
            <a:ext cx="12231187" cy="94742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7021" y="10552175"/>
            <a:ext cx="68802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u="heavy" spc="-5" dirty="0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hhps://baymard.com/lists/cart-abandonment-rate</a:t>
            </a:r>
            <a:endParaRPr sz="2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1530" y="10882391"/>
            <a:ext cx="9753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00" b="1" spc="-10" dirty="0">
                <a:solidFill>
                  <a:srgbClr val="7A7A7A"/>
                </a:solidFill>
                <a:latin typeface="Lato"/>
                <a:cs typeface="Lato"/>
              </a:rPr>
              <a:t>P</a:t>
            </a:r>
            <a:r>
              <a:rPr sz="900" b="1" spc="-15" dirty="0">
                <a:solidFill>
                  <a:srgbClr val="7A7A7A"/>
                </a:solidFill>
                <a:latin typeface="Lato"/>
                <a:cs typeface="Lato"/>
              </a:rPr>
              <a:t>ro</a:t>
            </a:r>
            <a:r>
              <a:rPr sz="900" b="1" spc="-20" dirty="0">
                <a:solidFill>
                  <a:srgbClr val="7A7A7A"/>
                </a:solidFill>
                <a:latin typeface="Lato"/>
                <a:cs typeface="Lato"/>
              </a:rPr>
              <a:t>f</a:t>
            </a:r>
            <a:r>
              <a:rPr sz="900" b="1" dirty="0">
                <a:solidFill>
                  <a:srgbClr val="7A7A7A"/>
                </a:solidFill>
                <a:latin typeface="Lato"/>
                <a:cs typeface="Lato"/>
              </a:rPr>
              <a:t>. </a:t>
            </a:r>
            <a:r>
              <a:rPr sz="900" b="1" spc="-5" dirty="0">
                <a:solidFill>
                  <a:srgbClr val="7A7A7A"/>
                </a:solidFill>
                <a:latin typeface="Lato"/>
                <a:cs typeface="Lato"/>
              </a:rPr>
              <a:t>D</a:t>
            </a:r>
            <a:r>
              <a:rPr sz="900" b="1" spc="-40" dirty="0">
                <a:solidFill>
                  <a:srgbClr val="7A7A7A"/>
                </a:solidFill>
                <a:latin typeface="Lato"/>
                <a:cs typeface="Lato"/>
              </a:rPr>
              <a:t>r</a:t>
            </a:r>
            <a:r>
              <a:rPr sz="900" b="1" dirty="0">
                <a:solidFill>
                  <a:srgbClr val="7A7A7A"/>
                </a:solidFill>
                <a:latin typeface="Lato"/>
                <a:cs typeface="Lato"/>
              </a:rPr>
              <a:t>.</a:t>
            </a:r>
            <a:r>
              <a:rPr sz="900" b="1" spc="-25" dirty="0">
                <a:solidFill>
                  <a:srgbClr val="7A7A7A"/>
                </a:solidFill>
                <a:latin typeface="Lato"/>
                <a:cs typeface="Lato"/>
              </a:rPr>
              <a:t> </a:t>
            </a:r>
            <a:r>
              <a:rPr sz="900" b="1" spc="-20" dirty="0">
                <a:solidFill>
                  <a:srgbClr val="7A7A7A"/>
                </a:solidFill>
                <a:latin typeface="Lato"/>
                <a:cs typeface="Lato"/>
              </a:rPr>
              <a:t>J</a:t>
            </a:r>
            <a:r>
              <a:rPr sz="900" b="1" dirty="0">
                <a:solidFill>
                  <a:srgbClr val="7A7A7A"/>
                </a:solidFill>
                <a:latin typeface="Lato"/>
                <a:cs typeface="Lato"/>
              </a:rPr>
              <a:t>an Ki</a:t>
            </a:r>
            <a:r>
              <a:rPr sz="900" b="1" spc="-15" dirty="0">
                <a:solidFill>
                  <a:srgbClr val="7A7A7A"/>
                </a:solidFill>
                <a:latin typeface="Lato"/>
                <a:cs typeface="Lato"/>
              </a:rPr>
              <a:t>r</a:t>
            </a:r>
            <a:r>
              <a:rPr sz="900" b="1" dirty="0">
                <a:solidFill>
                  <a:srgbClr val="7A7A7A"/>
                </a:solidFill>
                <a:latin typeface="Lato"/>
                <a:cs typeface="Lato"/>
              </a:rPr>
              <a:t>enz</a:t>
            </a:r>
            <a:endParaRPr sz="9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586065"/>
            <a:ext cx="20104100" cy="722630"/>
          </a:xfrm>
          <a:custGeom>
            <a:avLst/>
            <a:gdLst/>
            <a:ahLst/>
            <a:cxnLst/>
            <a:rect l="l" t="t" r="r" b="b"/>
            <a:pathLst>
              <a:path w="20104100" h="722629">
                <a:moveTo>
                  <a:pt x="0" y="722491"/>
                </a:moveTo>
                <a:lnTo>
                  <a:pt x="20104099" y="722491"/>
                </a:lnTo>
                <a:lnTo>
                  <a:pt x="20104099" y="0"/>
                </a:lnTo>
                <a:lnTo>
                  <a:pt x="0" y="0"/>
                </a:lnTo>
                <a:lnTo>
                  <a:pt x="0" y="72249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39798" y="10828635"/>
            <a:ext cx="1484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606060"/>
                </a:solidFill>
                <a:latin typeface="Lato-Light"/>
                <a:cs typeface="Lato-Light"/>
              </a:rPr>
              <a:t>Prof.</a:t>
            </a:r>
            <a:r>
              <a:rPr sz="1400" spc="-15" dirty="0">
                <a:solidFill>
                  <a:srgbClr val="606060"/>
                </a:solidFill>
                <a:latin typeface="Lato-Light"/>
                <a:cs typeface="Lato-Light"/>
              </a:rPr>
              <a:t> </a:t>
            </a:r>
            <a:r>
              <a:rPr sz="1400" spc="-25" dirty="0">
                <a:solidFill>
                  <a:srgbClr val="606060"/>
                </a:solidFill>
                <a:latin typeface="Lato-Light"/>
                <a:cs typeface="Lato-Light"/>
              </a:rPr>
              <a:t>Dr.</a:t>
            </a:r>
            <a:r>
              <a:rPr sz="1400" spc="-60" dirty="0">
                <a:solidFill>
                  <a:srgbClr val="606060"/>
                </a:solidFill>
                <a:latin typeface="Lato-Light"/>
                <a:cs typeface="Lato-Light"/>
              </a:rPr>
              <a:t> </a:t>
            </a:r>
            <a:r>
              <a:rPr sz="1400" spc="-15" dirty="0">
                <a:solidFill>
                  <a:srgbClr val="606060"/>
                </a:solidFill>
                <a:latin typeface="Lato-Light"/>
                <a:cs typeface="Lato-Light"/>
              </a:rPr>
              <a:t>Jan </a:t>
            </a:r>
            <a:r>
              <a:rPr sz="1400" spc="-10" dirty="0">
                <a:solidFill>
                  <a:srgbClr val="606060"/>
                </a:solidFill>
                <a:latin typeface="Lato-Light"/>
                <a:cs typeface="Lato-Light"/>
              </a:rPr>
              <a:t>Kirenz</a:t>
            </a:r>
            <a:endParaRPr sz="1400">
              <a:latin typeface="Lato-Light"/>
              <a:cs typeface="Lato-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9551" y="4770848"/>
            <a:ext cx="9407437" cy="42806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8982" y="5336533"/>
            <a:ext cx="380365" cy="568960"/>
          </a:xfrm>
          <a:prstGeom prst="rect">
            <a:avLst/>
          </a:prstGeom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1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1557" y="5400893"/>
            <a:ext cx="15436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868686"/>
                </a:solidFill>
                <a:latin typeface="Futura-Medium"/>
                <a:cs typeface="Futura-Medium"/>
              </a:rPr>
              <a:t>FREMDER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270" y="4015521"/>
            <a:ext cx="17348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868686"/>
                </a:solidFill>
                <a:latin typeface="Futura-Medium"/>
                <a:cs typeface="Futura-Medium"/>
              </a:rPr>
              <a:t>BESUCHER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9211" y="3951162"/>
            <a:ext cx="380365" cy="568960"/>
          </a:xfrm>
          <a:prstGeom prst="rect">
            <a:avLst/>
          </a:prstGeom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2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3589" y="6257580"/>
            <a:ext cx="30829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0525" algn="l"/>
              </a:tabLst>
            </a:pPr>
            <a:r>
              <a:rPr sz="3900" spc="30" baseline="3205" dirty="0">
                <a:solidFill>
                  <a:srgbClr val="A9A9A9"/>
                </a:solidFill>
                <a:latin typeface="Futura-Medium"/>
                <a:cs typeface="Futura-Medium"/>
              </a:rPr>
              <a:t>5	</a:t>
            </a:r>
            <a:r>
              <a:rPr sz="2600" spc="-35" dirty="0">
                <a:solidFill>
                  <a:srgbClr val="868686"/>
                </a:solidFill>
                <a:latin typeface="Futura-Medium"/>
                <a:cs typeface="Futura-Medium"/>
              </a:rPr>
              <a:t>LOYALER</a:t>
            </a:r>
            <a:r>
              <a:rPr sz="2600" spc="-55" dirty="0">
                <a:solidFill>
                  <a:srgbClr val="868686"/>
                </a:solidFill>
                <a:latin typeface="Futura-Medium"/>
                <a:cs typeface="Futura-Medium"/>
              </a:rPr>
              <a:t> </a:t>
            </a:r>
            <a:r>
              <a:rPr sz="2600" spc="25" dirty="0">
                <a:solidFill>
                  <a:srgbClr val="868686"/>
                </a:solidFill>
                <a:latin typeface="Futura-Medium"/>
                <a:cs typeface="Futura-Medium"/>
              </a:rPr>
              <a:t>KUNDE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0400" y="7329859"/>
            <a:ext cx="19431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solidFill>
                  <a:srgbClr val="868686"/>
                </a:solidFill>
                <a:latin typeface="Futura-Medium"/>
                <a:cs typeface="Futura-Medium"/>
              </a:rPr>
              <a:t>INTERESSE</a:t>
            </a:r>
            <a:endParaRPr sz="2950">
              <a:latin typeface="Futura-Medium"/>
              <a:cs typeface="Futura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38038" y="8420399"/>
            <a:ext cx="2514600" cy="486409"/>
          </a:xfrm>
          <a:custGeom>
            <a:avLst/>
            <a:gdLst/>
            <a:ahLst/>
            <a:cxnLst/>
            <a:rect l="l" t="t" r="r" b="b"/>
            <a:pathLst>
              <a:path w="2514600" h="486409">
                <a:moveTo>
                  <a:pt x="2514508" y="0"/>
                </a:moveTo>
                <a:lnTo>
                  <a:pt x="0" y="0"/>
                </a:lnTo>
                <a:lnTo>
                  <a:pt x="0" y="486328"/>
                </a:lnTo>
                <a:lnTo>
                  <a:pt x="2514508" y="486328"/>
                </a:lnTo>
                <a:lnTo>
                  <a:pt x="2514508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82596" y="8478976"/>
            <a:ext cx="10261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15" dirty="0">
                <a:solidFill>
                  <a:srgbClr val="FFFFFF"/>
                </a:solidFill>
                <a:latin typeface="Futura-Medium"/>
                <a:cs typeface="Futura-Medium"/>
              </a:rPr>
              <a:t>KUNDE</a:t>
            </a:r>
            <a:endParaRPr sz="2200">
              <a:latin typeface="Futura-Medium"/>
              <a:cs typeface="Futura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39068" y="8379296"/>
            <a:ext cx="356235" cy="568960"/>
          </a:xfrm>
          <a:custGeom>
            <a:avLst/>
            <a:gdLst/>
            <a:ahLst/>
            <a:cxnLst/>
            <a:rect l="l" t="t" r="r" b="b"/>
            <a:pathLst>
              <a:path w="356234" h="568959">
                <a:moveTo>
                  <a:pt x="356010" y="0"/>
                </a:moveTo>
                <a:lnTo>
                  <a:pt x="0" y="0"/>
                </a:lnTo>
                <a:lnTo>
                  <a:pt x="0" y="568536"/>
                </a:lnTo>
                <a:lnTo>
                  <a:pt x="356010" y="568536"/>
                </a:lnTo>
                <a:lnTo>
                  <a:pt x="35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39068" y="8379295"/>
            <a:ext cx="356235" cy="568960"/>
          </a:xfrm>
          <a:prstGeom prst="rect">
            <a:avLst/>
          </a:prstGeom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4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8026" y="7271145"/>
            <a:ext cx="380365" cy="568960"/>
          </a:xfrm>
          <a:prstGeom prst="rect">
            <a:avLst/>
          </a:prstGeom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0</a:t>
            </a:r>
            <a:endParaRPr sz="2600">
              <a:latin typeface="Futura-Medium"/>
              <a:cs typeface="Futura-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151305" y="5795372"/>
            <a:ext cx="5259070" cy="1570990"/>
            <a:chOff x="12151305" y="5795372"/>
            <a:chExt cx="5259070" cy="157099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1305" y="5795372"/>
              <a:ext cx="5259002" cy="1570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07811" y="5981230"/>
              <a:ext cx="2746375" cy="600075"/>
            </a:xfrm>
            <a:custGeom>
              <a:avLst/>
              <a:gdLst/>
              <a:ahLst/>
              <a:cxnLst/>
              <a:rect l="l" t="t" r="r" b="b"/>
              <a:pathLst>
                <a:path w="2746375" h="600075">
                  <a:moveTo>
                    <a:pt x="2745989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45989" y="599458"/>
                  </a:lnTo>
                  <a:lnTo>
                    <a:pt x="2745989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5087" y="6041700"/>
              <a:ext cx="2649134" cy="42930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407811" y="5981230"/>
            <a:ext cx="2746375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ÜBERZEUGEN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73236" y="4297431"/>
            <a:ext cx="4918710" cy="3560445"/>
            <a:chOff x="5673236" y="4297431"/>
            <a:chExt cx="4918710" cy="3560445"/>
          </a:xfrm>
        </p:grpSpPr>
        <p:sp>
          <p:nvSpPr>
            <p:cNvPr id="23" name="object 23"/>
            <p:cNvSpPr/>
            <p:nvPr/>
          </p:nvSpPr>
          <p:spPr>
            <a:xfrm>
              <a:off x="5803494" y="7261920"/>
              <a:ext cx="603885" cy="595630"/>
            </a:xfrm>
            <a:custGeom>
              <a:avLst/>
              <a:gdLst/>
              <a:ahLst/>
              <a:cxnLst/>
              <a:rect l="l" t="t" r="r" b="b"/>
              <a:pathLst>
                <a:path w="603885" h="595629">
                  <a:moveTo>
                    <a:pt x="301855" y="0"/>
                  </a:moveTo>
                  <a:lnTo>
                    <a:pt x="255651" y="3488"/>
                  </a:lnTo>
                  <a:lnTo>
                    <a:pt x="210325" y="13953"/>
                  </a:lnTo>
                  <a:lnTo>
                    <a:pt x="166758" y="31395"/>
                  </a:lnTo>
                  <a:lnTo>
                    <a:pt x="125827" y="55814"/>
                  </a:lnTo>
                  <a:lnTo>
                    <a:pt x="88411" y="87209"/>
                  </a:lnTo>
                  <a:lnTo>
                    <a:pt x="56583" y="124116"/>
                  </a:lnTo>
                  <a:lnTo>
                    <a:pt x="31828" y="164490"/>
                  </a:lnTo>
                  <a:lnTo>
                    <a:pt x="14145" y="207466"/>
                  </a:lnTo>
                  <a:lnTo>
                    <a:pt x="3536" y="252175"/>
                  </a:lnTo>
                  <a:lnTo>
                    <a:pt x="0" y="297752"/>
                  </a:lnTo>
                  <a:lnTo>
                    <a:pt x="3536" y="343328"/>
                  </a:lnTo>
                  <a:lnTo>
                    <a:pt x="14145" y="388038"/>
                  </a:lnTo>
                  <a:lnTo>
                    <a:pt x="31828" y="431013"/>
                  </a:lnTo>
                  <a:lnTo>
                    <a:pt x="56583" y="471388"/>
                  </a:lnTo>
                  <a:lnTo>
                    <a:pt x="88411" y="508294"/>
                  </a:lnTo>
                  <a:lnTo>
                    <a:pt x="125827" y="539690"/>
                  </a:lnTo>
                  <a:lnTo>
                    <a:pt x="166758" y="564109"/>
                  </a:lnTo>
                  <a:lnTo>
                    <a:pt x="210325" y="581550"/>
                  </a:lnTo>
                  <a:lnTo>
                    <a:pt x="255651" y="592016"/>
                  </a:lnTo>
                  <a:lnTo>
                    <a:pt x="301855" y="595504"/>
                  </a:lnTo>
                  <a:lnTo>
                    <a:pt x="348060" y="592016"/>
                  </a:lnTo>
                  <a:lnTo>
                    <a:pt x="393386" y="581550"/>
                  </a:lnTo>
                  <a:lnTo>
                    <a:pt x="436953" y="564109"/>
                  </a:lnTo>
                  <a:lnTo>
                    <a:pt x="477884" y="539690"/>
                  </a:lnTo>
                  <a:lnTo>
                    <a:pt x="515300" y="508294"/>
                  </a:lnTo>
                  <a:lnTo>
                    <a:pt x="547128" y="471388"/>
                  </a:lnTo>
                  <a:lnTo>
                    <a:pt x="571883" y="431013"/>
                  </a:lnTo>
                  <a:lnTo>
                    <a:pt x="589566" y="388038"/>
                  </a:lnTo>
                  <a:lnTo>
                    <a:pt x="600175" y="343328"/>
                  </a:lnTo>
                  <a:lnTo>
                    <a:pt x="603711" y="297752"/>
                  </a:lnTo>
                  <a:lnTo>
                    <a:pt x="600175" y="252175"/>
                  </a:lnTo>
                  <a:lnTo>
                    <a:pt x="589566" y="207466"/>
                  </a:lnTo>
                  <a:lnTo>
                    <a:pt x="571883" y="164490"/>
                  </a:lnTo>
                  <a:lnTo>
                    <a:pt x="547128" y="124116"/>
                  </a:lnTo>
                  <a:lnTo>
                    <a:pt x="515300" y="87209"/>
                  </a:lnTo>
                  <a:lnTo>
                    <a:pt x="477884" y="55814"/>
                  </a:lnTo>
                  <a:lnTo>
                    <a:pt x="436953" y="31395"/>
                  </a:lnTo>
                  <a:lnTo>
                    <a:pt x="393386" y="13953"/>
                  </a:lnTo>
                  <a:lnTo>
                    <a:pt x="348060" y="3488"/>
                  </a:lnTo>
                  <a:lnTo>
                    <a:pt x="301855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3236" y="4297431"/>
              <a:ext cx="4918698" cy="15706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29742" y="4483289"/>
              <a:ext cx="2406015" cy="600075"/>
            </a:xfrm>
            <a:custGeom>
              <a:avLst/>
              <a:gdLst/>
              <a:ahLst/>
              <a:cxnLst/>
              <a:rect l="l" t="t" r="r" b="b"/>
              <a:pathLst>
                <a:path w="2406015" h="600075">
                  <a:moveTo>
                    <a:pt x="2405685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405685" y="599458"/>
                  </a:lnTo>
                  <a:lnTo>
                    <a:pt x="2405685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2667" y="4607189"/>
              <a:ext cx="2324536" cy="36648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17367" y="7254647"/>
            <a:ext cx="464930" cy="59550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4144" y="6404471"/>
            <a:ext cx="991384" cy="80290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929742" y="4483289"/>
            <a:ext cx="2406015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ANWERBEN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07509" y="7583144"/>
            <a:ext cx="4159885" cy="1570990"/>
            <a:chOff x="5507509" y="7583144"/>
            <a:chExt cx="4159885" cy="157099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7509" y="7583144"/>
              <a:ext cx="4159355" cy="15706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64016" y="7769003"/>
              <a:ext cx="1646555" cy="600075"/>
            </a:xfrm>
            <a:custGeom>
              <a:avLst/>
              <a:gdLst/>
              <a:ahLst/>
              <a:cxnLst/>
              <a:rect l="l" t="t" r="r" b="b"/>
              <a:pathLst>
                <a:path w="1646554" h="600075">
                  <a:moveTo>
                    <a:pt x="1646342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1646342" y="599458"/>
                  </a:lnTo>
                  <a:lnTo>
                    <a:pt x="1646342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6546" y="7895047"/>
              <a:ext cx="1539220" cy="36648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764015" y="7769003"/>
            <a:ext cx="1646555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BINDEN</a:t>
            </a:r>
            <a:endParaRPr sz="3300">
              <a:latin typeface="Gill Sans"/>
              <a:cs typeface="Gill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5427" y="10874438"/>
            <a:ext cx="279146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868686"/>
                </a:solidFill>
                <a:latin typeface="Futura-Medium"/>
                <a:cs typeface="Futura-Medium"/>
              </a:rPr>
              <a:t>Quelle:</a:t>
            </a:r>
            <a:r>
              <a:rPr sz="800" spc="5" dirty="0">
                <a:solidFill>
                  <a:srgbClr val="868686"/>
                </a:solidFill>
                <a:latin typeface="Futura-Medium"/>
                <a:cs typeface="Futura-Medium"/>
              </a:rPr>
              <a:t> in</a:t>
            </a:r>
            <a:r>
              <a:rPr sz="800" spc="10" dirty="0">
                <a:solidFill>
                  <a:srgbClr val="868686"/>
                </a:solidFill>
                <a:latin typeface="Futura-Medium"/>
                <a:cs typeface="Futura-Medium"/>
              </a:rPr>
              <a:t> Anlehnung an Edelman </a:t>
            </a:r>
            <a:r>
              <a:rPr sz="800" spc="-5" dirty="0">
                <a:solidFill>
                  <a:srgbClr val="868686"/>
                </a:solidFill>
                <a:latin typeface="Futura-Medium"/>
                <a:cs typeface="Futura-Medium"/>
              </a:rPr>
              <a:t>(2010),</a:t>
            </a:r>
            <a:r>
              <a:rPr sz="800" spc="10" dirty="0">
                <a:solidFill>
                  <a:srgbClr val="868686"/>
                </a:solidFill>
                <a:latin typeface="Futura-Medium"/>
                <a:cs typeface="Futura-Medium"/>
              </a:rPr>
              <a:t> Hubspot </a:t>
            </a:r>
            <a:r>
              <a:rPr sz="800" spc="-15" dirty="0">
                <a:solidFill>
                  <a:srgbClr val="868686"/>
                </a:solidFill>
                <a:latin typeface="Futura-Medium"/>
                <a:cs typeface="Futura-Medium"/>
              </a:rPr>
              <a:t>(2016)</a:t>
            </a:r>
            <a:endParaRPr sz="800">
              <a:latin typeface="Futura-Medium"/>
              <a:cs typeface="Futura-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88493" y="7168453"/>
            <a:ext cx="854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solidFill>
                  <a:srgbClr val="868686"/>
                </a:solidFill>
                <a:latin typeface="Futura-Medium"/>
                <a:cs typeface="Futura-Medium"/>
              </a:rPr>
              <a:t>LE</a:t>
            </a:r>
            <a:r>
              <a:rPr sz="2600" spc="20" dirty="0">
                <a:solidFill>
                  <a:srgbClr val="868686"/>
                </a:solidFill>
                <a:latin typeface="Futura-Medium"/>
                <a:cs typeface="Futura-Medium"/>
              </a:rPr>
              <a:t>A</a:t>
            </a:r>
            <a:r>
              <a:rPr sz="2600" spc="25" dirty="0">
                <a:solidFill>
                  <a:srgbClr val="868686"/>
                </a:solidFill>
                <a:latin typeface="Futura-Medium"/>
                <a:cs typeface="Futura-Medium"/>
              </a:rPr>
              <a:t>D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90433" y="7104094"/>
            <a:ext cx="380365" cy="568960"/>
          </a:xfrm>
          <a:custGeom>
            <a:avLst/>
            <a:gdLst/>
            <a:ahLst/>
            <a:cxnLst/>
            <a:rect l="l" t="t" r="r" b="b"/>
            <a:pathLst>
              <a:path w="380365" h="568959">
                <a:moveTo>
                  <a:pt x="380080" y="0"/>
                </a:moveTo>
                <a:lnTo>
                  <a:pt x="0" y="0"/>
                </a:lnTo>
                <a:lnTo>
                  <a:pt x="0" y="568536"/>
                </a:lnTo>
                <a:lnTo>
                  <a:pt x="380080" y="568536"/>
                </a:lnTo>
                <a:lnTo>
                  <a:pt x="380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990433" y="7104095"/>
            <a:ext cx="380365" cy="568960"/>
          </a:xfrm>
          <a:prstGeom prst="rect">
            <a:avLst/>
          </a:prstGeom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3</a:t>
            </a:r>
            <a:endParaRPr sz="2600">
              <a:latin typeface="Futura-Medium"/>
              <a:cs typeface="Futura-Medi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559040" y="7856361"/>
            <a:ext cx="5215890" cy="1570990"/>
            <a:chOff x="11559040" y="7856361"/>
            <a:chExt cx="5215890" cy="157099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59040" y="7856361"/>
              <a:ext cx="5215441" cy="157063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815547" y="8042219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59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7305" y="8167290"/>
              <a:ext cx="2628192" cy="3664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2815547" y="8042219"/>
            <a:ext cx="2702560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ABSCHLIEßEN</a:t>
            </a:r>
            <a:endParaRPr sz="3300">
              <a:latin typeface="Gill Sans"/>
              <a:cs typeface="Gill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21539" y="7089578"/>
            <a:ext cx="22917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868686"/>
                </a:solidFill>
                <a:latin typeface="Futura-Medium"/>
                <a:cs typeface="Futura-Medium"/>
              </a:rPr>
              <a:t>FÜRSPRECHER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185900" y="7025145"/>
            <a:ext cx="358775" cy="572770"/>
          </a:xfrm>
          <a:prstGeom prst="rect">
            <a:avLst/>
          </a:prstGeom>
          <a:solidFill>
            <a:srgbClr val="FFFFFF"/>
          </a:solidFill>
          <a:ln w="20941">
            <a:solidFill>
              <a:srgbClr val="BBBBB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45"/>
              </a:spcBef>
            </a:pPr>
            <a:r>
              <a:rPr sz="2600" spc="20" dirty="0">
                <a:solidFill>
                  <a:srgbClr val="A9A9A9"/>
                </a:solidFill>
                <a:latin typeface="Futura-Medium"/>
                <a:cs typeface="Futura-Medium"/>
              </a:rPr>
              <a:t>6</a:t>
            </a:r>
            <a:endParaRPr sz="2600">
              <a:latin typeface="Futura-Medium"/>
              <a:cs typeface="Futura-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33300" y="3915658"/>
            <a:ext cx="7988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Lato"/>
                <a:cs typeface="Lato"/>
              </a:rPr>
              <a:t>„S</a:t>
            </a:r>
            <a:r>
              <a:rPr sz="2600" spc="20" dirty="0">
                <a:latin typeface="Lato"/>
                <a:cs typeface="Lato"/>
              </a:rPr>
              <a:t>e</a:t>
            </a:r>
            <a:r>
              <a:rPr sz="2600" spc="-40" dirty="0">
                <a:latin typeface="Lato"/>
                <a:cs typeface="Lato"/>
              </a:rPr>
              <a:t>e</a:t>
            </a:r>
            <a:r>
              <a:rPr sz="2600" spc="10" dirty="0">
                <a:latin typeface="Lato"/>
                <a:cs typeface="Lato"/>
              </a:rPr>
              <a:t>“</a:t>
            </a:r>
            <a:endParaRPr sz="2600">
              <a:latin typeface="Lato"/>
              <a:cs typeface="La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64892" y="5439323"/>
            <a:ext cx="10687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65" dirty="0">
                <a:latin typeface="Lato"/>
                <a:cs typeface="Lato"/>
              </a:rPr>
              <a:t>„</a:t>
            </a:r>
            <a:r>
              <a:rPr sz="2600" spc="-5" dirty="0">
                <a:latin typeface="Lato"/>
                <a:cs typeface="Lato"/>
              </a:rPr>
              <a:t>T</a:t>
            </a:r>
            <a:r>
              <a:rPr sz="2600" spc="15" dirty="0">
                <a:latin typeface="Lato"/>
                <a:cs typeface="Lato"/>
              </a:rPr>
              <a:t>hink“</a:t>
            </a:r>
            <a:endParaRPr sz="2600">
              <a:latin typeface="Lato"/>
              <a:cs typeface="La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814135" y="8871685"/>
            <a:ext cx="7054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Lato"/>
                <a:cs typeface="Lato"/>
              </a:rPr>
              <a:t>„</a:t>
            </a:r>
            <a:r>
              <a:rPr sz="2600" spc="5" dirty="0">
                <a:latin typeface="Lato"/>
                <a:cs typeface="Lato"/>
              </a:rPr>
              <a:t>D</a:t>
            </a:r>
            <a:r>
              <a:rPr sz="2600" spc="-45" dirty="0">
                <a:latin typeface="Lato"/>
                <a:cs typeface="Lato"/>
              </a:rPr>
              <a:t>o</a:t>
            </a:r>
            <a:r>
              <a:rPr sz="2600" spc="10" dirty="0">
                <a:latin typeface="Lato"/>
                <a:cs typeface="Lato"/>
              </a:rPr>
              <a:t>“</a:t>
            </a:r>
            <a:endParaRPr sz="2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-15" dirty="0"/>
              <a:t>The </a:t>
            </a:r>
            <a:r>
              <a:rPr spc="-10" dirty="0"/>
              <a:t>page depth </a:t>
            </a:r>
            <a:r>
              <a:rPr spc="-5" dirty="0"/>
              <a:t>metric or </a:t>
            </a:r>
            <a:r>
              <a:rPr spc="-10" dirty="0"/>
              <a:t>pages </a:t>
            </a:r>
            <a:r>
              <a:rPr spc="-5" dirty="0"/>
              <a:t>per </a:t>
            </a:r>
            <a:r>
              <a:rPr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spc="-15" dirty="0"/>
              <a:t>(also</a:t>
            </a:r>
            <a:r>
              <a:rPr spc="-5" dirty="0"/>
              <a:t> </a:t>
            </a:r>
            <a:r>
              <a:rPr spc="-15" dirty="0"/>
              <a:t>pages/session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-70" dirty="0"/>
              <a:t> </a:t>
            </a:r>
            <a:r>
              <a:rPr spc="-25" dirty="0"/>
              <a:t>average </a:t>
            </a:r>
            <a:r>
              <a:rPr spc="-830" dirty="0"/>
              <a:t> </a:t>
            </a:r>
            <a:r>
              <a:rPr spc="-10" dirty="0"/>
              <a:t>page</a:t>
            </a:r>
            <a:r>
              <a:rPr spc="-5" dirty="0"/>
              <a:t> </a:t>
            </a:r>
            <a:r>
              <a:rPr spc="-20" dirty="0"/>
              <a:t>depth)</a:t>
            </a:r>
            <a:r>
              <a:rPr spc="-5" dirty="0"/>
              <a:t> </a:t>
            </a:r>
            <a:r>
              <a:rPr spc="-10" dirty="0"/>
              <a:t>indicates</a:t>
            </a:r>
            <a:r>
              <a:rPr spc="-5" dirty="0"/>
              <a:t> the </a:t>
            </a:r>
            <a:r>
              <a:rPr spc="-25" dirty="0"/>
              <a:t>average </a:t>
            </a:r>
            <a:r>
              <a:rPr spc="-20" dirty="0"/>
              <a:t> </a:t>
            </a:r>
            <a:r>
              <a:rPr spc="-5" dirty="0"/>
              <a:t>number </a:t>
            </a:r>
            <a:r>
              <a:rPr spc="-25" dirty="0"/>
              <a:t>of </a:t>
            </a:r>
            <a:r>
              <a:rPr spc="-10" dirty="0"/>
              <a:t>pages </a:t>
            </a:r>
            <a:r>
              <a:rPr spc="-5" dirty="0"/>
              <a:t>visited </a:t>
            </a:r>
            <a:r>
              <a:rPr spc="-25" dirty="0"/>
              <a:t>by </a:t>
            </a:r>
            <a:r>
              <a:rPr spc="-5" dirty="0"/>
              <a:t>a user </a:t>
            </a:r>
            <a:r>
              <a:rPr dirty="0"/>
              <a:t> </a:t>
            </a:r>
            <a:r>
              <a:rPr spc="-5" dirty="0"/>
              <a:t>within</a:t>
            </a:r>
            <a:r>
              <a:rPr spc="-10" dirty="0"/>
              <a:t> </a:t>
            </a:r>
            <a:r>
              <a:rPr spc="-5" dirty="0"/>
              <a:t>a session</a:t>
            </a:r>
          </a:p>
          <a:p>
            <a:pPr marL="483870" marR="114935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pc="-204" dirty="0"/>
              <a:t>To</a:t>
            </a:r>
            <a:r>
              <a:rPr spc="-200" dirty="0"/>
              <a:t> </a:t>
            </a:r>
            <a:r>
              <a:rPr spc="-10" dirty="0"/>
              <a:t>obtain </a:t>
            </a:r>
            <a:r>
              <a:rPr spc="-5" dirty="0"/>
              <a:t>meaningful </a:t>
            </a:r>
            <a:r>
              <a:rPr spc="-15" dirty="0"/>
              <a:t>reports, </a:t>
            </a:r>
            <a:r>
              <a:rPr spc="-10" dirty="0"/>
              <a:t>page </a:t>
            </a:r>
            <a:r>
              <a:rPr spc="-5" dirty="0"/>
              <a:t> </a:t>
            </a:r>
            <a:r>
              <a:rPr spc="-10" dirty="0"/>
              <a:t>depth </a:t>
            </a:r>
            <a:r>
              <a:rPr spc="-5" dirty="0"/>
              <a:t>should be </a:t>
            </a:r>
            <a:r>
              <a:rPr spc="-10" dirty="0"/>
              <a:t>combined </a:t>
            </a:r>
            <a:r>
              <a:rPr spc="-5" dirty="0"/>
              <a:t>with </a:t>
            </a:r>
            <a:r>
              <a:rPr dirty="0"/>
              <a:t> </a:t>
            </a:r>
            <a:r>
              <a:rPr spc="-20" dirty="0"/>
              <a:t>diﬀerent</a:t>
            </a:r>
            <a:r>
              <a:rPr spc="-10" dirty="0"/>
              <a:t> </a:t>
            </a:r>
            <a:r>
              <a:rPr spc="-5" dirty="0"/>
              <a:t>dimensions</a:t>
            </a:r>
            <a:r>
              <a:rPr spc="-10" dirty="0"/>
              <a:t> </a:t>
            </a:r>
            <a:r>
              <a:rPr spc="-20" dirty="0"/>
              <a:t>(segments),</a:t>
            </a:r>
            <a:r>
              <a:rPr spc="-10" dirty="0"/>
              <a:t> </a:t>
            </a:r>
            <a:r>
              <a:rPr spc="-5" dirty="0"/>
              <a:t>such </a:t>
            </a:r>
            <a:r>
              <a:rPr spc="-830" dirty="0"/>
              <a:t> </a:t>
            </a:r>
            <a:r>
              <a:rPr spc="-5" dirty="0"/>
              <a:t>as</a:t>
            </a:r>
            <a:r>
              <a:rPr spc="-10" dirty="0"/>
              <a:t> demographic</a:t>
            </a:r>
            <a:r>
              <a:rPr spc="-5" dirty="0"/>
              <a:t> </a:t>
            </a:r>
            <a:r>
              <a:rPr spc="-20" dirty="0"/>
              <a:t>features</a:t>
            </a:r>
            <a:r>
              <a:rPr spc="-5" dirty="0"/>
              <a:t> or</a:t>
            </a:r>
            <a:r>
              <a:rPr spc="-70" dirty="0"/>
              <a:t> </a:t>
            </a:r>
            <a:r>
              <a:rPr spc="-5" dirty="0"/>
              <a:t>the </a:t>
            </a:r>
            <a:r>
              <a:rPr spc="-15" dirty="0"/>
              <a:t>traﬃc </a:t>
            </a:r>
            <a:r>
              <a:rPr spc="-830" dirty="0"/>
              <a:t> </a:t>
            </a:r>
            <a:r>
              <a:rPr spc="-20" dirty="0"/>
              <a:t>source</a:t>
            </a:r>
            <a:r>
              <a:rPr spc="-10" dirty="0"/>
              <a:t> </a:t>
            </a:r>
            <a:r>
              <a:rPr spc="-25" dirty="0"/>
              <a:t>of</a:t>
            </a:r>
            <a:r>
              <a:rPr spc="-65" dirty="0"/>
              <a:t> </a:t>
            </a:r>
            <a:r>
              <a:rPr spc="-5" dirty="0"/>
              <a:t>the user</a:t>
            </a:r>
            <a:r>
              <a:rPr spc="-70" dirty="0"/>
              <a:t> </a:t>
            </a:r>
            <a:r>
              <a:rPr spc="-25" dirty="0"/>
              <a:t>(e.g.</a:t>
            </a:r>
            <a:r>
              <a:rPr spc="-5" dirty="0"/>
              <a:t> </a:t>
            </a:r>
            <a:r>
              <a:rPr spc="-15" dirty="0"/>
              <a:t>direct)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2450" y="1341079"/>
            <a:ext cx="5859007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dirty="0"/>
              <a:t>Page </a:t>
            </a:r>
            <a:r>
              <a:rPr lang="de-DE" dirty="0" err="1"/>
              <a:t>Depth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99728" y="3494766"/>
            <a:ext cx="8053070" cy="251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3870" marR="1158875" indent="-471805">
              <a:lnSpc>
                <a:spcPct val="111100"/>
              </a:lnSpc>
              <a:spcBef>
                <a:spcPts val="9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How</a:t>
            </a:r>
            <a:r>
              <a:rPr sz="2450" spc="-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far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10" dirty="0">
                <a:solidFill>
                  <a:srgbClr val="53585F"/>
                </a:solidFill>
                <a:latin typeface="Lato"/>
                <a:cs typeface="Lato"/>
              </a:rPr>
              <a:t>are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users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immersed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in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informa&lt;on </a:t>
            </a:r>
            <a:r>
              <a:rPr sz="2450" spc="-6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architecture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the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website?</a:t>
            </a:r>
            <a:endParaRPr sz="2450">
              <a:latin typeface="Lato"/>
              <a:cs typeface="Lato"/>
            </a:endParaRPr>
          </a:p>
          <a:p>
            <a:pPr marL="483870" marR="5080" indent="-471805">
              <a:lnSpc>
                <a:spcPct val="1111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How</a:t>
            </a:r>
            <a:r>
              <a:rPr sz="2450" spc="-4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many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page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views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10" dirty="0">
                <a:solidFill>
                  <a:srgbClr val="53585F"/>
                </a:solidFill>
                <a:latin typeface="Lato"/>
                <a:cs typeface="Lato"/>
              </a:rPr>
              <a:t>were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generated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by</a:t>
            </a:r>
            <a:r>
              <a:rPr sz="245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this click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and </a:t>
            </a:r>
            <a:r>
              <a:rPr sz="2450" spc="-6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read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behavior?</a:t>
            </a:r>
            <a:endParaRPr sz="2450">
              <a:latin typeface="Lato"/>
              <a:cs typeface="Lato"/>
            </a:endParaRPr>
          </a:p>
          <a:p>
            <a:pPr marL="483870" indent="-471805">
              <a:lnSpc>
                <a:spcPct val="100000"/>
              </a:lnSpc>
              <a:spcBef>
                <a:spcPts val="1975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What is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the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percentage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-5" dirty="0">
                <a:solidFill>
                  <a:srgbClr val="53585F"/>
                </a:solidFill>
                <a:latin typeface="Lato"/>
                <a:cs typeface="Lato"/>
              </a:rPr>
              <a:t>of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5" dirty="0">
                <a:solidFill>
                  <a:srgbClr val="53585F"/>
                </a:solidFill>
                <a:latin typeface="Lato"/>
                <a:cs typeface="Lato"/>
              </a:rPr>
              <a:t>new</a:t>
            </a:r>
            <a:r>
              <a:rPr sz="2450" spc="-4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and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returning</a:t>
            </a:r>
            <a:r>
              <a:rPr sz="2450" spc="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2450" dirty="0">
                <a:solidFill>
                  <a:srgbClr val="53585F"/>
                </a:solidFill>
                <a:latin typeface="Lato"/>
                <a:cs typeface="Lato"/>
              </a:rPr>
              <a:t>users?</a:t>
            </a:r>
            <a:endParaRPr sz="245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0577" y="10822423"/>
            <a:ext cx="16687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solidFill>
                  <a:srgbClr val="A6AAA9"/>
                </a:solidFill>
                <a:latin typeface="Lato"/>
                <a:cs typeface="Lato"/>
              </a:rPr>
              <a:t>Source:</a:t>
            </a:r>
            <a:r>
              <a:rPr sz="1450" b="1" spc="-20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Ryte</a:t>
            </a:r>
            <a:r>
              <a:rPr sz="1450" b="1" u="sng" spc="-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(2017)</a:t>
            </a:r>
            <a:endParaRPr sz="1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228" y="1270189"/>
            <a:ext cx="12800965" cy="8669655"/>
            <a:chOff x="2858228" y="1270189"/>
            <a:chExt cx="12800965" cy="8669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228" y="1270189"/>
              <a:ext cx="12687211" cy="82031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93012" y="2603023"/>
              <a:ext cx="7866380" cy="7336790"/>
            </a:xfrm>
            <a:custGeom>
              <a:avLst/>
              <a:gdLst/>
              <a:ahLst/>
              <a:cxnLst/>
              <a:rect l="l" t="t" r="r" b="b"/>
              <a:pathLst>
                <a:path w="7866380" h="7336790">
                  <a:moveTo>
                    <a:pt x="3921899" y="0"/>
                  </a:moveTo>
                  <a:lnTo>
                    <a:pt x="0" y="0"/>
                  </a:lnTo>
                  <a:lnTo>
                    <a:pt x="0" y="7336637"/>
                  </a:lnTo>
                  <a:lnTo>
                    <a:pt x="3921899" y="7336637"/>
                  </a:lnTo>
                  <a:lnTo>
                    <a:pt x="3921899" y="0"/>
                  </a:lnTo>
                  <a:close/>
                </a:path>
                <a:path w="7866380" h="7336790">
                  <a:moveTo>
                    <a:pt x="7865986" y="0"/>
                  </a:moveTo>
                  <a:lnTo>
                    <a:pt x="3944086" y="0"/>
                  </a:lnTo>
                  <a:lnTo>
                    <a:pt x="3944086" y="7336637"/>
                  </a:lnTo>
                  <a:lnTo>
                    <a:pt x="7865986" y="7336637"/>
                  </a:lnTo>
                  <a:lnTo>
                    <a:pt x="7865986" y="0"/>
                  </a:lnTo>
                  <a:close/>
                </a:path>
              </a:pathLst>
            </a:custGeom>
            <a:solidFill>
              <a:srgbClr val="FFFFFF">
                <a:alpha val="83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277" y="3882575"/>
            <a:ext cx="718947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30" dirty="0">
                <a:solidFill>
                  <a:srgbClr val="53585F"/>
                </a:solidFill>
                <a:latin typeface="Lato"/>
                <a:cs typeface="Lato"/>
              </a:rPr>
              <a:t>Um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den </a:t>
            </a:r>
            <a:r>
              <a:rPr sz="3300" spc="15" dirty="0">
                <a:solidFill>
                  <a:srgbClr val="53585F"/>
                </a:solidFill>
                <a:latin typeface="Lato"/>
                <a:cs typeface="Lato"/>
              </a:rPr>
              <a:t>durchschnihlichen </a:t>
            </a:r>
            <a:r>
              <a:rPr sz="3300" spc="-60" dirty="0">
                <a:solidFill>
                  <a:srgbClr val="53585F"/>
                </a:solidFill>
                <a:latin typeface="Lato"/>
                <a:cs typeface="Lato"/>
              </a:rPr>
              <a:t>CPA </a:t>
            </a:r>
            <a:r>
              <a:rPr sz="3300" spc="-5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(Cost-per-Acquisi&lt;on)</a:t>
            </a:r>
            <a:r>
              <a:rPr sz="330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zu</a:t>
            </a:r>
            <a:r>
              <a:rPr sz="3300" spc="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berechnen,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werden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die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Gesamtkosten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der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Conversions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durch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die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Gesamtzahl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der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Conversions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geteilt.</a:t>
            </a:r>
            <a:endParaRPr sz="33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053" y="1341079"/>
            <a:ext cx="10973126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Cost per </a:t>
            </a:r>
            <a:r>
              <a:rPr lang="de-DE" dirty="0" err="1"/>
              <a:t>Acquisition</a:t>
            </a:r>
            <a:r>
              <a:rPr dirty="0"/>
              <a:t> (CPA)</a:t>
            </a:r>
          </a:p>
        </p:txBody>
      </p:sp>
      <p:sp>
        <p:nvSpPr>
          <p:cNvPr id="4" name="object 4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20274" y="9252388"/>
            <a:ext cx="19272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A6AAA9"/>
                </a:solidFill>
                <a:latin typeface="Lato"/>
                <a:cs typeface="Lato"/>
              </a:rPr>
              <a:t>Quelle:</a:t>
            </a:r>
            <a:r>
              <a:rPr sz="1450" b="1" u="sng" spc="-2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Kaushik</a:t>
            </a:r>
            <a:r>
              <a:rPr sz="1450" b="1" u="sng" spc="-2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(2011)</a:t>
            </a:r>
            <a:endParaRPr sz="145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863849" y="3966782"/>
            <a:ext cx="9929495" cy="5062220"/>
            <a:chOff x="9863849" y="3966782"/>
            <a:chExt cx="9929495" cy="5062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3849" y="3966782"/>
              <a:ext cx="9928995" cy="506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67135" y="4863591"/>
              <a:ext cx="544793" cy="3141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8547" y="4874061"/>
              <a:ext cx="481964" cy="2513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52033" y="5337220"/>
              <a:ext cx="343642" cy="3436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4593" y="5808950"/>
              <a:ext cx="738096" cy="6502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4593" y="6512027"/>
              <a:ext cx="738096" cy="575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9834" y="7189507"/>
              <a:ext cx="488611" cy="2374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31246" y="7199979"/>
              <a:ext cx="425788" cy="1746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25912" y="7142766"/>
              <a:ext cx="289065" cy="28906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828" y="4184562"/>
            <a:ext cx="7604759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Die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Klickrate gibt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an,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wie </a:t>
            </a:r>
            <a:r>
              <a:rPr sz="3300" spc="605" dirty="0">
                <a:solidFill>
                  <a:srgbClr val="53585F"/>
                </a:solidFill>
                <a:latin typeface="Lato"/>
                <a:cs typeface="Lato"/>
              </a:rPr>
              <a:t>o]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Personen,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die </a:t>
            </a:r>
            <a:r>
              <a:rPr sz="3300" spc="-25" dirty="0">
                <a:solidFill>
                  <a:srgbClr val="53585F"/>
                </a:solidFill>
                <a:latin typeface="Lato"/>
                <a:cs typeface="Lato"/>
              </a:rPr>
              <a:t>Ihre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Anzeige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sehen, auch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darauf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klicken.</a:t>
            </a:r>
            <a:endParaRPr sz="3300">
              <a:latin typeface="Lato"/>
              <a:cs typeface="Lato"/>
            </a:endParaRPr>
          </a:p>
          <a:p>
            <a:pPr marL="483870" marR="92075" indent="-471805">
              <a:lnSpc>
                <a:spcPct val="109900"/>
              </a:lnSpc>
              <a:spcBef>
                <a:spcPts val="165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Anhand dieser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Rate können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Sie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die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Leistung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20" dirty="0">
                <a:solidFill>
                  <a:srgbClr val="53585F"/>
                </a:solidFill>
                <a:latin typeface="Lato"/>
                <a:cs typeface="Lato"/>
              </a:rPr>
              <a:t>Ihrer</a:t>
            </a:r>
            <a:r>
              <a:rPr sz="3300" spc="-7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35" dirty="0">
                <a:solidFill>
                  <a:srgbClr val="53585F"/>
                </a:solidFill>
                <a:latin typeface="Lato"/>
                <a:cs typeface="Lato"/>
              </a:rPr>
              <a:t>Keywords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und</a:t>
            </a:r>
            <a:r>
              <a:rPr sz="3300" spc="-12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Anzeigen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beurteilen.</a:t>
            </a:r>
            <a:endParaRPr sz="33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30"/>
              </a:spcBef>
            </a:pPr>
            <a:r>
              <a:rPr spc="-400" dirty="0"/>
              <a:t>Klickrate</a:t>
            </a:r>
            <a:r>
              <a:rPr spc="-750" dirty="0"/>
              <a:t> </a:t>
            </a:r>
            <a:r>
              <a:rPr spc="-605" dirty="0"/>
              <a:t>(Click-through-Rate,</a:t>
            </a:r>
            <a:r>
              <a:rPr spc="-750" dirty="0"/>
              <a:t> </a:t>
            </a:r>
            <a:r>
              <a:rPr spc="-1520" dirty="0"/>
              <a:t>CTR)</a:t>
            </a:r>
          </a:p>
        </p:txBody>
      </p:sp>
      <p:sp>
        <p:nvSpPr>
          <p:cNvPr id="5" name="object 5"/>
          <p:cNvSpPr/>
          <p:nvPr/>
        </p:nvSpPr>
        <p:spPr>
          <a:xfrm>
            <a:off x="1181666" y="2853254"/>
            <a:ext cx="17741265" cy="0"/>
          </a:xfrm>
          <a:custGeom>
            <a:avLst/>
            <a:gdLst/>
            <a:ahLst/>
            <a:cxnLst/>
            <a:rect l="l" t="t" r="r" b="b"/>
            <a:pathLst>
              <a:path w="17741265">
                <a:moveTo>
                  <a:pt x="0" y="0"/>
                </a:moveTo>
                <a:lnTo>
                  <a:pt x="17740768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4275" y="3889227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3" y="0"/>
                </a:moveTo>
                <a:lnTo>
                  <a:pt x="0" y="5184501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99728" y="4188698"/>
            <a:ext cx="762762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100"/>
              </a:spcBef>
              <a:buClr>
                <a:srgbClr val="A6AAA9"/>
              </a:buClr>
              <a:buChar char="•"/>
              <a:tabLst>
                <a:tab pos="483234" algn="l"/>
                <a:tab pos="484505" algn="l"/>
              </a:tabLst>
            </a:pPr>
            <a:r>
              <a:rPr sz="3300" spc="-50" dirty="0">
                <a:solidFill>
                  <a:srgbClr val="53585F"/>
                </a:solidFill>
                <a:latin typeface="Lato"/>
                <a:cs typeface="Lato"/>
              </a:rPr>
              <a:t>Wenn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eine</a:t>
            </a:r>
            <a:r>
              <a:rPr sz="3300" spc="-12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5" dirty="0">
                <a:solidFill>
                  <a:srgbClr val="53585F"/>
                </a:solidFill>
                <a:latin typeface="Lato"/>
                <a:cs typeface="Lato"/>
              </a:rPr>
              <a:t>Anzeige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beispielsweise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fünf </a:t>
            </a:r>
            <a:r>
              <a:rPr sz="3300" spc="-83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Klicks und 1.000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Impressionen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erzielt, </a:t>
            </a:r>
            <a:r>
              <a:rPr sz="330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beträgt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die 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Klickrate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 0,5</a:t>
            </a:r>
            <a:r>
              <a:rPr sz="3300" spc="-10" dirty="0">
                <a:solidFill>
                  <a:srgbClr val="53585F"/>
                </a:solidFill>
                <a:latin typeface="Lato"/>
                <a:cs typeface="Lato"/>
              </a:rPr>
              <a:t> </a:t>
            </a:r>
            <a:r>
              <a:rPr sz="3300" spc="-5" dirty="0">
                <a:solidFill>
                  <a:srgbClr val="53585F"/>
                </a:solidFill>
                <a:latin typeface="Lato"/>
                <a:cs typeface="Lato"/>
              </a:rPr>
              <a:t>%.</a:t>
            </a:r>
            <a:endParaRPr sz="33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781" y="10822423"/>
            <a:ext cx="18573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A6AAA9"/>
                </a:solidFill>
                <a:latin typeface="Lato"/>
                <a:cs typeface="Lato"/>
              </a:rPr>
              <a:t>Quelle:</a:t>
            </a:r>
            <a:r>
              <a:rPr sz="1450" b="1" spc="-15" dirty="0">
                <a:solidFill>
                  <a:srgbClr val="A6AAA9"/>
                </a:solidFill>
                <a:latin typeface="Lato"/>
                <a:cs typeface="Lato"/>
              </a:rPr>
              <a:t> </a:t>
            </a:r>
            <a:r>
              <a:rPr sz="1450" b="1" u="sng" spc="10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Google</a:t>
            </a:r>
            <a:r>
              <a:rPr sz="1450" b="1" u="sng" spc="-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 </a:t>
            </a:r>
            <a:r>
              <a:rPr sz="1450" b="1" u="sng" spc="15" dirty="0">
                <a:solidFill>
                  <a:srgbClr val="A6AAA9"/>
                </a:solidFill>
                <a:uFill>
                  <a:solidFill>
                    <a:srgbClr val="A6AAA9"/>
                  </a:solidFill>
                </a:uFill>
                <a:latin typeface="Lato"/>
                <a:cs typeface="Lato"/>
              </a:rPr>
              <a:t>(2017)</a:t>
            </a:r>
            <a:endParaRPr sz="14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469" y="336020"/>
            <a:ext cx="14315627" cy="1063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498" y="0"/>
            <a:ext cx="8959850" cy="7634605"/>
            <a:chOff x="11144498" y="0"/>
            <a:chExt cx="8959850" cy="7634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4498" y="0"/>
              <a:ext cx="8959601" cy="7634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7984" y="270903"/>
              <a:ext cx="8222322" cy="666044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861" y="250024"/>
            <a:ext cx="10722186" cy="100729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3652" y="185344"/>
            <a:ext cx="14824428" cy="106142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228" y="1270189"/>
            <a:ext cx="12687300" cy="8203565"/>
            <a:chOff x="2858228" y="1270189"/>
            <a:chExt cx="12687300" cy="8203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228" y="1270189"/>
              <a:ext cx="12687211" cy="82031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7704" y="8459531"/>
              <a:ext cx="3572538" cy="2513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497" y="2324538"/>
            <a:ext cx="15752444" cy="0"/>
          </a:xfrm>
          <a:custGeom>
            <a:avLst/>
            <a:gdLst/>
            <a:ahLst/>
            <a:cxnLst/>
            <a:rect l="l" t="t" r="r" b="b"/>
            <a:pathLst>
              <a:path w="15752444">
                <a:moveTo>
                  <a:pt x="0" y="0"/>
                </a:moveTo>
                <a:lnTo>
                  <a:pt x="15752127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2374" y="986643"/>
            <a:ext cx="11463020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dirty="0">
                <a:solidFill>
                  <a:srgbClr val="51A7F9"/>
                </a:solidFill>
                <a:latin typeface="Raleway" panose="020B0003030101060003" pitchFamily="34" charset="0"/>
              </a:rPr>
              <a:t>Ziele und Metriken</a:t>
            </a:r>
            <a:endParaRPr dirty="0">
              <a:solidFill>
                <a:srgbClr val="51A7F9"/>
              </a:solidFill>
              <a:latin typeface="Raleway" panose="020B00030301010600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3398615"/>
            <a:ext cx="106299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10" dirty="0">
                <a:latin typeface="Helvetica"/>
                <a:cs typeface="Helvetica"/>
              </a:rPr>
              <a:t>Bereich</a:t>
            </a:r>
            <a:endParaRPr sz="22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3992" y="3398615"/>
            <a:ext cx="236601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" dirty="0">
                <a:latin typeface="Helvetica"/>
                <a:cs typeface="Helvetica"/>
              </a:rPr>
              <a:t>Zielbeschreibung</a:t>
            </a:r>
            <a:endParaRPr sz="22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1249" y="3398615"/>
            <a:ext cx="1942464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" dirty="0">
                <a:latin typeface="Helvetica"/>
                <a:cs typeface="Helvetica"/>
              </a:rPr>
              <a:t>Ziel</a:t>
            </a:r>
            <a:r>
              <a:rPr sz="2200" b="1" spc="-45" dirty="0">
                <a:latin typeface="Helvetica"/>
                <a:cs typeface="Helvetica"/>
              </a:rPr>
              <a:t> </a:t>
            </a:r>
            <a:r>
              <a:rPr sz="2200" b="1" spc="10" dirty="0">
                <a:latin typeface="Helvetica"/>
                <a:cs typeface="Helvetica"/>
              </a:rPr>
              <a:t>(messbar)</a:t>
            </a:r>
            <a:endParaRPr sz="22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16349" y="3398615"/>
            <a:ext cx="858519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10" dirty="0">
                <a:latin typeface="Helvetica"/>
                <a:cs typeface="Helvetica"/>
              </a:rPr>
              <a:t>Metr</a:t>
            </a:r>
            <a:r>
              <a:rPr sz="2200" b="1" dirty="0">
                <a:latin typeface="Helvetica"/>
                <a:cs typeface="Helvetica"/>
              </a:rPr>
              <a:t>i</a:t>
            </a:r>
            <a:r>
              <a:rPr sz="2200" b="1" spc="10" dirty="0">
                <a:latin typeface="Helvetica"/>
                <a:cs typeface="Helvetica"/>
              </a:rPr>
              <a:t>k</a:t>
            </a:r>
            <a:endParaRPr sz="2200">
              <a:latin typeface="Helvetica"/>
              <a:cs typeface="Helvetic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70449" y="3120323"/>
            <a:ext cx="18364200" cy="6642734"/>
            <a:chOff x="1070449" y="3120323"/>
            <a:chExt cx="18364200" cy="6642734"/>
          </a:xfrm>
        </p:grpSpPr>
        <p:sp>
          <p:nvSpPr>
            <p:cNvPr id="9" name="object 9"/>
            <p:cNvSpPr/>
            <p:nvPr/>
          </p:nvSpPr>
          <p:spPr>
            <a:xfrm>
              <a:off x="3520288" y="3120323"/>
              <a:ext cx="0" cy="6642734"/>
            </a:xfrm>
            <a:custGeom>
              <a:avLst/>
              <a:gdLst/>
              <a:ahLst/>
              <a:cxnLst/>
              <a:rect l="l" t="t" r="r" b="b"/>
              <a:pathLst>
                <a:path h="6642734">
                  <a:moveTo>
                    <a:pt x="0" y="0"/>
                  </a:moveTo>
                  <a:lnTo>
                    <a:pt x="0" y="6642236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13769" y="3120323"/>
              <a:ext cx="0" cy="6642734"/>
            </a:xfrm>
            <a:custGeom>
              <a:avLst/>
              <a:gdLst/>
              <a:ahLst/>
              <a:cxnLst/>
              <a:rect l="l" t="t" r="r" b="b"/>
              <a:pathLst>
                <a:path h="6642734">
                  <a:moveTo>
                    <a:pt x="0" y="0"/>
                  </a:moveTo>
                  <a:lnTo>
                    <a:pt x="0" y="6642236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51010" y="3120323"/>
              <a:ext cx="0" cy="6642734"/>
            </a:xfrm>
            <a:custGeom>
              <a:avLst/>
              <a:gdLst/>
              <a:ahLst/>
              <a:cxnLst/>
              <a:rect l="l" t="t" r="r" b="b"/>
              <a:pathLst>
                <a:path h="6642734">
                  <a:moveTo>
                    <a:pt x="0" y="0"/>
                  </a:moveTo>
                  <a:lnTo>
                    <a:pt x="0" y="6642236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5093" y="4069214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5093" y="5018105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5093" y="5966996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5093" y="6915887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5093" y="7864778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5093" y="8813669"/>
              <a:ext cx="18209895" cy="0"/>
            </a:xfrm>
            <a:custGeom>
              <a:avLst/>
              <a:gdLst/>
              <a:ahLst/>
              <a:cxnLst/>
              <a:rect l="l" t="t" r="r" b="b"/>
              <a:pathLst>
                <a:path w="18209895">
                  <a:moveTo>
                    <a:pt x="0" y="0"/>
                  </a:moveTo>
                  <a:lnTo>
                    <a:pt x="18209445" y="0"/>
                  </a:lnTo>
                </a:path>
              </a:pathLst>
            </a:custGeom>
            <a:ln w="1047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0444" y="4336065"/>
              <a:ext cx="2296795" cy="4171950"/>
            </a:xfrm>
            <a:custGeom>
              <a:avLst/>
              <a:gdLst/>
              <a:ahLst/>
              <a:cxnLst/>
              <a:rect l="l" t="t" r="r" b="b"/>
              <a:pathLst>
                <a:path w="2296795" h="4171950">
                  <a:moveTo>
                    <a:pt x="2296426" y="3941191"/>
                  </a:moveTo>
                  <a:lnTo>
                    <a:pt x="2292921" y="3901186"/>
                  </a:lnTo>
                  <a:lnTo>
                    <a:pt x="2282533" y="3862400"/>
                  </a:lnTo>
                  <a:lnTo>
                    <a:pt x="2260181" y="3817162"/>
                  </a:lnTo>
                  <a:lnTo>
                    <a:pt x="2228939" y="3778288"/>
                  </a:lnTo>
                  <a:lnTo>
                    <a:pt x="2190064" y="3747046"/>
                  </a:lnTo>
                  <a:lnTo>
                    <a:pt x="2144826" y="3724706"/>
                  </a:lnTo>
                  <a:lnTo>
                    <a:pt x="2067102" y="3712553"/>
                  </a:lnTo>
                  <a:lnTo>
                    <a:pt x="2012251" y="3711029"/>
                  </a:lnTo>
                  <a:lnTo>
                    <a:pt x="1944243" y="3710813"/>
                  </a:lnTo>
                  <a:lnTo>
                    <a:pt x="352171" y="3710813"/>
                  </a:lnTo>
                  <a:lnTo>
                    <a:pt x="284162" y="3711029"/>
                  </a:lnTo>
                  <a:lnTo>
                    <a:pt x="229311" y="3712553"/>
                  </a:lnTo>
                  <a:lnTo>
                    <a:pt x="185750" y="3716667"/>
                  </a:lnTo>
                  <a:lnTo>
                    <a:pt x="106349" y="3747046"/>
                  </a:lnTo>
                  <a:lnTo>
                    <a:pt x="67475" y="3778288"/>
                  </a:lnTo>
                  <a:lnTo>
                    <a:pt x="36233" y="3817162"/>
                  </a:lnTo>
                  <a:lnTo>
                    <a:pt x="13893" y="3862400"/>
                  </a:lnTo>
                  <a:lnTo>
                    <a:pt x="3492" y="3901186"/>
                  </a:lnTo>
                  <a:lnTo>
                    <a:pt x="0" y="3941191"/>
                  </a:lnTo>
                  <a:lnTo>
                    <a:pt x="876" y="3961295"/>
                  </a:lnTo>
                  <a:lnTo>
                    <a:pt x="7848" y="4000804"/>
                  </a:lnTo>
                  <a:lnTo>
                    <a:pt x="36233" y="4065232"/>
                  </a:lnTo>
                  <a:lnTo>
                    <a:pt x="67475" y="4104094"/>
                  </a:lnTo>
                  <a:lnTo>
                    <a:pt x="106349" y="4135336"/>
                  </a:lnTo>
                  <a:lnTo>
                    <a:pt x="151587" y="4157688"/>
                  </a:lnTo>
                  <a:lnTo>
                    <a:pt x="229311" y="4169841"/>
                  </a:lnTo>
                  <a:lnTo>
                    <a:pt x="284162" y="4171365"/>
                  </a:lnTo>
                  <a:lnTo>
                    <a:pt x="352171" y="4171581"/>
                  </a:lnTo>
                  <a:lnTo>
                    <a:pt x="1944243" y="4171581"/>
                  </a:lnTo>
                  <a:lnTo>
                    <a:pt x="2012251" y="4171365"/>
                  </a:lnTo>
                  <a:lnTo>
                    <a:pt x="2067102" y="4169841"/>
                  </a:lnTo>
                  <a:lnTo>
                    <a:pt x="2110663" y="4165714"/>
                  </a:lnTo>
                  <a:lnTo>
                    <a:pt x="2190064" y="4135336"/>
                  </a:lnTo>
                  <a:lnTo>
                    <a:pt x="2228939" y="4104094"/>
                  </a:lnTo>
                  <a:lnTo>
                    <a:pt x="2260181" y="4065232"/>
                  </a:lnTo>
                  <a:lnTo>
                    <a:pt x="2282533" y="4019994"/>
                  </a:lnTo>
                  <a:lnTo>
                    <a:pt x="2292921" y="3981196"/>
                  </a:lnTo>
                  <a:lnTo>
                    <a:pt x="2296426" y="3941191"/>
                  </a:lnTo>
                  <a:close/>
                </a:path>
                <a:path w="2296795" h="4171950">
                  <a:moveTo>
                    <a:pt x="2296426" y="3106064"/>
                  </a:moveTo>
                  <a:lnTo>
                    <a:pt x="2292921" y="3066059"/>
                  </a:lnTo>
                  <a:lnTo>
                    <a:pt x="2282533" y="3027273"/>
                  </a:lnTo>
                  <a:lnTo>
                    <a:pt x="2260181" y="2982036"/>
                  </a:lnTo>
                  <a:lnTo>
                    <a:pt x="2228939" y="2943161"/>
                  </a:lnTo>
                  <a:lnTo>
                    <a:pt x="2190064" y="2911919"/>
                  </a:lnTo>
                  <a:lnTo>
                    <a:pt x="2144826" y="2889580"/>
                  </a:lnTo>
                  <a:lnTo>
                    <a:pt x="2067102" y="2877426"/>
                  </a:lnTo>
                  <a:lnTo>
                    <a:pt x="2012251" y="2875902"/>
                  </a:lnTo>
                  <a:lnTo>
                    <a:pt x="1944243" y="2875686"/>
                  </a:lnTo>
                  <a:lnTo>
                    <a:pt x="352171" y="2875686"/>
                  </a:lnTo>
                  <a:lnTo>
                    <a:pt x="284162" y="2875902"/>
                  </a:lnTo>
                  <a:lnTo>
                    <a:pt x="229311" y="2877426"/>
                  </a:lnTo>
                  <a:lnTo>
                    <a:pt x="185750" y="2881553"/>
                  </a:lnTo>
                  <a:lnTo>
                    <a:pt x="106349" y="2911919"/>
                  </a:lnTo>
                  <a:lnTo>
                    <a:pt x="67475" y="2943161"/>
                  </a:lnTo>
                  <a:lnTo>
                    <a:pt x="36233" y="2982036"/>
                  </a:lnTo>
                  <a:lnTo>
                    <a:pt x="13893" y="3027273"/>
                  </a:lnTo>
                  <a:lnTo>
                    <a:pt x="3492" y="3066059"/>
                  </a:lnTo>
                  <a:lnTo>
                    <a:pt x="0" y="3106064"/>
                  </a:lnTo>
                  <a:lnTo>
                    <a:pt x="876" y="3126168"/>
                  </a:lnTo>
                  <a:lnTo>
                    <a:pt x="7848" y="3165678"/>
                  </a:lnTo>
                  <a:lnTo>
                    <a:pt x="36233" y="3230105"/>
                  </a:lnTo>
                  <a:lnTo>
                    <a:pt x="67475" y="3268980"/>
                  </a:lnTo>
                  <a:lnTo>
                    <a:pt x="106349" y="3300222"/>
                  </a:lnTo>
                  <a:lnTo>
                    <a:pt x="151587" y="3322561"/>
                  </a:lnTo>
                  <a:lnTo>
                    <a:pt x="229311" y="3334715"/>
                  </a:lnTo>
                  <a:lnTo>
                    <a:pt x="284162" y="3336239"/>
                  </a:lnTo>
                  <a:lnTo>
                    <a:pt x="352171" y="3336455"/>
                  </a:lnTo>
                  <a:lnTo>
                    <a:pt x="1944243" y="3336455"/>
                  </a:lnTo>
                  <a:lnTo>
                    <a:pt x="2012251" y="3336239"/>
                  </a:lnTo>
                  <a:lnTo>
                    <a:pt x="2067102" y="3334715"/>
                  </a:lnTo>
                  <a:lnTo>
                    <a:pt x="2110663" y="3330587"/>
                  </a:lnTo>
                  <a:lnTo>
                    <a:pt x="2190064" y="3300222"/>
                  </a:lnTo>
                  <a:lnTo>
                    <a:pt x="2228939" y="3268980"/>
                  </a:lnTo>
                  <a:lnTo>
                    <a:pt x="2260181" y="3230105"/>
                  </a:lnTo>
                  <a:lnTo>
                    <a:pt x="2282533" y="3184868"/>
                  </a:lnTo>
                  <a:lnTo>
                    <a:pt x="2292921" y="3146069"/>
                  </a:lnTo>
                  <a:lnTo>
                    <a:pt x="2296426" y="3106064"/>
                  </a:lnTo>
                  <a:close/>
                </a:path>
                <a:path w="2296795" h="4171950">
                  <a:moveTo>
                    <a:pt x="2296426" y="2085784"/>
                  </a:moveTo>
                  <a:lnTo>
                    <a:pt x="2292921" y="2045779"/>
                  </a:lnTo>
                  <a:lnTo>
                    <a:pt x="2282533" y="2006993"/>
                  </a:lnTo>
                  <a:lnTo>
                    <a:pt x="2260181" y="1961756"/>
                  </a:lnTo>
                  <a:lnTo>
                    <a:pt x="2228939" y="1922881"/>
                  </a:lnTo>
                  <a:lnTo>
                    <a:pt x="2190064" y="1891639"/>
                  </a:lnTo>
                  <a:lnTo>
                    <a:pt x="2144826" y="1869300"/>
                  </a:lnTo>
                  <a:lnTo>
                    <a:pt x="2067102" y="1857133"/>
                  </a:lnTo>
                  <a:lnTo>
                    <a:pt x="2012251" y="1855622"/>
                  </a:lnTo>
                  <a:lnTo>
                    <a:pt x="1944243" y="1855406"/>
                  </a:lnTo>
                  <a:lnTo>
                    <a:pt x="352171" y="1855406"/>
                  </a:lnTo>
                  <a:lnTo>
                    <a:pt x="284162" y="1855622"/>
                  </a:lnTo>
                  <a:lnTo>
                    <a:pt x="229311" y="1857133"/>
                  </a:lnTo>
                  <a:lnTo>
                    <a:pt x="185750" y="1861261"/>
                  </a:lnTo>
                  <a:lnTo>
                    <a:pt x="106349" y="1891639"/>
                  </a:lnTo>
                  <a:lnTo>
                    <a:pt x="67475" y="1922881"/>
                  </a:lnTo>
                  <a:lnTo>
                    <a:pt x="36233" y="1961756"/>
                  </a:lnTo>
                  <a:lnTo>
                    <a:pt x="13893" y="2006993"/>
                  </a:lnTo>
                  <a:lnTo>
                    <a:pt x="3492" y="2045779"/>
                  </a:lnTo>
                  <a:lnTo>
                    <a:pt x="0" y="2085784"/>
                  </a:lnTo>
                  <a:lnTo>
                    <a:pt x="876" y="2105888"/>
                  </a:lnTo>
                  <a:lnTo>
                    <a:pt x="7848" y="2145398"/>
                  </a:lnTo>
                  <a:lnTo>
                    <a:pt x="36233" y="2209812"/>
                  </a:lnTo>
                  <a:lnTo>
                    <a:pt x="67475" y="2248687"/>
                  </a:lnTo>
                  <a:lnTo>
                    <a:pt x="106349" y="2279929"/>
                  </a:lnTo>
                  <a:lnTo>
                    <a:pt x="151587" y="2302281"/>
                  </a:lnTo>
                  <a:lnTo>
                    <a:pt x="229311" y="2314435"/>
                  </a:lnTo>
                  <a:lnTo>
                    <a:pt x="284162" y="2315946"/>
                  </a:lnTo>
                  <a:lnTo>
                    <a:pt x="352171" y="2316175"/>
                  </a:lnTo>
                  <a:lnTo>
                    <a:pt x="1944243" y="2316175"/>
                  </a:lnTo>
                  <a:lnTo>
                    <a:pt x="2012251" y="2315946"/>
                  </a:lnTo>
                  <a:lnTo>
                    <a:pt x="2067102" y="2314435"/>
                  </a:lnTo>
                  <a:lnTo>
                    <a:pt x="2110663" y="2310307"/>
                  </a:lnTo>
                  <a:lnTo>
                    <a:pt x="2190064" y="2279929"/>
                  </a:lnTo>
                  <a:lnTo>
                    <a:pt x="2228939" y="2248687"/>
                  </a:lnTo>
                  <a:lnTo>
                    <a:pt x="2260181" y="2209812"/>
                  </a:lnTo>
                  <a:lnTo>
                    <a:pt x="2282533" y="2164588"/>
                  </a:lnTo>
                  <a:lnTo>
                    <a:pt x="2292921" y="2125789"/>
                  </a:lnTo>
                  <a:lnTo>
                    <a:pt x="2296426" y="2085784"/>
                  </a:lnTo>
                  <a:close/>
                </a:path>
                <a:path w="2296795" h="4171950">
                  <a:moveTo>
                    <a:pt x="2296426" y="1158087"/>
                  </a:moveTo>
                  <a:lnTo>
                    <a:pt x="2292921" y="1118082"/>
                  </a:lnTo>
                  <a:lnTo>
                    <a:pt x="2282533" y="1079284"/>
                  </a:lnTo>
                  <a:lnTo>
                    <a:pt x="2260181" y="1034046"/>
                  </a:lnTo>
                  <a:lnTo>
                    <a:pt x="2228939" y="995172"/>
                  </a:lnTo>
                  <a:lnTo>
                    <a:pt x="2190064" y="963930"/>
                  </a:lnTo>
                  <a:lnTo>
                    <a:pt x="2144826" y="941590"/>
                  </a:lnTo>
                  <a:lnTo>
                    <a:pt x="2067102" y="929436"/>
                  </a:lnTo>
                  <a:lnTo>
                    <a:pt x="2012251" y="927912"/>
                  </a:lnTo>
                  <a:lnTo>
                    <a:pt x="1944243" y="927696"/>
                  </a:lnTo>
                  <a:lnTo>
                    <a:pt x="352171" y="927696"/>
                  </a:lnTo>
                  <a:lnTo>
                    <a:pt x="284162" y="927912"/>
                  </a:lnTo>
                  <a:lnTo>
                    <a:pt x="229311" y="929436"/>
                  </a:lnTo>
                  <a:lnTo>
                    <a:pt x="185750" y="933564"/>
                  </a:lnTo>
                  <a:lnTo>
                    <a:pt x="106349" y="963930"/>
                  </a:lnTo>
                  <a:lnTo>
                    <a:pt x="67475" y="995172"/>
                  </a:lnTo>
                  <a:lnTo>
                    <a:pt x="36233" y="1034046"/>
                  </a:lnTo>
                  <a:lnTo>
                    <a:pt x="13893" y="1079284"/>
                  </a:lnTo>
                  <a:lnTo>
                    <a:pt x="3492" y="1118082"/>
                  </a:lnTo>
                  <a:lnTo>
                    <a:pt x="0" y="1158087"/>
                  </a:lnTo>
                  <a:lnTo>
                    <a:pt x="876" y="1178179"/>
                  </a:lnTo>
                  <a:lnTo>
                    <a:pt x="7848" y="1217688"/>
                  </a:lnTo>
                  <a:lnTo>
                    <a:pt x="36233" y="1282115"/>
                  </a:lnTo>
                  <a:lnTo>
                    <a:pt x="67475" y="1320990"/>
                  </a:lnTo>
                  <a:lnTo>
                    <a:pt x="106349" y="1352232"/>
                  </a:lnTo>
                  <a:lnTo>
                    <a:pt x="151587" y="1374571"/>
                  </a:lnTo>
                  <a:lnTo>
                    <a:pt x="229311" y="1386725"/>
                  </a:lnTo>
                  <a:lnTo>
                    <a:pt x="284162" y="1388249"/>
                  </a:lnTo>
                  <a:lnTo>
                    <a:pt x="352171" y="1388465"/>
                  </a:lnTo>
                  <a:lnTo>
                    <a:pt x="1944243" y="1388465"/>
                  </a:lnTo>
                  <a:lnTo>
                    <a:pt x="2012251" y="1388249"/>
                  </a:lnTo>
                  <a:lnTo>
                    <a:pt x="2067102" y="1386725"/>
                  </a:lnTo>
                  <a:lnTo>
                    <a:pt x="2110663" y="1382598"/>
                  </a:lnTo>
                  <a:lnTo>
                    <a:pt x="2190064" y="1352232"/>
                  </a:lnTo>
                  <a:lnTo>
                    <a:pt x="2228939" y="1320990"/>
                  </a:lnTo>
                  <a:lnTo>
                    <a:pt x="2260181" y="1282115"/>
                  </a:lnTo>
                  <a:lnTo>
                    <a:pt x="2282533" y="1236878"/>
                  </a:lnTo>
                  <a:lnTo>
                    <a:pt x="2292921" y="1198092"/>
                  </a:lnTo>
                  <a:lnTo>
                    <a:pt x="2296426" y="1158087"/>
                  </a:lnTo>
                  <a:close/>
                </a:path>
                <a:path w="2296795" h="4171950">
                  <a:moveTo>
                    <a:pt x="2296426" y="230378"/>
                  </a:moveTo>
                  <a:lnTo>
                    <a:pt x="2292921" y="190373"/>
                  </a:lnTo>
                  <a:lnTo>
                    <a:pt x="2282533" y="151587"/>
                  </a:lnTo>
                  <a:lnTo>
                    <a:pt x="2260181" y="106349"/>
                  </a:lnTo>
                  <a:lnTo>
                    <a:pt x="2228939" y="67475"/>
                  </a:lnTo>
                  <a:lnTo>
                    <a:pt x="2190064" y="36233"/>
                  </a:lnTo>
                  <a:lnTo>
                    <a:pt x="2144826" y="13893"/>
                  </a:lnTo>
                  <a:lnTo>
                    <a:pt x="2067102" y="1727"/>
                  </a:lnTo>
                  <a:lnTo>
                    <a:pt x="2012251" y="215"/>
                  </a:lnTo>
                  <a:lnTo>
                    <a:pt x="1944243" y="0"/>
                  </a:lnTo>
                  <a:lnTo>
                    <a:pt x="352171" y="0"/>
                  </a:lnTo>
                  <a:lnTo>
                    <a:pt x="284162" y="215"/>
                  </a:lnTo>
                  <a:lnTo>
                    <a:pt x="229311" y="1727"/>
                  </a:lnTo>
                  <a:lnTo>
                    <a:pt x="185750" y="5854"/>
                  </a:lnTo>
                  <a:lnTo>
                    <a:pt x="106349" y="36233"/>
                  </a:lnTo>
                  <a:lnTo>
                    <a:pt x="67475" y="67475"/>
                  </a:lnTo>
                  <a:lnTo>
                    <a:pt x="36233" y="106349"/>
                  </a:lnTo>
                  <a:lnTo>
                    <a:pt x="13893" y="151587"/>
                  </a:lnTo>
                  <a:lnTo>
                    <a:pt x="3492" y="190373"/>
                  </a:lnTo>
                  <a:lnTo>
                    <a:pt x="0" y="230378"/>
                  </a:lnTo>
                  <a:lnTo>
                    <a:pt x="876" y="250482"/>
                  </a:lnTo>
                  <a:lnTo>
                    <a:pt x="7848" y="289991"/>
                  </a:lnTo>
                  <a:lnTo>
                    <a:pt x="36233" y="354406"/>
                  </a:lnTo>
                  <a:lnTo>
                    <a:pt x="67475" y="393280"/>
                  </a:lnTo>
                  <a:lnTo>
                    <a:pt x="106349" y="424522"/>
                  </a:lnTo>
                  <a:lnTo>
                    <a:pt x="151587" y="446862"/>
                  </a:lnTo>
                  <a:lnTo>
                    <a:pt x="229311" y="459028"/>
                  </a:lnTo>
                  <a:lnTo>
                    <a:pt x="284162" y="460540"/>
                  </a:lnTo>
                  <a:lnTo>
                    <a:pt x="352171" y="460756"/>
                  </a:lnTo>
                  <a:lnTo>
                    <a:pt x="1944243" y="460756"/>
                  </a:lnTo>
                  <a:lnTo>
                    <a:pt x="2012251" y="460540"/>
                  </a:lnTo>
                  <a:lnTo>
                    <a:pt x="2067102" y="459028"/>
                  </a:lnTo>
                  <a:lnTo>
                    <a:pt x="2110663" y="454901"/>
                  </a:lnTo>
                  <a:lnTo>
                    <a:pt x="2190064" y="424522"/>
                  </a:lnTo>
                  <a:lnTo>
                    <a:pt x="2228939" y="393280"/>
                  </a:lnTo>
                  <a:lnTo>
                    <a:pt x="2260181" y="354406"/>
                  </a:lnTo>
                  <a:lnTo>
                    <a:pt x="2282533" y="309168"/>
                  </a:lnTo>
                  <a:lnTo>
                    <a:pt x="2292921" y="270383"/>
                  </a:lnTo>
                  <a:lnTo>
                    <a:pt x="2296426" y="230378"/>
                  </a:lnTo>
                  <a:close/>
                </a:path>
              </a:pathLst>
            </a:custGeom>
            <a:solidFill>
              <a:srgbClr val="51A7F9">
                <a:alpha val="99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087" y="4402513"/>
            <a:ext cx="1755775" cy="4044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90830" algn="ctr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Lato-Black"/>
                <a:cs typeface="Lato-Black"/>
              </a:rPr>
              <a:t>Anwerben</a:t>
            </a:r>
            <a:endParaRPr sz="1950" dirty="0">
              <a:latin typeface="Lato-Black"/>
              <a:cs typeface="Lato-Black"/>
            </a:endParaRPr>
          </a:p>
          <a:p>
            <a:pPr marL="26670" marR="317500" indent="-635" algn="ctr">
              <a:lnSpc>
                <a:spcPct val="312200"/>
              </a:lnSpc>
            </a:pPr>
            <a:r>
              <a:rPr sz="1950" b="1" spc="5" dirty="0">
                <a:solidFill>
                  <a:srgbClr val="FFFFFF"/>
                </a:solidFill>
                <a:latin typeface="Lato-Black"/>
                <a:cs typeface="Lato-Black"/>
              </a:rPr>
              <a:t>Überzeugen </a:t>
            </a:r>
            <a:r>
              <a:rPr sz="1950" b="1" spc="-440" dirty="0">
                <a:solidFill>
                  <a:srgbClr val="FFFFFF"/>
                </a:solidFill>
                <a:latin typeface="Lato-Black"/>
                <a:cs typeface="Lato-Black"/>
              </a:rPr>
              <a:t> </a:t>
            </a:r>
            <a:r>
              <a:rPr sz="1950" b="1" spc="20" dirty="0">
                <a:solidFill>
                  <a:srgbClr val="FFFFFF"/>
                </a:solidFill>
                <a:latin typeface="Lato-Black"/>
                <a:cs typeface="Lato-Black"/>
              </a:rPr>
              <a:t>A</a:t>
            </a:r>
            <a:r>
              <a:rPr sz="1950" b="1" spc="10" dirty="0">
                <a:solidFill>
                  <a:srgbClr val="FFFFFF"/>
                </a:solidFill>
                <a:latin typeface="Lato-Black"/>
                <a:cs typeface="Lato-Black"/>
              </a:rPr>
              <a:t>bschließen</a:t>
            </a:r>
            <a:endParaRPr sz="1950" dirty="0">
              <a:latin typeface="Lato-Black"/>
              <a:cs typeface="Lato-Black"/>
            </a:endParaRPr>
          </a:p>
          <a:p>
            <a:pPr>
              <a:lnSpc>
                <a:spcPct val="100000"/>
              </a:lnSpc>
            </a:pPr>
            <a:endParaRPr sz="2300" dirty="0">
              <a:latin typeface="Lato-Black"/>
              <a:cs typeface="Lato-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Lato-Black"/>
              <a:cs typeface="Lato-Black"/>
            </a:endParaRPr>
          </a:p>
          <a:p>
            <a:pPr marR="290830" algn="ctr">
              <a:lnSpc>
                <a:spcPct val="100000"/>
              </a:lnSpc>
            </a:pPr>
            <a:r>
              <a:rPr sz="1950" b="1" spc="10" dirty="0">
                <a:solidFill>
                  <a:srgbClr val="FFFFFF"/>
                </a:solidFill>
                <a:latin typeface="Lato-Black"/>
                <a:cs typeface="Lato-Black"/>
              </a:rPr>
              <a:t>Binden</a:t>
            </a:r>
            <a:endParaRPr sz="1950" dirty="0">
              <a:latin typeface="Lato-Black"/>
              <a:cs typeface="Lato-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 dirty="0">
              <a:latin typeface="Lato-Black"/>
              <a:cs typeface="Lato-Black"/>
            </a:endParaRPr>
          </a:p>
          <a:p>
            <a:pPr marL="50800">
              <a:lnSpc>
                <a:spcPct val="100000"/>
              </a:lnSpc>
            </a:pPr>
            <a:r>
              <a:rPr lang="de-DE" sz="1950" b="1" spc="-1075" dirty="0" err="1">
                <a:solidFill>
                  <a:srgbClr val="FFFFFF"/>
                </a:solidFill>
                <a:latin typeface="Lato-Black"/>
                <a:cs typeface="Lato-Black"/>
              </a:rPr>
              <a:t>F</a:t>
            </a:r>
            <a:r>
              <a:rPr lang="de-DE" sz="3300" b="1" spc="-487" baseline="-12626" dirty="0" err="1">
                <a:solidFill>
                  <a:srgbClr val="51A7F9"/>
                </a:solidFill>
                <a:latin typeface="Helvetica"/>
                <a:cs typeface="Helvetica"/>
              </a:rPr>
              <a:t>F</a:t>
            </a:r>
            <a:r>
              <a:rPr lang="de-DE" sz="1950" b="1" spc="-775" dirty="0" err="1">
                <a:solidFill>
                  <a:srgbClr val="FFFFFF"/>
                </a:solidFill>
                <a:latin typeface="Lato-Black"/>
                <a:cs typeface="Lato-Black"/>
              </a:rPr>
              <a:t>ü</a:t>
            </a:r>
            <a:r>
              <a:rPr lang="de-DE" sz="3300" b="1" spc="-832" baseline="-12626" dirty="0" err="1">
                <a:solidFill>
                  <a:srgbClr val="51A7F9"/>
                </a:solidFill>
                <a:latin typeface="Helvetica"/>
                <a:cs typeface="Helvetica"/>
              </a:rPr>
              <a:t>ü</a:t>
            </a:r>
            <a:r>
              <a:rPr lang="de-DE" sz="1950" b="1" spc="-180" dirty="0" err="1">
                <a:solidFill>
                  <a:srgbClr val="FFFFFF"/>
                </a:solidFill>
                <a:latin typeface="Lato-Black"/>
                <a:cs typeface="Lato-Black"/>
              </a:rPr>
              <a:t>r</a:t>
            </a:r>
            <a:r>
              <a:rPr lang="de-DE" sz="3300" b="1" spc="-1012" baseline="-12626" dirty="0" err="1">
                <a:solidFill>
                  <a:srgbClr val="51A7F9"/>
                </a:solidFill>
                <a:latin typeface="Helvetica"/>
                <a:cs typeface="Helvetica"/>
              </a:rPr>
              <a:t>r</a:t>
            </a:r>
            <a:r>
              <a:rPr lang="de-DE" sz="1950" b="1" spc="-190" dirty="0" err="1">
                <a:solidFill>
                  <a:srgbClr val="FFFFFF"/>
                </a:solidFill>
                <a:latin typeface="Lato-Black"/>
                <a:cs typeface="Lato-Black"/>
              </a:rPr>
              <a:t>s</a:t>
            </a:r>
            <a:r>
              <a:rPr lang="de-DE" sz="3300" b="1" spc="-1545" baseline="-12626" dirty="0" err="1">
                <a:solidFill>
                  <a:srgbClr val="51A7F9"/>
                </a:solidFill>
                <a:latin typeface="Helvetica"/>
                <a:cs typeface="Helvetica"/>
              </a:rPr>
              <a:t>s</a:t>
            </a:r>
            <a:r>
              <a:rPr lang="de-DE" sz="1950" b="1" spc="-85" dirty="0" err="1">
                <a:solidFill>
                  <a:srgbClr val="FFFFFF"/>
                </a:solidFill>
                <a:latin typeface="Lato-Black"/>
                <a:cs typeface="Lato-Black"/>
              </a:rPr>
              <a:t>p</a:t>
            </a:r>
            <a:r>
              <a:rPr lang="de-DE" sz="3300" b="1" spc="-1875" baseline="-12626" dirty="0" err="1">
                <a:solidFill>
                  <a:srgbClr val="51A7F9"/>
                </a:solidFill>
                <a:latin typeface="Helvetica"/>
                <a:cs typeface="Helvetica"/>
              </a:rPr>
              <a:t>p</a:t>
            </a:r>
            <a:r>
              <a:rPr lang="de-DE" sz="1950" b="1" spc="-10" dirty="0" err="1">
                <a:solidFill>
                  <a:srgbClr val="FFFFFF"/>
                </a:solidFill>
                <a:latin typeface="Lato-Black"/>
                <a:cs typeface="Lato-Black"/>
              </a:rPr>
              <a:t>r</a:t>
            </a:r>
            <a:r>
              <a:rPr lang="de-DE" sz="1950" b="1" spc="-530" dirty="0" err="1">
                <a:solidFill>
                  <a:srgbClr val="FFFFFF"/>
                </a:solidFill>
                <a:latin typeface="Lato-Black"/>
                <a:cs typeface="Lato-Black"/>
              </a:rPr>
              <a:t>e</a:t>
            </a:r>
            <a:r>
              <a:rPr lang="de-DE" sz="3300" b="1" spc="-472" baseline="-12626" dirty="0" err="1">
                <a:solidFill>
                  <a:srgbClr val="51A7F9"/>
                </a:solidFill>
                <a:latin typeface="Helvetica"/>
                <a:cs typeface="Helvetica"/>
              </a:rPr>
              <a:t>r</a:t>
            </a:r>
            <a:r>
              <a:rPr lang="de-DE" sz="1950" b="1" spc="-630" dirty="0" err="1">
                <a:solidFill>
                  <a:srgbClr val="FFFFFF"/>
                </a:solidFill>
                <a:latin typeface="Lato-Black"/>
                <a:cs typeface="Lato-Black"/>
              </a:rPr>
              <a:t>c</a:t>
            </a:r>
            <a:r>
              <a:rPr lang="de-DE" sz="3300" b="1" spc="-892" baseline="-12626" dirty="0" err="1">
                <a:solidFill>
                  <a:srgbClr val="51A7F9"/>
                </a:solidFill>
                <a:latin typeface="Helvetica"/>
                <a:cs typeface="Helvetica"/>
              </a:rPr>
              <a:t>e</a:t>
            </a:r>
            <a:r>
              <a:rPr lang="de-DE" sz="1950" b="1" spc="-515" dirty="0" err="1">
                <a:solidFill>
                  <a:srgbClr val="FFFFFF"/>
                </a:solidFill>
                <a:latin typeface="Lato-Black"/>
                <a:cs typeface="Lato-Black"/>
              </a:rPr>
              <a:t>h</a:t>
            </a:r>
            <a:r>
              <a:rPr lang="de-DE" sz="3300" b="1" spc="-1057" baseline="-12626" dirty="0" err="1">
                <a:solidFill>
                  <a:srgbClr val="51A7F9"/>
                </a:solidFill>
                <a:latin typeface="Helvetica"/>
                <a:cs typeface="Helvetica"/>
              </a:rPr>
              <a:t>c</a:t>
            </a:r>
            <a:r>
              <a:rPr lang="de-DE" sz="1950" b="1" spc="-345" dirty="0" err="1">
                <a:solidFill>
                  <a:srgbClr val="FFFFFF"/>
                </a:solidFill>
                <a:latin typeface="Lato-Black"/>
                <a:cs typeface="Lato-Black"/>
              </a:rPr>
              <a:t>e</a:t>
            </a:r>
            <a:r>
              <a:rPr lang="de-DE" sz="3300" b="1" spc="-1485" baseline="-12626" dirty="0" err="1">
                <a:solidFill>
                  <a:srgbClr val="51A7F9"/>
                </a:solidFill>
                <a:latin typeface="Helvetica"/>
                <a:cs typeface="Helvetica"/>
              </a:rPr>
              <a:t>h</a:t>
            </a:r>
            <a:r>
              <a:rPr lang="de-DE" sz="1950" b="1" spc="10" dirty="0" err="1">
                <a:solidFill>
                  <a:srgbClr val="FFFFFF"/>
                </a:solidFill>
                <a:latin typeface="Lato-Black"/>
                <a:cs typeface="Lato-Black"/>
              </a:rPr>
              <a:t>r</a:t>
            </a:r>
            <a:r>
              <a:rPr sz="1950" b="1" spc="-204" dirty="0">
                <a:solidFill>
                  <a:srgbClr val="FFFFFF"/>
                </a:solidFill>
                <a:latin typeface="Lato-Black"/>
                <a:cs typeface="Lato-Black"/>
              </a:rPr>
              <a:t> </a:t>
            </a:r>
            <a:r>
              <a:rPr sz="3300" b="1" spc="7" baseline="-12626" dirty="0">
                <a:solidFill>
                  <a:srgbClr val="51A7F9"/>
                </a:solidFill>
                <a:latin typeface="Helvetica"/>
                <a:cs typeface="Helvetica"/>
              </a:rPr>
              <a:t>er</a:t>
            </a:r>
            <a:endParaRPr sz="3300" baseline="-12626" dirty="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497" y="2324538"/>
            <a:ext cx="15752444" cy="0"/>
          </a:xfrm>
          <a:custGeom>
            <a:avLst/>
            <a:gdLst/>
            <a:ahLst/>
            <a:cxnLst/>
            <a:rect l="l" t="t" r="r" b="b"/>
            <a:pathLst>
              <a:path w="15752444">
                <a:moveTo>
                  <a:pt x="0" y="0"/>
                </a:moveTo>
                <a:lnTo>
                  <a:pt x="15752127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0449" y="4336054"/>
            <a:ext cx="2296795" cy="461009"/>
          </a:xfrm>
          <a:custGeom>
            <a:avLst/>
            <a:gdLst/>
            <a:ahLst/>
            <a:cxnLst/>
            <a:rect l="l" t="t" r="r" b="b"/>
            <a:pathLst>
              <a:path w="2296795" h="461010">
                <a:moveTo>
                  <a:pt x="1944244" y="0"/>
                </a:moveTo>
                <a:lnTo>
                  <a:pt x="352178" y="0"/>
                </a:lnTo>
                <a:lnTo>
                  <a:pt x="284165" y="217"/>
                </a:lnTo>
                <a:lnTo>
                  <a:pt x="229316" y="1736"/>
                </a:lnTo>
                <a:lnTo>
                  <a:pt x="185750" y="5861"/>
                </a:lnTo>
                <a:lnTo>
                  <a:pt x="106350" y="36235"/>
                </a:lnTo>
                <a:lnTo>
                  <a:pt x="67477" y="67477"/>
                </a:lnTo>
                <a:lnTo>
                  <a:pt x="36235" y="106351"/>
                </a:lnTo>
                <a:lnTo>
                  <a:pt x="13893" y="151588"/>
                </a:lnTo>
                <a:lnTo>
                  <a:pt x="3499" y="190377"/>
                </a:lnTo>
                <a:lnTo>
                  <a:pt x="0" y="230383"/>
                </a:lnTo>
                <a:lnTo>
                  <a:pt x="878" y="250481"/>
                </a:lnTo>
                <a:lnTo>
                  <a:pt x="7844" y="289992"/>
                </a:lnTo>
                <a:lnTo>
                  <a:pt x="36235" y="354415"/>
                </a:lnTo>
                <a:lnTo>
                  <a:pt x="67477" y="393289"/>
                </a:lnTo>
                <a:lnTo>
                  <a:pt x="106350" y="424531"/>
                </a:lnTo>
                <a:lnTo>
                  <a:pt x="151587" y="446873"/>
                </a:lnTo>
                <a:lnTo>
                  <a:pt x="229316" y="459030"/>
                </a:lnTo>
                <a:lnTo>
                  <a:pt x="284165" y="460550"/>
                </a:lnTo>
                <a:lnTo>
                  <a:pt x="352178" y="460767"/>
                </a:lnTo>
                <a:lnTo>
                  <a:pt x="1944244" y="460767"/>
                </a:lnTo>
                <a:lnTo>
                  <a:pt x="2012257" y="460550"/>
                </a:lnTo>
                <a:lnTo>
                  <a:pt x="2067106" y="459030"/>
                </a:lnTo>
                <a:lnTo>
                  <a:pt x="2110672" y="454905"/>
                </a:lnTo>
                <a:lnTo>
                  <a:pt x="2190071" y="424531"/>
                </a:lnTo>
                <a:lnTo>
                  <a:pt x="2228945" y="393289"/>
                </a:lnTo>
                <a:lnTo>
                  <a:pt x="2260187" y="354415"/>
                </a:lnTo>
                <a:lnTo>
                  <a:pt x="2282529" y="309179"/>
                </a:lnTo>
                <a:lnTo>
                  <a:pt x="2292923" y="270389"/>
                </a:lnTo>
                <a:lnTo>
                  <a:pt x="2296423" y="230383"/>
                </a:lnTo>
                <a:lnTo>
                  <a:pt x="2295544" y="210285"/>
                </a:lnTo>
                <a:lnTo>
                  <a:pt x="2288577" y="170774"/>
                </a:lnTo>
                <a:lnTo>
                  <a:pt x="2260187" y="106351"/>
                </a:lnTo>
                <a:lnTo>
                  <a:pt x="2228945" y="67477"/>
                </a:lnTo>
                <a:lnTo>
                  <a:pt x="2190071" y="36235"/>
                </a:lnTo>
                <a:lnTo>
                  <a:pt x="2144835" y="13893"/>
                </a:lnTo>
                <a:lnTo>
                  <a:pt x="2067106" y="1736"/>
                </a:lnTo>
                <a:lnTo>
                  <a:pt x="2012257" y="217"/>
                </a:lnTo>
                <a:lnTo>
                  <a:pt x="1944244" y="0"/>
                </a:lnTo>
                <a:close/>
              </a:path>
            </a:pathLst>
          </a:custGeom>
          <a:solidFill>
            <a:srgbClr val="51A7F9">
              <a:alpha val="99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0449" y="5263759"/>
            <a:ext cx="2296795" cy="461009"/>
          </a:xfrm>
          <a:custGeom>
            <a:avLst/>
            <a:gdLst/>
            <a:ahLst/>
            <a:cxnLst/>
            <a:rect l="l" t="t" r="r" b="b"/>
            <a:pathLst>
              <a:path w="2296795" h="461010">
                <a:moveTo>
                  <a:pt x="1944244" y="0"/>
                </a:moveTo>
                <a:lnTo>
                  <a:pt x="352178" y="0"/>
                </a:lnTo>
                <a:lnTo>
                  <a:pt x="284165" y="217"/>
                </a:lnTo>
                <a:lnTo>
                  <a:pt x="229316" y="1736"/>
                </a:lnTo>
                <a:lnTo>
                  <a:pt x="185750" y="5861"/>
                </a:lnTo>
                <a:lnTo>
                  <a:pt x="106350" y="36235"/>
                </a:lnTo>
                <a:lnTo>
                  <a:pt x="67477" y="67477"/>
                </a:lnTo>
                <a:lnTo>
                  <a:pt x="36235" y="106350"/>
                </a:lnTo>
                <a:lnTo>
                  <a:pt x="13893" y="151587"/>
                </a:lnTo>
                <a:lnTo>
                  <a:pt x="3499" y="190376"/>
                </a:lnTo>
                <a:lnTo>
                  <a:pt x="0" y="230382"/>
                </a:lnTo>
                <a:lnTo>
                  <a:pt x="878" y="250480"/>
                </a:lnTo>
                <a:lnTo>
                  <a:pt x="7844" y="289992"/>
                </a:lnTo>
                <a:lnTo>
                  <a:pt x="36235" y="354415"/>
                </a:lnTo>
                <a:lnTo>
                  <a:pt x="67477" y="393288"/>
                </a:lnTo>
                <a:lnTo>
                  <a:pt x="106350" y="424530"/>
                </a:lnTo>
                <a:lnTo>
                  <a:pt x="151587" y="446872"/>
                </a:lnTo>
                <a:lnTo>
                  <a:pt x="229316" y="459029"/>
                </a:lnTo>
                <a:lnTo>
                  <a:pt x="284165" y="460548"/>
                </a:lnTo>
                <a:lnTo>
                  <a:pt x="352178" y="460766"/>
                </a:lnTo>
                <a:lnTo>
                  <a:pt x="1944244" y="460766"/>
                </a:lnTo>
                <a:lnTo>
                  <a:pt x="2012257" y="460548"/>
                </a:lnTo>
                <a:lnTo>
                  <a:pt x="2067106" y="459029"/>
                </a:lnTo>
                <a:lnTo>
                  <a:pt x="2110672" y="454904"/>
                </a:lnTo>
                <a:lnTo>
                  <a:pt x="2190071" y="424530"/>
                </a:lnTo>
                <a:lnTo>
                  <a:pt x="2228945" y="393288"/>
                </a:lnTo>
                <a:lnTo>
                  <a:pt x="2260187" y="354415"/>
                </a:lnTo>
                <a:lnTo>
                  <a:pt x="2282529" y="309179"/>
                </a:lnTo>
                <a:lnTo>
                  <a:pt x="2292923" y="270388"/>
                </a:lnTo>
                <a:lnTo>
                  <a:pt x="2296423" y="230382"/>
                </a:lnTo>
                <a:lnTo>
                  <a:pt x="2295544" y="210284"/>
                </a:lnTo>
                <a:lnTo>
                  <a:pt x="2288577" y="170773"/>
                </a:lnTo>
                <a:lnTo>
                  <a:pt x="2260187" y="106350"/>
                </a:lnTo>
                <a:lnTo>
                  <a:pt x="2228945" y="67477"/>
                </a:lnTo>
                <a:lnTo>
                  <a:pt x="2190071" y="36235"/>
                </a:lnTo>
                <a:lnTo>
                  <a:pt x="2144835" y="13893"/>
                </a:lnTo>
                <a:lnTo>
                  <a:pt x="2067106" y="1736"/>
                </a:lnTo>
                <a:lnTo>
                  <a:pt x="2012257" y="217"/>
                </a:lnTo>
                <a:lnTo>
                  <a:pt x="1944244" y="0"/>
                </a:lnTo>
                <a:close/>
              </a:path>
            </a:pathLst>
          </a:custGeom>
          <a:solidFill>
            <a:srgbClr val="51A7F9">
              <a:alpha val="99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0449" y="6191462"/>
            <a:ext cx="2296795" cy="461009"/>
          </a:xfrm>
          <a:custGeom>
            <a:avLst/>
            <a:gdLst/>
            <a:ahLst/>
            <a:cxnLst/>
            <a:rect l="l" t="t" r="r" b="b"/>
            <a:pathLst>
              <a:path w="2296795" h="461009">
                <a:moveTo>
                  <a:pt x="1944244" y="0"/>
                </a:moveTo>
                <a:lnTo>
                  <a:pt x="352178" y="0"/>
                </a:lnTo>
                <a:lnTo>
                  <a:pt x="284165" y="217"/>
                </a:lnTo>
                <a:lnTo>
                  <a:pt x="229316" y="1736"/>
                </a:lnTo>
                <a:lnTo>
                  <a:pt x="185750" y="5861"/>
                </a:lnTo>
                <a:lnTo>
                  <a:pt x="106350" y="36235"/>
                </a:lnTo>
                <a:lnTo>
                  <a:pt x="67477" y="67477"/>
                </a:lnTo>
                <a:lnTo>
                  <a:pt x="36235" y="106350"/>
                </a:lnTo>
                <a:lnTo>
                  <a:pt x="13893" y="151587"/>
                </a:lnTo>
                <a:lnTo>
                  <a:pt x="3499" y="190377"/>
                </a:lnTo>
                <a:lnTo>
                  <a:pt x="0" y="230383"/>
                </a:lnTo>
                <a:lnTo>
                  <a:pt x="878" y="250481"/>
                </a:lnTo>
                <a:lnTo>
                  <a:pt x="7844" y="289992"/>
                </a:lnTo>
                <a:lnTo>
                  <a:pt x="36235" y="354415"/>
                </a:lnTo>
                <a:lnTo>
                  <a:pt x="67477" y="393288"/>
                </a:lnTo>
                <a:lnTo>
                  <a:pt x="106350" y="424530"/>
                </a:lnTo>
                <a:lnTo>
                  <a:pt x="151587" y="446872"/>
                </a:lnTo>
                <a:lnTo>
                  <a:pt x="229316" y="459029"/>
                </a:lnTo>
                <a:lnTo>
                  <a:pt x="284165" y="460548"/>
                </a:lnTo>
                <a:lnTo>
                  <a:pt x="352178" y="460766"/>
                </a:lnTo>
                <a:lnTo>
                  <a:pt x="1944244" y="460766"/>
                </a:lnTo>
                <a:lnTo>
                  <a:pt x="2012257" y="460548"/>
                </a:lnTo>
                <a:lnTo>
                  <a:pt x="2067106" y="459029"/>
                </a:lnTo>
                <a:lnTo>
                  <a:pt x="2110672" y="454904"/>
                </a:lnTo>
                <a:lnTo>
                  <a:pt x="2190071" y="424530"/>
                </a:lnTo>
                <a:lnTo>
                  <a:pt x="2228945" y="393288"/>
                </a:lnTo>
                <a:lnTo>
                  <a:pt x="2260187" y="354415"/>
                </a:lnTo>
                <a:lnTo>
                  <a:pt x="2282529" y="309179"/>
                </a:lnTo>
                <a:lnTo>
                  <a:pt x="2292923" y="270389"/>
                </a:lnTo>
                <a:lnTo>
                  <a:pt x="2296423" y="230383"/>
                </a:lnTo>
                <a:lnTo>
                  <a:pt x="2295544" y="210285"/>
                </a:lnTo>
                <a:lnTo>
                  <a:pt x="2288577" y="170773"/>
                </a:lnTo>
                <a:lnTo>
                  <a:pt x="2260187" y="106350"/>
                </a:lnTo>
                <a:lnTo>
                  <a:pt x="2228945" y="67477"/>
                </a:lnTo>
                <a:lnTo>
                  <a:pt x="2190071" y="36235"/>
                </a:lnTo>
                <a:lnTo>
                  <a:pt x="2144835" y="13893"/>
                </a:lnTo>
                <a:lnTo>
                  <a:pt x="2067106" y="1736"/>
                </a:lnTo>
                <a:lnTo>
                  <a:pt x="2012257" y="217"/>
                </a:lnTo>
                <a:lnTo>
                  <a:pt x="1944244" y="0"/>
                </a:lnTo>
                <a:close/>
              </a:path>
            </a:pathLst>
          </a:custGeom>
          <a:solidFill>
            <a:srgbClr val="51A7F9">
              <a:alpha val="99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0449" y="7211745"/>
            <a:ext cx="2296795" cy="461009"/>
          </a:xfrm>
          <a:custGeom>
            <a:avLst/>
            <a:gdLst/>
            <a:ahLst/>
            <a:cxnLst/>
            <a:rect l="l" t="t" r="r" b="b"/>
            <a:pathLst>
              <a:path w="2296795" h="461009">
                <a:moveTo>
                  <a:pt x="1944244" y="0"/>
                </a:moveTo>
                <a:lnTo>
                  <a:pt x="352178" y="0"/>
                </a:lnTo>
                <a:lnTo>
                  <a:pt x="284165" y="217"/>
                </a:lnTo>
                <a:lnTo>
                  <a:pt x="229316" y="1736"/>
                </a:lnTo>
                <a:lnTo>
                  <a:pt x="185750" y="5861"/>
                </a:lnTo>
                <a:lnTo>
                  <a:pt x="106350" y="36235"/>
                </a:lnTo>
                <a:lnTo>
                  <a:pt x="67477" y="67477"/>
                </a:lnTo>
                <a:lnTo>
                  <a:pt x="36235" y="106350"/>
                </a:lnTo>
                <a:lnTo>
                  <a:pt x="13893" y="151587"/>
                </a:lnTo>
                <a:lnTo>
                  <a:pt x="3499" y="190377"/>
                </a:lnTo>
                <a:lnTo>
                  <a:pt x="0" y="230383"/>
                </a:lnTo>
                <a:lnTo>
                  <a:pt x="878" y="250481"/>
                </a:lnTo>
                <a:lnTo>
                  <a:pt x="7844" y="289992"/>
                </a:lnTo>
                <a:lnTo>
                  <a:pt x="36235" y="354415"/>
                </a:lnTo>
                <a:lnTo>
                  <a:pt x="67477" y="393288"/>
                </a:lnTo>
                <a:lnTo>
                  <a:pt x="106350" y="424530"/>
                </a:lnTo>
                <a:lnTo>
                  <a:pt x="151587" y="446872"/>
                </a:lnTo>
                <a:lnTo>
                  <a:pt x="229316" y="459029"/>
                </a:lnTo>
                <a:lnTo>
                  <a:pt x="284165" y="460548"/>
                </a:lnTo>
                <a:lnTo>
                  <a:pt x="352178" y="460766"/>
                </a:lnTo>
                <a:lnTo>
                  <a:pt x="1944244" y="460766"/>
                </a:lnTo>
                <a:lnTo>
                  <a:pt x="2012257" y="460548"/>
                </a:lnTo>
                <a:lnTo>
                  <a:pt x="2067106" y="459029"/>
                </a:lnTo>
                <a:lnTo>
                  <a:pt x="2110672" y="454904"/>
                </a:lnTo>
                <a:lnTo>
                  <a:pt x="2190071" y="424530"/>
                </a:lnTo>
                <a:lnTo>
                  <a:pt x="2228945" y="393288"/>
                </a:lnTo>
                <a:lnTo>
                  <a:pt x="2260187" y="354415"/>
                </a:lnTo>
                <a:lnTo>
                  <a:pt x="2282529" y="309179"/>
                </a:lnTo>
                <a:lnTo>
                  <a:pt x="2292923" y="270389"/>
                </a:lnTo>
                <a:lnTo>
                  <a:pt x="2296423" y="230383"/>
                </a:lnTo>
                <a:lnTo>
                  <a:pt x="2295544" y="210285"/>
                </a:lnTo>
                <a:lnTo>
                  <a:pt x="2288577" y="170773"/>
                </a:lnTo>
                <a:lnTo>
                  <a:pt x="2260187" y="106350"/>
                </a:lnTo>
                <a:lnTo>
                  <a:pt x="2228945" y="67477"/>
                </a:lnTo>
                <a:lnTo>
                  <a:pt x="2190071" y="36235"/>
                </a:lnTo>
                <a:lnTo>
                  <a:pt x="2144835" y="13893"/>
                </a:lnTo>
                <a:lnTo>
                  <a:pt x="2067106" y="1736"/>
                </a:lnTo>
                <a:lnTo>
                  <a:pt x="2012257" y="217"/>
                </a:lnTo>
                <a:lnTo>
                  <a:pt x="1944244" y="0"/>
                </a:lnTo>
                <a:close/>
              </a:path>
            </a:pathLst>
          </a:custGeom>
          <a:solidFill>
            <a:srgbClr val="51A7F9">
              <a:alpha val="99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0449" y="8046870"/>
            <a:ext cx="2296795" cy="461009"/>
          </a:xfrm>
          <a:custGeom>
            <a:avLst/>
            <a:gdLst/>
            <a:ahLst/>
            <a:cxnLst/>
            <a:rect l="l" t="t" r="r" b="b"/>
            <a:pathLst>
              <a:path w="2296795" h="461009">
                <a:moveTo>
                  <a:pt x="1944244" y="0"/>
                </a:moveTo>
                <a:lnTo>
                  <a:pt x="352178" y="0"/>
                </a:lnTo>
                <a:lnTo>
                  <a:pt x="284165" y="217"/>
                </a:lnTo>
                <a:lnTo>
                  <a:pt x="229316" y="1736"/>
                </a:lnTo>
                <a:lnTo>
                  <a:pt x="185750" y="5861"/>
                </a:lnTo>
                <a:lnTo>
                  <a:pt x="106350" y="36235"/>
                </a:lnTo>
                <a:lnTo>
                  <a:pt x="67477" y="67477"/>
                </a:lnTo>
                <a:lnTo>
                  <a:pt x="36235" y="106351"/>
                </a:lnTo>
                <a:lnTo>
                  <a:pt x="13893" y="151588"/>
                </a:lnTo>
                <a:lnTo>
                  <a:pt x="3499" y="190377"/>
                </a:lnTo>
                <a:lnTo>
                  <a:pt x="0" y="230383"/>
                </a:lnTo>
                <a:lnTo>
                  <a:pt x="878" y="250481"/>
                </a:lnTo>
                <a:lnTo>
                  <a:pt x="7844" y="289992"/>
                </a:lnTo>
                <a:lnTo>
                  <a:pt x="36235" y="354415"/>
                </a:lnTo>
                <a:lnTo>
                  <a:pt x="67477" y="393289"/>
                </a:lnTo>
                <a:lnTo>
                  <a:pt x="106350" y="424531"/>
                </a:lnTo>
                <a:lnTo>
                  <a:pt x="151587" y="446873"/>
                </a:lnTo>
                <a:lnTo>
                  <a:pt x="229316" y="459030"/>
                </a:lnTo>
                <a:lnTo>
                  <a:pt x="284165" y="460550"/>
                </a:lnTo>
                <a:lnTo>
                  <a:pt x="352178" y="460767"/>
                </a:lnTo>
                <a:lnTo>
                  <a:pt x="1944244" y="460767"/>
                </a:lnTo>
                <a:lnTo>
                  <a:pt x="2012257" y="460550"/>
                </a:lnTo>
                <a:lnTo>
                  <a:pt x="2067106" y="459030"/>
                </a:lnTo>
                <a:lnTo>
                  <a:pt x="2110672" y="454905"/>
                </a:lnTo>
                <a:lnTo>
                  <a:pt x="2190071" y="424531"/>
                </a:lnTo>
                <a:lnTo>
                  <a:pt x="2228945" y="393289"/>
                </a:lnTo>
                <a:lnTo>
                  <a:pt x="2260187" y="354415"/>
                </a:lnTo>
                <a:lnTo>
                  <a:pt x="2282529" y="309179"/>
                </a:lnTo>
                <a:lnTo>
                  <a:pt x="2292923" y="270389"/>
                </a:lnTo>
                <a:lnTo>
                  <a:pt x="2296423" y="230383"/>
                </a:lnTo>
                <a:lnTo>
                  <a:pt x="2295544" y="210285"/>
                </a:lnTo>
                <a:lnTo>
                  <a:pt x="2288577" y="170774"/>
                </a:lnTo>
                <a:lnTo>
                  <a:pt x="2260187" y="106351"/>
                </a:lnTo>
                <a:lnTo>
                  <a:pt x="2228945" y="67477"/>
                </a:lnTo>
                <a:lnTo>
                  <a:pt x="2190071" y="36235"/>
                </a:lnTo>
                <a:lnTo>
                  <a:pt x="2144835" y="13893"/>
                </a:lnTo>
                <a:lnTo>
                  <a:pt x="2067106" y="1736"/>
                </a:lnTo>
                <a:lnTo>
                  <a:pt x="2012257" y="217"/>
                </a:lnTo>
                <a:lnTo>
                  <a:pt x="1944244" y="0"/>
                </a:lnTo>
                <a:close/>
              </a:path>
            </a:pathLst>
          </a:custGeom>
          <a:solidFill>
            <a:srgbClr val="51A7F9">
              <a:alpha val="99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25093" y="3120323"/>
          <a:ext cx="18207353" cy="664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1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Helvetica"/>
                          <a:cs typeface="Helvetica"/>
                        </a:rPr>
                        <a:t>Bereich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Helvetica"/>
                          <a:cs typeface="Helvetica"/>
                        </a:rPr>
                        <a:t>Zielbeschreibung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Helvetica"/>
                          <a:cs typeface="Helvetica"/>
                        </a:rPr>
                        <a:t>Ziel</a:t>
                      </a:r>
                      <a:r>
                        <a:rPr sz="2200" b="1" spc="-25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2200" b="1" spc="10" dirty="0">
                          <a:latin typeface="Helvetica"/>
                          <a:cs typeface="Helvetica"/>
                        </a:rPr>
                        <a:t>(messbar)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Helvetica"/>
                          <a:cs typeface="Helvetica"/>
                        </a:rPr>
                        <a:t>Metrik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10" dirty="0">
                          <a:latin typeface="Helvetica"/>
                          <a:cs typeface="Helvetica"/>
                        </a:rPr>
                        <a:t>Segmente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200" b="1" spc="15" dirty="0">
                          <a:latin typeface="Helvetica"/>
                          <a:cs typeface="Helvetica"/>
                        </a:rPr>
                        <a:t>Maßnahmen</a:t>
                      </a:r>
                      <a:r>
                        <a:rPr sz="2200" b="1" spc="-40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2200" b="1" spc="10" dirty="0">
                          <a:latin typeface="Helvetica"/>
                          <a:cs typeface="Helvetica"/>
                        </a:rPr>
                        <a:t>(Beispiele)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Lato-Black"/>
                          <a:cs typeface="Lato-Black"/>
                        </a:rPr>
                        <a:t>Anwerben</a:t>
                      </a:r>
                      <a:endParaRPr sz="1950">
                        <a:latin typeface="Lato-Black"/>
                        <a:cs typeface="Lato-Black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50825" indent="-35369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Besucher</a:t>
                      </a:r>
                      <a:r>
                        <a:rPr sz="2200" spc="-2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mit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attraktiven </a:t>
                      </a:r>
                      <a:r>
                        <a:rPr sz="2200" spc="-59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Inhalten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anwerben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07645" indent="2089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100.000 einzelne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Besucher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pro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Monat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7569" marR="455930" indent="-41402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Besuche</a:t>
                      </a:r>
                      <a:r>
                        <a:rPr sz="2200" spc="-5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pro </a:t>
                      </a:r>
                      <a:r>
                        <a:rPr sz="2200" spc="-59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Monat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Helvetica-Light"/>
                          <a:cs typeface="Helvetica-Light"/>
                        </a:rPr>
                        <a:t>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 marR="229235" indent="135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SEO, SEA, 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Affiliate,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E-Mail,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Facebook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Ads,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Social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Media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633730" algn="r">
                        <a:lnSpc>
                          <a:spcPct val="100000"/>
                        </a:lnSpc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Lato-Black"/>
                          <a:cs typeface="Lato-Black"/>
                        </a:rPr>
                        <a:t>Überzeugen</a:t>
                      </a:r>
                      <a:endParaRPr sz="1950">
                        <a:latin typeface="Lato-Black"/>
                        <a:cs typeface="Lato-Black"/>
                      </a:endParaRPr>
                    </a:p>
                  </a:txBody>
                  <a:tcPr marL="0" marR="0" marT="69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Download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des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E-Books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8710" marR="144780" indent="-95631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1.000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Downloads</a:t>
                      </a:r>
                      <a:r>
                        <a:rPr sz="2200" spc="-1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pro </a:t>
                      </a:r>
                      <a:r>
                        <a:rPr sz="2200" spc="-6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Monat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 marR="555625" indent="2286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Anzahl der </a:t>
                      </a:r>
                      <a:r>
                        <a:rPr sz="2200" spc="-6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Downloads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Helvetica-Light"/>
                          <a:cs typeface="Helvetica-Light"/>
                        </a:rPr>
                        <a:t>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015" marR="551180" indent="-1911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Content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Marketing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(z.B. </a:t>
                      </a:r>
                      <a:r>
                        <a:rPr sz="2200" spc="-59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5" dirty="0">
                          <a:latin typeface="Helvetica-Light"/>
                          <a:cs typeface="Helvetica-Light"/>
                        </a:rPr>
                        <a:t>kostenfreies</a:t>
                      </a:r>
                      <a:r>
                        <a:rPr sz="2200" spc="-1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E-Book)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6153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Lato-Black"/>
                          <a:cs typeface="Lato-Black"/>
                        </a:rPr>
                        <a:t>Abschließen</a:t>
                      </a:r>
                      <a:endParaRPr sz="1950">
                        <a:latin typeface="Lato-Black"/>
                        <a:cs typeface="Lato-Black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Kauf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5" dirty="0">
                          <a:latin typeface="Helvetica-Light"/>
                          <a:cs typeface="Helvetica-Light"/>
                        </a:rPr>
                        <a:t>Software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100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Käufe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 pro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Monat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90" marR="579120" indent="-13398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Anzahl</a:t>
                      </a:r>
                      <a:r>
                        <a:rPr sz="2200" spc="-6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 </a:t>
                      </a:r>
                      <a:r>
                        <a:rPr sz="2200" spc="-6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-5" dirty="0">
                          <a:latin typeface="Helvetica-Light"/>
                          <a:cs typeface="Helvetica-Light"/>
                        </a:rPr>
                        <a:t>Verkäufe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Helvetica-Light"/>
                          <a:cs typeface="Helvetica-Light"/>
                        </a:rPr>
                        <a:t>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3610" marR="241935" indent="-6889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Call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to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Action,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Bewertungen, </a:t>
                      </a:r>
                      <a:r>
                        <a:rPr sz="2200" spc="-60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Bezahlprozess,…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593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Lato-Black"/>
                          <a:cs typeface="Lato-Black"/>
                        </a:rPr>
                        <a:t>Binden</a:t>
                      </a:r>
                      <a:endParaRPr sz="1950">
                        <a:latin typeface="Lato-Black"/>
                        <a:cs typeface="Lato-Black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3940" marR="683260" indent="-35369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Abonnierung</a:t>
                      </a:r>
                      <a:r>
                        <a:rPr sz="2200" spc="-4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des </a:t>
                      </a:r>
                      <a:r>
                        <a:rPr sz="2200" spc="-60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Nesweltters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 marR="165735" indent="259079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5" dirty="0">
                          <a:latin typeface="Helvetica-Light"/>
                          <a:cs typeface="Helvetica-Light"/>
                        </a:rPr>
                        <a:t>30%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Kunden </a:t>
                      </a:r>
                      <a:r>
                        <a:rPr sz="2200" spc="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schließen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ein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Abo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ab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 marR="374650" indent="15938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5" dirty="0">
                          <a:latin typeface="Helvetica-Light"/>
                          <a:cs typeface="Helvetica-Light"/>
                        </a:rPr>
                        <a:t>Prozent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Anmeldungen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Helvetica-Light"/>
                          <a:cs typeface="Helvetica-Light"/>
                        </a:rPr>
                        <a:t>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0" marR="454659" indent="-11969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-10" dirty="0">
                          <a:latin typeface="Helvetica-Light"/>
                          <a:cs typeface="Helvetica-Light"/>
                        </a:rPr>
                        <a:t>Newsletter,</a:t>
                      </a:r>
                      <a:r>
                        <a:rPr sz="2200" spc="-20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E-Mail,</a:t>
                      </a:r>
                      <a:r>
                        <a:rPr sz="2200" spc="-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Social </a:t>
                      </a:r>
                      <a:r>
                        <a:rPr sz="2200" spc="-59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Media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9445" algn="r">
                        <a:lnSpc>
                          <a:spcPct val="100000"/>
                        </a:lnSpc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Lato-Black"/>
                          <a:cs typeface="Lato-Black"/>
                        </a:rPr>
                        <a:t>Fürsprecher</a:t>
                      </a:r>
                      <a:endParaRPr sz="1950">
                        <a:latin typeface="Lato-Black"/>
                        <a:cs typeface="Lato-Black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5075" marR="374015" indent="-8540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5" dirty="0">
                          <a:latin typeface="Helvetica-Light"/>
                          <a:cs typeface="Helvetica-Light"/>
                        </a:rPr>
                        <a:t>Weiterempfehlung</a:t>
                      </a:r>
                      <a:r>
                        <a:rPr sz="2200" spc="-4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 </a:t>
                      </a:r>
                      <a:r>
                        <a:rPr sz="2200" spc="-59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5" dirty="0">
                          <a:latin typeface="Helvetica-Light"/>
                          <a:cs typeface="Helvetica-Light"/>
                        </a:rPr>
                        <a:t>Software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  <a:spcBef>
                          <a:spcPts val="1040"/>
                        </a:spcBef>
                      </a:pPr>
                      <a:r>
                        <a:rPr sz="2200" spc="15" dirty="0">
                          <a:latin typeface="Helvetica-Light"/>
                          <a:cs typeface="Helvetica-Light"/>
                        </a:rPr>
                        <a:t>70%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Helvetica-Light"/>
                          <a:cs typeface="Helvetica-Light"/>
                        </a:rPr>
                        <a:t>Weiterempfehlung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 marR="343535" indent="1905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5" dirty="0">
                          <a:latin typeface="Helvetica-Light"/>
                          <a:cs typeface="Helvetica-Light"/>
                        </a:rPr>
                        <a:t>Prozent </a:t>
                      </a:r>
                      <a:r>
                        <a:rPr sz="2200" spc="10" dirty="0">
                          <a:latin typeface="Helvetica-Light"/>
                          <a:cs typeface="Helvetica-Light"/>
                        </a:rPr>
                        <a:t>der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Empfehlungen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Helvetica-Light"/>
                          <a:cs typeface="Helvetica-Light"/>
                        </a:rPr>
                        <a:t>…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6780" marR="894080" indent="3009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spc="10" dirty="0">
                          <a:latin typeface="Helvetica-Light"/>
                          <a:cs typeface="Helvetica-Light"/>
                        </a:rPr>
                        <a:t>Gutschein für </a:t>
                      </a:r>
                      <a:r>
                        <a:rPr sz="2200" spc="15" dirty="0"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2200" spc="-45" dirty="0">
                          <a:latin typeface="Helvetica-Light"/>
                          <a:cs typeface="Helvetica-Light"/>
                        </a:rPr>
                        <a:t>W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eite</a:t>
                      </a:r>
                      <a:r>
                        <a:rPr sz="2200" spc="-45" dirty="0">
                          <a:latin typeface="Helvetica-Light"/>
                          <a:cs typeface="Helvetica-Light"/>
                        </a:rPr>
                        <a:t>r</a:t>
                      </a:r>
                      <a:r>
                        <a:rPr sz="2200" dirty="0">
                          <a:latin typeface="Helvetica-Light"/>
                          <a:cs typeface="Helvetica-Light"/>
                        </a:rPr>
                        <a:t>empfehlung</a:t>
                      </a:r>
                      <a:endParaRPr sz="2200">
                        <a:latin typeface="Helvetica-Light"/>
                        <a:cs typeface="Helvetica-Light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2374" y="986643"/>
            <a:ext cx="11463020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51A7F9"/>
                </a:solidFill>
              </a:rPr>
              <a:t>Ziele und </a:t>
            </a:r>
            <a:r>
              <a:rPr lang="de-DE" dirty="0">
                <a:solidFill>
                  <a:srgbClr val="51A7F9"/>
                </a:solidFill>
              </a:rPr>
              <a:t>Metriken</a:t>
            </a:r>
            <a:endParaRPr dirty="0">
              <a:solidFill>
                <a:srgbClr val="51A7F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278" y="10842718"/>
            <a:ext cx="1316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5" dirty="0">
                <a:solidFill>
                  <a:srgbClr val="7A7A7A"/>
                </a:solidFill>
                <a:latin typeface="Raleway"/>
                <a:cs typeface="Raleway"/>
              </a:rPr>
              <a:t>Prof. </a:t>
            </a:r>
            <a:r>
              <a:rPr sz="1150" b="1" spc="-20" dirty="0">
                <a:solidFill>
                  <a:srgbClr val="7A7A7A"/>
                </a:solidFill>
                <a:latin typeface="Raleway"/>
                <a:cs typeface="Raleway"/>
              </a:rPr>
              <a:t>Dr.</a:t>
            </a:r>
            <a:r>
              <a:rPr sz="1150" b="1" spc="-5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spc="-5" dirty="0">
                <a:solidFill>
                  <a:srgbClr val="7A7A7A"/>
                </a:solidFill>
                <a:latin typeface="Raleway"/>
                <a:cs typeface="Raleway"/>
              </a:rPr>
              <a:t>Jan</a:t>
            </a:r>
            <a:r>
              <a:rPr sz="1150" b="1" spc="-10" dirty="0">
                <a:solidFill>
                  <a:srgbClr val="7A7A7A"/>
                </a:solidFill>
                <a:latin typeface="Raleway"/>
                <a:cs typeface="Raleway"/>
              </a:rPr>
              <a:t> </a:t>
            </a:r>
            <a:r>
              <a:rPr sz="1150" b="1" dirty="0">
                <a:solidFill>
                  <a:srgbClr val="7A7A7A"/>
                </a:solidFill>
                <a:latin typeface="Raleway"/>
                <a:cs typeface="Raleway"/>
              </a:rPr>
              <a:t>Kirenz</a:t>
            </a:r>
            <a:endParaRPr sz="1150">
              <a:latin typeface="Raleway"/>
              <a:cs typeface="Raleway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17" y="2706704"/>
            <a:ext cx="13734995" cy="743553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97497" y="2324538"/>
            <a:ext cx="15752444" cy="0"/>
          </a:xfrm>
          <a:custGeom>
            <a:avLst/>
            <a:gdLst/>
            <a:ahLst/>
            <a:cxnLst/>
            <a:rect l="l" t="t" r="r" b="b"/>
            <a:pathLst>
              <a:path w="15752444">
                <a:moveTo>
                  <a:pt x="0" y="0"/>
                </a:moveTo>
                <a:lnTo>
                  <a:pt x="15752127" y="3"/>
                </a:lnTo>
              </a:path>
            </a:pathLst>
          </a:custGeom>
          <a:ln w="1047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7650" y="784364"/>
            <a:ext cx="13219496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Customer Lifecycle funnel: KPI’s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427" y="10874438"/>
            <a:ext cx="1748789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868686"/>
                </a:solidFill>
                <a:latin typeface="Futura-Medium"/>
                <a:cs typeface="Futura-Medium"/>
              </a:rPr>
              <a:t>Source:</a:t>
            </a:r>
            <a:r>
              <a:rPr sz="800" spc="-5" dirty="0">
                <a:solidFill>
                  <a:srgbClr val="868686"/>
                </a:solidFill>
                <a:latin typeface="Futura-Medium"/>
                <a:cs typeface="Futura-Medium"/>
              </a:rPr>
              <a:t> </a:t>
            </a:r>
            <a:r>
              <a:rPr sz="800" spc="5" dirty="0">
                <a:solidFill>
                  <a:srgbClr val="868686"/>
                </a:solidFill>
                <a:latin typeface="Futura-Medium"/>
                <a:cs typeface="Futura-Medium"/>
              </a:rPr>
              <a:t>Waisberg</a:t>
            </a:r>
            <a:r>
              <a:rPr sz="800" spc="-5" dirty="0">
                <a:solidFill>
                  <a:srgbClr val="868686"/>
                </a:solidFill>
                <a:latin typeface="Futura-Medium"/>
                <a:cs typeface="Futura-Medium"/>
              </a:rPr>
              <a:t> </a:t>
            </a:r>
            <a:r>
              <a:rPr sz="800" spc="15" dirty="0">
                <a:solidFill>
                  <a:srgbClr val="868686"/>
                </a:solidFill>
                <a:latin typeface="Futura-Medium"/>
                <a:cs typeface="Futura-Medium"/>
              </a:rPr>
              <a:t>&amp;</a:t>
            </a:r>
            <a:r>
              <a:rPr sz="800" spc="-5" dirty="0">
                <a:solidFill>
                  <a:srgbClr val="868686"/>
                </a:solidFill>
                <a:latin typeface="Futura-Medium"/>
                <a:cs typeface="Futura-Medium"/>
              </a:rPr>
              <a:t> </a:t>
            </a:r>
            <a:r>
              <a:rPr sz="800" spc="5" dirty="0">
                <a:solidFill>
                  <a:srgbClr val="868686"/>
                </a:solidFill>
                <a:latin typeface="Futura-Medium"/>
                <a:cs typeface="Futura-Medium"/>
              </a:rPr>
              <a:t>Kaushik</a:t>
            </a:r>
            <a:r>
              <a:rPr sz="800" spc="-5" dirty="0">
                <a:solidFill>
                  <a:srgbClr val="868686"/>
                </a:solidFill>
                <a:latin typeface="Futura-Medium"/>
                <a:cs typeface="Futura-Medium"/>
              </a:rPr>
              <a:t> </a:t>
            </a:r>
            <a:r>
              <a:rPr sz="800" spc="10" dirty="0">
                <a:solidFill>
                  <a:srgbClr val="868686"/>
                </a:solidFill>
                <a:latin typeface="Futura-Medium"/>
                <a:cs typeface="Futura-Medium"/>
              </a:rPr>
              <a:t>(2009)</a:t>
            </a:r>
            <a:endParaRPr sz="800">
              <a:latin typeface="Futura-Medium"/>
              <a:cs typeface="Futura-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725797"/>
            <a:ext cx="4248785" cy="1570990"/>
            <a:chOff x="0" y="3725797"/>
            <a:chExt cx="4248785" cy="15709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25797"/>
              <a:ext cx="4248592" cy="1570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9657" y="3911655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60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18" y="4031290"/>
              <a:ext cx="2324536" cy="37695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9657" y="3911655"/>
            <a:ext cx="2702560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ANWERBEN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4719045"/>
            <a:ext cx="4270375" cy="1570990"/>
            <a:chOff x="0" y="4719045"/>
            <a:chExt cx="4270375" cy="15709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19045"/>
              <a:ext cx="4270372" cy="15706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7876" y="4904903"/>
              <a:ext cx="2746375" cy="600075"/>
            </a:xfrm>
            <a:custGeom>
              <a:avLst/>
              <a:gdLst/>
              <a:ahLst/>
              <a:cxnLst/>
              <a:rect l="l" t="t" r="r" b="b"/>
              <a:pathLst>
                <a:path w="2746375" h="600075">
                  <a:moveTo>
                    <a:pt x="2745989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45989" y="599458"/>
                  </a:lnTo>
                  <a:lnTo>
                    <a:pt x="2745989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126" y="4963199"/>
              <a:ext cx="2649134" cy="43977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7876" y="4904904"/>
            <a:ext cx="2746375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ÜBERZEUGEN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5712294"/>
            <a:ext cx="4248785" cy="1570990"/>
            <a:chOff x="0" y="5712294"/>
            <a:chExt cx="4248785" cy="157099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12294"/>
              <a:ext cx="4248592" cy="1570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9657" y="5898152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60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126" y="6020759"/>
              <a:ext cx="2628192" cy="37695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9657" y="5898152"/>
            <a:ext cx="2702560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ABSCHLIEßEN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7485394"/>
            <a:ext cx="4248785" cy="1570990"/>
            <a:chOff x="0" y="7485394"/>
            <a:chExt cx="4248785" cy="157099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85394"/>
              <a:ext cx="4248592" cy="15706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9657" y="7671252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60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718" y="7790338"/>
              <a:ext cx="2324536" cy="37695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89657" y="7671252"/>
            <a:ext cx="2702560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ANWERBEN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8478643"/>
            <a:ext cx="4270375" cy="1570990"/>
            <a:chOff x="0" y="8478643"/>
            <a:chExt cx="4270375" cy="157099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478643"/>
              <a:ext cx="4270372" cy="157063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7876" y="8664501"/>
              <a:ext cx="2746375" cy="600075"/>
            </a:xfrm>
            <a:custGeom>
              <a:avLst/>
              <a:gdLst/>
              <a:ahLst/>
              <a:cxnLst/>
              <a:rect l="l" t="t" r="r" b="b"/>
              <a:pathLst>
                <a:path w="2746375" h="600075">
                  <a:moveTo>
                    <a:pt x="2745989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45989" y="599458"/>
                  </a:lnTo>
                  <a:lnTo>
                    <a:pt x="2745989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126" y="8722247"/>
              <a:ext cx="2649134" cy="43977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7876" y="8664501"/>
            <a:ext cx="2746375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ÜBERZEUGEN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9471890"/>
            <a:ext cx="4248785" cy="1570990"/>
            <a:chOff x="0" y="9471890"/>
            <a:chExt cx="4248785" cy="157099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71890"/>
              <a:ext cx="4248592" cy="15706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9657" y="9657748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60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126" y="9779806"/>
              <a:ext cx="2628192" cy="37695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89657" y="9657749"/>
            <a:ext cx="2702560" cy="60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ABSCHLIEßEN</a:t>
            </a:r>
            <a:endParaRPr sz="330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3097"/>
            <a:ext cx="20104100" cy="121920"/>
          </a:xfrm>
          <a:custGeom>
            <a:avLst/>
            <a:gdLst/>
            <a:ahLst/>
            <a:cxnLst/>
            <a:rect l="l" t="t" r="r" b="b"/>
            <a:pathLst>
              <a:path w="20104100" h="121920">
                <a:moveTo>
                  <a:pt x="0" y="0"/>
                </a:moveTo>
                <a:lnTo>
                  <a:pt x="0" y="121661"/>
                </a:lnTo>
                <a:lnTo>
                  <a:pt x="20104099" y="121661"/>
                </a:lnTo>
                <a:lnTo>
                  <a:pt x="20104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497DB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942" y="889752"/>
            <a:ext cx="14376508" cy="2172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16795"/>
              </a:lnSpc>
              <a:spcBef>
                <a:spcPts val="140"/>
              </a:spcBef>
            </a:pPr>
            <a:r>
              <a:rPr lang="de-DE" sz="16450" dirty="0">
                <a:solidFill>
                  <a:srgbClr val="53585F"/>
                </a:solidFill>
              </a:rPr>
              <a:t>Kennzahlen</a:t>
            </a:r>
            <a:endParaRPr sz="164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7211" y="7662985"/>
            <a:ext cx="7879039" cy="14618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4850" spc="-10" dirty="0">
                <a:solidFill>
                  <a:srgbClr val="A6AAA9"/>
                </a:solidFill>
                <a:latin typeface="Lato-Light"/>
                <a:cs typeface="Lato-Light"/>
              </a:rPr>
              <a:t>Metrics </a:t>
            </a:r>
            <a:r>
              <a:rPr sz="4850" spc="10" dirty="0">
                <a:solidFill>
                  <a:srgbClr val="A6AAA9"/>
                </a:solidFill>
                <a:latin typeface="Lato-Light"/>
                <a:cs typeface="Lato-Light"/>
              </a:rPr>
              <a:t>&amp; </a:t>
            </a:r>
            <a:r>
              <a:rPr sz="4850" spc="-20" dirty="0">
                <a:solidFill>
                  <a:srgbClr val="A6AAA9"/>
                </a:solidFill>
                <a:latin typeface="Lato-Light"/>
                <a:cs typeface="Lato-Light"/>
              </a:rPr>
              <a:t>KPIs </a:t>
            </a:r>
            <a:r>
              <a:rPr sz="4850" spc="-15" dirty="0">
                <a:solidFill>
                  <a:srgbClr val="A6AAA9"/>
                </a:solidFill>
                <a:latin typeface="Lato-Light"/>
                <a:cs typeface="Lato-Light"/>
              </a:rPr>
              <a:t> </a:t>
            </a:r>
            <a:r>
              <a:rPr sz="4850" dirty="0">
                <a:solidFill>
                  <a:srgbClr val="A6AAA9"/>
                </a:solidFill>
                <a:latin typeface="Lato-Light"/>
                <a:cs typeface="Lato-Light"/>
              </a:rPr>
              <a:t>Google</a:t>
            </a:r>
            <a:r>
              <a:rPr sz="4850" spc="-245" dirty="0">
                <a:solidFill>
                  <a:srgbClr val="A6AAA9"/>
                </a:solidFill>
                <a:latin typeface="Lato-Light"/>
                <a:cs typeface="Lato-Light"/>
              </a:rPr>
              <a:t> </a:t>
            </a:r>
            <a:r>
              <a:rPr sz="4850" spc="210" dirty="0" err="1">
                <a:solidFill>
                  <a:srgbClr val="A6AAA9"/>
                </a:solidFill>
                <a:latin typeface="Lato-Light"/>
                <a:cs typeface="Lato-Light"/>
              </a:rPr>
              <a:t>Analy</a:t>
            </a:r>
            <a:r>
              <a:rPr lang="de-DE" sz="4850" spc="210" dirty="0" err="1">
                <a:solidFill>
                  <a:srgbClr val="A6AAA9"/>
                </a:solidFill>
                <a:latin typeface="Lato-Light"/>
                <a:cs typeface="Lato-Light"/>
              </a:rPr>
              <a:t>ti</a:t>
            </a:r>
            <a:r>
              <a:rPr sz="4850" spc="210" dirty="0">
                <a:solidFill>
                  <a:srgbClr val="A6AAA9"/>
                </a:solidFill>
                <a:latin typeface="Lato-Light"/>
                <a:cs typeface="Lato-Light"/>
              </a:rPr>
              <a:t>cs</a:t>
            </a:r>
            <a:endParaRPr sz="4850" dirty="0">
              <a:latin typeface="Lato-Light"/>
              <a:cs typeface="Lato-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21" y="141198"/>
            <a:ext cx="15515538" cy="110261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7045" y="3694796"/>
            <a:ext cx="2406015" cy="583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ANWERBEN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74672" y="3492610"/>
            <a:ext cx="5259070" cy="1570990"/>
            <a:chOff x="7174672" y="3492610"/>
            <a:chExt cx="5259070" cy="1570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4672" y="3492610"/>
              <a:ext cx="5259002" cy="1570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1179" y="3678469"/>
              <a:ext cx="2746375" cy="600075"/>
            </a:xfrm>
            <a:custGeom>
              <a:avLst/>
              <a:gdLst/>
              <a:ahLst/>
              <a:cxnLst/>
              <a:rect l="l" t="t" r="r" b="b"/>
              <a:pathLst>
                <a:path w="2746375" h="600075">
                  <a:moveTo>
                    <a:pt x="2745989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45989" y="599458"/>
                  </a:lnTo>
                  <a:lnTo>
                    <a:pt x="2745989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417" y="3738105"/>
              <a:ext cx="2638663" cy="43977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431179" y="3694796"/>
            <a:ext cx="2746375" cy="583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ÜBERZEUGEN</a:t>
            </a:r>
            <a:endParaRPr sz="3300">
              <a:latin typeface="Gill Sans"/>
              <a:cs typeface="Gill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84168" y="3492610"/>
            <a:ext cx="5215890" cy="1570990"/>
            <a:chOff x="10984168" y="3492610"/>
            <a:chExt cx="5215890" cy="15709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168" y="3492610"/>
              <a:ext cx="5215441" cy="15706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40674" y="3678469"/>
              <a:ext cx="2702560" cy="600075"/>
            </a:xfrm>
            <a:custGeom>
              <a:avLst/>
              <a:gdLst/>
              <a:ahLst/>
              <a:cxnLst/>
              <a:rect l="l" t="t" r="r" b="b"/>
              <a:pathLst>
                <a:path w="2702559" h="600075">
                  <a:moveTo>
                    <a:pt x="2702428" y="0"/>
                  </a:moveTo>
                  <a:lnTo>
                    <a:pt x="0" y="0"/>
                  </a:lnTo>
                  <a:lnTo>
                    <a:pt x="0" y="599458"/>
                  </a:lnTo>
                  <a:lnTo>
                    <a:pt x="2702428" y="599458"/>
                  </a:lnTo>
                  <a:lnTo>
                    <a:pt x="2702428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61406" y="3800931"/>
              <a:ext cx="2628192" cy="37695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40674" y="3694796"/>
            <a:ext cx="2702560" cy="583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5"/>
              </a:spcBef>
            </a:pPr>
            <a:r>
              <a:rPr sz="3300" spc="-5" dirty="0">
                <a:solidFill>
                  <a:srgbClr val="FFFFFF"/>
                </a:solidFill>
                <a:latin typeface="Gill Sans"/>
                <a:cs typeface="Gill Sans"/>
              </a:rPr>
              <a:t>ABSCHLIEßEN</a:t>
            </a:r>
            <a:endParaRPr sz="3300">
              <a:latin typeface="Gill Sans"/>
              <a:cs typeface="Gill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8228" y="1270189"/>
            <a:ext cx="12687300" cy="8669655"/>
            <a:chOff x="2858228" y="1270189"/>
            <a:chExt cx="12687300" cy="8669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228" y="1270189"/>
              <a:ext cx="12687211" cy="82031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48939" y="2603015"/>
              <a:ext cx="7924165" cy="7336790"/>
            </a:xfrm>
            <a:custGeom>
              <a:avLst/>
              <a:gdLst/>
              <a:ahLst/>
              <a:cxnLst/>
              <a:rect l="l" t="t" r="r" b="b"/>
              <a:pathLst>
                <a:path w="7924165" h="7336790">
                  <a:moveTo>
                    <a:pt x="7923591" y="0"/>
                  </a:moveTo>
                  <a:lnTo>
                    <a:pt x="0" y="0"/>
                  </a:lnTo>
                  <a:lnTo>
                    <a:pt x="0" y="7336642"/>
                  </a:lnTo>
                  <a:lnTo>
                    <a:pt x="7923591" y="7336642"/>
                  </a:lnTo>
                  <a:lnTo>
                    <a:pt x="7923591" y="0"/>
                  </a:lnTo>
                  <a:close/>
                </a:path>
              </a:pathLst>
            </a:custGeom>
            <a:solidFill>
              <a:srgbClr val="FFFFFF">
                <a:alpha val="83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5" dirty="0"/>
              <a:t>Prof. </a:t>
            </a:r>
            <a:r>
              <a:rPr spc="-20" dirty="0"/>
              <a:t>Dr.</a:t>
            </a:r>
            <a:r>
              <a:rPr spc="-50" dirty="0"/>
              <a:t> </a:t>
            </a:r>
            <a:r>
              <a:rPr spc="-5" dirty="0"/>
              <a:t>Jan</a:t>
            </a:r>
            <a:r>
              <a:rPr spc="-10" dirty="0"/>
              <a:t> </a:t>
            </a:r>
            <a:r>
              <a:rPr dirty="0"/>
              <a:t>Kirenz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977</Words>
  <Application>Microsoft Macintosh PowerPoint</Application>
  <PresentationFormat>Benutzerdefiniert</PresentationFormat>
  <Paragraphs>184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9" baseType="lpstr">
      <vt:lpstr>Arial</vt:lpstr>
      <vt:lpstr>Calibri</vt:lpstr>
      <vt:lpstr>Futura-Medium</vt:lpstr>
      <vt:lpstr>Gill Sans</vt:lpstr>
      <vt:lpstr>Helvetica</vt:lpstr>
      <vt:lpstr>Helvetica-Light</vt:lpstr>
      <vt:lpstr>Lato</vt:lpstr>
      <vt:lpstr>Lato-Black</vt:lpstr>
      <vt:lpstr>Lato-Light</vt:lpstr>
      <vt:lpstr>Raleway</vt:lpstr>
      <vt:lpstr>Times New Roman</vt:lpstr>
      <vt:lpstr>Office Theme</vt:lpstr>
      <vt:lpstr>Web Analytics Ziele und Kennzahlen</vt:lpstr>
      <vt:lpstr>PowerPoint-Präsentation</vt:lpstr>
      <vt:lpstr>Ziele und Metriken</vt:lpstr>
      <vt:lpstr>Ziele und Metriken</vt:lpstr>
      <vt:lpstr>Customer Lifecycle funnel: KPI’s</vt:lpstr>
      <vt:lpstr>Kennzahlen</vt:lpstr>
      <vt:lpstr>PowerPoint-Präsentation</vt:lpstr>
      <vt:lpstr>ABSCHLIEßEN</vt:lpstr>
      <vt:lpstr>PowerPoint-Präsentation</vt:lpstr>
      <vt:lpstr>Conversion Rate</vt:lpstr>
      <vt:lpstr>Macro Conversion</vt:lpstr>
      <vt:lpstr>PowerPoint-Präsentation</vt:lpstr>
      <vt:lpstr>PowerPoint-Präsentation</vt:lpstr>
      <vt:lpstr>Micro Conversion Rate</vt:lpstr>
      <vt:lpstr>PowerPoint-Präsentation</vt:lpstr>
      <vt:lpstr>PowerPoint-Präsentation</vt:lpstr>
      <vt:lpstr>PowerPoint-Präsentation</vt:lpstr>
      <vt:lpstr>Checkout Abandonment Rate</vt:lpstr>
      <vt:lpstr>PowerPoint-Präsentation</vt:lpstr>
      <vt:lpstr>Page Depth</vt:lpstr>
      <vt:lpstr>PowerPoint-Präsentation</vt:lpstr>
      <vt:lpstr>Cost per Acquisition (CPA)</vt:lpstr>
      <vt:lpstr>Klickrate (Click-through-Rate, CTR)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Kennzahlensystem</dc:title>
  <cp:lastModifiedBy>Jan Kirenz</cp:lastModifiedBy>
  <cp:revision>4</cp:revision>
  <dcterms:created xsi:type="dcterms:W3CDTF">2022-03-04T10:12:31Z</dcterms:created>
  <dcterms:modified xsi:type="dcterms:W3CDTF">2022-03-04T10:20:40Z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2021-10-12T00:00:00Z</vt:filetime>
  </property>
  <property fmtid="{D5CDD505-2E9C-101B-9397-08002B2CF9AE}" pid="3" name="Creator">
    <vt:lpwstr>Keynote</vt:lpwstr>
  </property>
  <property fmtid="{D5CDD505-2E9C-101B-9397-08002B2CF9AE}" pid="4" name="LastSaved">
    <vt:filetime>2022-03-04T00:00:00Z</vt:filetime>
  </property>
</Properties>
</file>