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5198724"/>
            <a:ext cx="5972961" cy="14118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693" y="1920001"/>
            <a:ext cx="9764202" cy="1979618"/>
          </a:xfrm>
        </p:spPr>
        <p:txBody>
          <a:bodyPr>
            <a:noAutofit/>
          </a:bodyPr>
          <a:lstStyle/>
          <a:p>
            <a:pPr algn="ctr"/>
            <a:r>
              <a:rPr lang="tr-TR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Hanehalkı İçin Bir Bulanık Mantık Aracı</a:t>
            </a:r>
            <a:br>
              <a:rPr lang="tr-TR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tr-TR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Elektrik Tüketimi Modellemesi(Bulaşık Makinesi Modeli)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025611" y="5246836"/>
            <a:ext cx="5817326" cy="1411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</a:t>
            </a:r>
            <a:r>
              <a:rPr lang="tr-TR">
                <a:solidFill>
                  <a:schemeClr val="tx1"/>
                </a:solidFill>
              </a:rPr>
              <a:t>: </a:t>
            </a:r>
            <a:r>
              <a:rPr lang="tr-TR" b="1">
                <a:solidFill>
                  <a:schemeClr val="tx1"/>
                </a:solidFill>
              </a:rPr>
              <a:t>Deniz Can TOŞUR 1611404025</a:t>
            </a:r>
          </a:p>
          <a:p>
            <a:endParaRPr lang="tr-TR">
              <a:solidFill>
                <a:schemeClr val="tx1"/>
              </a:solidFill>
            </a:endParaRPr>
          </a:p>
          <a:p>
            <a:r>
              <a:rPr lang="tr-TR">
                <a:solidFill>
                  <a:schemeClr val="tx1"/>
                </a:solidFill>
              </a:rPr>
              <a:t>Tarih                            : 30/06/2021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276600" y="965324"/>
            <a:ext cx="6029325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>
                <a:ln/>
                <a:solidFill>
                  <a:schemeClr val="accent3"/>
                </a:solidFill>
              </a:rPr>
              <a:t>Bulanık Mantık ve Mühendislik Uygulamaları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A7F47F-DEFE-474E-8F3D-4C426DA1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125" y="512462"/>
            <a:ext cx="8911687" cy="1280890"/>
          </a:xfrm>
        </p:spPr>
        <p:txBody>
          <a:bodyPr/>
          <a:lstStyle/>
          <a:p>
            <a:r>
              <a:rPr lang="tr-TR"/>
              <a:t>Sonuç Değerlendirmesi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E66BCD-F071-4B88-8D48-FFDC2E30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10666412" cy="3777622"/>
          </a:xfrm>
        </p:spPr>
        <p:txBody>
          <a:bodyPr/>
          <a:lstStyle/>
          <a:p>
            <a:r>
              <a:rPr lang="tr-TR"/>
              <a:t>Sonuç olarak Matlab üzerinde bulaşık makinesinin elektrik tüketimi olasılığı hesaplayan model sonuca ulaşmıştır. </a:t>
            </a:r>
          </a:p>
          <a:p>
            <a:r>
              <a:rPr lang="tr-TR"/>
              <a:t>Bu slaytta adım adım Modelin tasarımı, Giriş değişkenleri, Çıkış değişkeni, Kural tablosu ve Matlab üzerinde gösterim şekli, Rules sonucu ve Surface(Yüzey) şekli anlatılmıştır ve sonuç elde edilmiştir.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C72D69F-A727-403E-8F91-AFA6D52C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3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483" y="512462"/>
            <a:ext cx="3280668" cy="640445"/>
          </a:xfrm>
        </p:spPr>
        <p:txBody>
          <a:bodyPr/>
          <a:lstStyle/>
          <a:p>
            <a:pPr algn="just"/>
            <a:r>
              <a:rPr lang="en-US"/>
              <a:t>Özet</a:t>
            </a:r>
            <a:r>
              <a:rPr lang="tr-TR"/>
              <a:t>i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71495"/>
            <a:ext cx="11144250" cy="4324480"/>
          </a:xfrm>
        </p:spPr>
        <p:txBody>
          <a:bodyPr>
            <a:normAutofit/>
          </a:bodyPr>
          <a:lstStyle/>
          <a:p>
            <a:pPr algn="just"/>
            <a:r>
              <a:rPr lang="en-US"/>
              <a:t>	Bu çalışma</a:t>
            </a:r>
            <a:r>
              <a:rPr lang="tr-TR"/>
              <a:t> b</a:t>
            </a:r>
            <a:r>
              <a:rPr lang="en-US"/>
              <a:t>ulaşık makinesinin matlab üzerinde elektrik tüketimi olasılığını hesaplamaktadır. </a:t>
            </a:r>
            <a:endParaRPr lang="tr-TR"/>
          </a:p>
          <a:p>
            <a:pPr algn="just"/>
            <a:r>
              <a:rPr lang="en-US"/>
              <a:t>Modelin çıkarım modeli mamdani olmakla birlikte bu modelde 2 giriş ve 1 çıkış değişkenleri vardır. </a:t>
            </a:r>
            <a:endParaRPr lang="tr-TR"/>
          </a:p>
          <a:p>
            <a:pPr algn="just"/>
            <a:r>
              <a:rPr lang="en-US"/>
              <a:t>Giriş değişkenlerinin parametreleri</a:t>
            </a:r>
            <a:r>
              <a:rPr lang="tr-TR"/>
              <a:t>, </a:t>
            </a:r>
            <a:r>
              <a:rPr lang="en-US"/>
              <a:t>range aralığı</a:t>
            </a:r>
            <a:r>
              <a:rPr lang="tr-TR"/>
              <a:t>, ç</a:t>
            </a:r>
            <a:r>
              <a:rPr lang="en-US"/>
              <a:t>ıkış değişkeninin parametreleri ve range aralığıda vardır. </a:t>
            </a:r>
            <a:endParaRPr lang="tr-TR"/>
          </a:p>
          <a:p>
            <a:pPr algn="just"/>
            <a:r>
              <a:rPr lang="en-US"/>
              <a:t>Modelde tam 25 tane kural vardır. </a:t>
            </a:r>
            <a:endParaRPr lang="tr-TR"/>
          </a:p>
          <a:p>
            <a:pPr algn="just"/>
            <a:r>
              <a:rPr lang="en-US"/>
              <a:t>Bu kurallar ve giriş-çıkış değişkenleri sayesinde bir sonuç elde edilmiştir. </a:t>
            </a:r>
            <a:endParaRPr lang="tr-TR"/>
          </a:p>
          <a:p>
            <a:pPr algn="just"/>
            <a:r>
              <a:rPr lang="en-US"/>
              <a:t>Bu sonuçlar Surface ve Rules’dir. </a:t>
            </a:r>
            <a:endParaRPr lang="tr-TR"/>
          </a:p>
          <a:p>
            <a:pPr algn="just"/>
            <a:r>
              <a:rPr lang="en-US"/>
              <a:t>Bu model</a:t>
            </a:r>
            <a:r>
              <a:rPr lang="tr-TR"/>
              <a:t>de</a:t>
            </a:r>
            <a:r>
              <a:rPr lang="en-US"/>
              <a:t> her adımlar tek tek açıklanmıştır ve ilk başından sonuna kadar her şey resimler ve yazılar ile anlatılmıştır. </a:t>
            </a:r>
          </a:p>
          <a:p>
            <a:pPr algn="just"/>
            <a:endParaRPr lang="en-US"/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CF69DB-A53D-4A24-84B3-B841DE0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601" y="614585"/>
            <a:ext cx="5550950" cy="890365"/>
          </a:xfrm>
        </p:spPr>
        <p:txBody>
          <a:bodyPr/>
          <a:lstStyle/>
          <a:p>
            <a:r>
              <a:rPr lang="tr-TR"/>
              <a:t>				 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E1F0A8-9342-4B44-A183-3756F518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2133600"/>
            <a:ext cx="10580687" cy="3777622"/>
          </a:xfrm>
        </p:spPr>
        <p:txBody>
          <a:bodyPr/>
          <a:lstStyle/>
          <a:p>
            <a:r>
              <a:rPr lang="tr-TR"/>
              <a:t>Bu çalışmada bulanık mantık yaklaşımı ile matlab üzerinde bulaşık makinesinin elektrik tüketimi olasılık modelini yapmak amaçlanmıştır. </a:t>
            </a:r>
          </a:p>
          <a:p>
            <a:r>
              <a:rPr lang="tr-TR"/>
              <a:t>Giriş-Çıkış üyelik fonksiyonları ve bulanık sistem tasarımcısı ile belirlenen kurallar sayesinde matlab üzerinde bir sonuç elde edilmiştir.  </a:t>
            </a:r>
          </a:p>
          <a:p>
            <a:r>
              <a:rPr lang="tr-TR"/>
              <a:t>Bu sonuçlar Surface ve Rules’dir.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5E2EBB7-8DD0-4375-A573-53167081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8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E2F4D2-012B-4F2A-999A-BC4FBE2A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165577"/>
            <a:ext cx="8911687" cy="1280890"/>
          </a:xfrm>
        </p:spPr>
        <p:txBody>
          <a:bodyPr/>
          <a:lstStyle/>
          <a:p>
            <a:r>
              <a:rPr lang="tr-TR"/>
              <a:t>			Yöntem	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EC4C27-E8DF-4890-805F-E416CD2F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5079905"/>
            <a:ext cx="10447337" cy="1612518"/>
          </a:xfrm>
        </p:spPr>
        <p:txBody>
          <a:bodyPr/>
          <a:lstStyle/>
          <a:p>
            <a:r>
              <a:rPr lang="tr-TR"/>
              <a:t>Öncelikle iki giriş, Kural tablosu ve bir çıkış modelimizin genel görüntüsü yukarıdaki gibidir.</a:t>
            </a:r>
          </a:p>
          <a:p>
            <a:r>
              <a:rPr lang="tr-TR"/>
              <a:t>Burada çıkarım modelimiz mamdani’dir.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2B05068-1513-428D-8FED-7D6A10E0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39BAEE9-0E46-45E0-A906-0CD74EB84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49654" y="1546512"/>
            <a:ext cx="10204867" cy="32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4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7C7930-0303-4A25-9595-6E52A0A7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5" y="3667124"/>
            <a:ext cx="10410825" cy="3086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Giriş(İnput) Üyelik Fonksiyonları-1.Giriş Değişkeni</a:t>
            </a:r>
            <a:endParaRPr lang="tr-TR">
              <a:latin typeface="+mj-lt"/>
              <a:cs typeface="Times New Roman" panose="02020603050405020304" pitchFamily="18" charset="0"/>
            </a:endParaRPr>
          </a:p>
          <a:p>
            <a:r>
              <a:rPr lang="tr-TR">
                <a:latin typeface="+mj-lt"/>
                <a:cs typeface="Times New Roman" panose="02020603050405020304" pitchFamily="18" charset="0"/>
              </a:rPr>
              <a:t>Yukarıda Giriş(input) değişkeni olan Günün_saati_h(t)’nin üyelik fonksiyonu görülmektedir.</a:t>
            </a:r>
          </a:p>
          <a:p>
            <a:r>
              <a:rPr lang="tr-TR">
                <a:latin typeface="+mj-lt"/>
                <a:cs typeface="Times New Roman" panose="02020603050405020304" pitchFamily="18" charset="0"/>
              </a:rPr>
              <a:t>h(t) üyelik fonksiyonun x ekseni, dakika cinsinden günün saatidir.</a:t>
            </a:r>
          </a:p>
          <a:p>
            <a:r>
              <a:rPr lang="tr-TR">
                <a:latin typeface="+mj-lt"/>
                <a:cs typeface="Times New Roman" panose="02020603050405020304" pitchFamily="18" charset="0"/>
              </a:rPr>
              <a:t>Bu değişkende toplam 5 tane parametre kullanılmıştır. Bunlar;</a:t>
            </a:r>
          </a:p>
          <a:p>
            <a:r>
              <a:rPr lang="tr-TR">
                <a:latin typeface="+mj-lt"/>
                <a:cs typeface="Times New Roman" panose="02020603050405020304" pitchFamily="18" charset="0"/>
              </a:rPr>
              <a:t>(EM) parametresi: Sabah Erken, (M) parametresi: Sabah, (A) parametresi: Öğlen, (E) parametresi: Akşam, (LE) parametresi: Geç Akşam’ı temsil etmektedir.</a:t>
            </a:r>
          </a:p>
          <a:p>
            <a:r>
              <a:rPr lang="tr-TR">
                <a:latin typeface="+mj-lt"/>
                <a:cs typeface="Times New Roman" panose="02020603050405020304" pitchFamily="18" charset="0"/>
              </a:rPr>
              <a:t>X ekseninin Range aralığı [0 1440] arasıdır.</a:t>
            </a:r>
          </a:p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92C93A4-277A-4524-8376-7879BC4A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5C9BCA9-F557-42A7-AA83-B4B0A0ED3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80"/>
          <a:stretch/>
        </p:blipFill>
        <p:spPr>
          <a:xfrm>
            <a:off x="1594108" y="342432"/>
            <a:ext cx="10156307" cy="332469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8EE028F-7226-476A-B89F-B85A0988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81" r="74923" b="19042"/>
          <a:stretch/>
        </p:blipFill>
        <p:spPr>
          <a:xfrm>
            <a:off x="6756659" y="6019801"/>
            <a:ext cx="4274166" cy="49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D9E0FA-1E86-4816-81DB-7E2FC972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05" y="3543299"/>
            <a:ext cx="11106195" cy="3279392"/>
          </a:xfrm>
        </p:spPr>
        <p:txBody>
          <a:bodyPr>
            <a:normAutofit/>
          </a:bodyPr>
          <a:lstStyle/>
          <a:p>
            <a:r>
              <a:rPr lang="tr-TR" b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Giriş(İnput) Üyelik Fonksiyonları-2.Giriş Değişkeni</a:t>
            </a:r>
            <a:endParaRPr lang="tr-TR">
              <a:latin typeface="+mj-lt"/>
              <a:cs typeface="Times New Roman" panose="02020603050405020304" pitchFamily="18" charset="0"/>
            </a:endParaRPr>
          </a:p>
          <a:p>
            <a:r>
              <a:rPr lang="tr-TR">
                <a:latin typeface="+mj-lt"/>
                <a:cs typeface="Times New Roman" panose="02020603050405020304" pitchFamily="18" charset="0"/>
              </a:rPr>
              <a:t>Yukarıda Giriş(input) değişkeni  Son_çalışmadan_bu_yana_geçen_süre_DT/T(t) olan üyelik fonksiyonu görülmektedir.</a:t>
            </a:r>
          </a:p>
          <a:p>
            <a:r>
              <a:rPr lang="tr-TR">
                <a:latin typeface="+mj-lt"/>
                <a:cs typeface="Times New Roman" panose="02020603050405020304" pitchFamily="18" charset="0"/>
              </a:rPr>
              <a:t>DT/T(t) üyelik fonksiyonun x ekseni, sondan bu yana geçen süre arasındaki orandır.</a:t>
            </a:r>
          </a:p>
          <a:p>
            <a:r>
              <a:rPr lang="tr-TR">
                <a:latin typeface="+mj-lt"/>
                <a:cs typeface="Times New Roman" panose="02020603050405020304" pitchFamily="18" charset="0"/>
              </a:rPr>
              <a:t>Bu değişkende toplam 5 tane parametre kullanılmıştır. Bunlar;</a:t>
            </a:r>
          </a:p>
          <a:p>
            <a:r>
              <a:rPr lang="tr-TR">
                <a:latin typeface="+mj-lt"/>
                <a:cs typeface="Times New Roman" panose="02020603050405020304" pitchFamily="18" charset="0"/>
              </a:rPr>
              <a:t>VA parametresi: Çok İleri, A parametresi: İlerleme, IT parametresi: Zaman İçinde, L parametresi: Geç, VL parametresi: Çok Geç’i temsil etmektedir.</a:t>
            </a:r>
          </a:p>
          <a:p>
            <a:r>
              <a:rPr lang="tr-TR">
                <a:latin typeface="+mj-lt"/>
                <a:cs typeface="Times New Roman" panose="02020603050405020304" pitchFamily="18" charset="0"/>
              </a:rPr>
              <a:t>X ekseninin Range aralığı [0 2] arasıdır.</a:t>
            </a:r>
          </a:p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D419AE6-8DD1-43A6-8DFB-7881C832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443C50A-ADA3-4831-9AA0-39AB4CE8D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" b="49267"/>
          <a:stretch/>
        </p:blipFill>
        <p:spPr>
          <a:xfrm>
            <a:off x="1582738" y="263907"/>
            <a:ext cx="10323558" cy="327939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F14F2A2-62FA-46EF-BEA3-4292A5179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" t="74102" r="75511" b="19760"/>
          <a:stretch/>
        </p:blipFill>
        <p:spPr>
          <a:xfrm>
            <a:off x="5924550" y="6188459"/>
            <a:ext cx="4838700" cy="4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B91EB2-8E9D-4319-A99F-A29BB398F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1" y="3429000"/>
            <a:ext cx="10304462" cy="3225438"/>
          </a:xfrm>
        </p:spPr>
        <p:txBody>
          <a:bodyPr>
            <a:normAutofit/>
          </a:bodyPr>
          <a:lstStyle/>
          <a:p>
            <a:r>
              <a:rPr lang="tr-TR" b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Çıkış(Output) Üyelik Fonksiyonları-Çıkış Değişkeni</a:t>
            </a:r>
            <a:endParaRPr lang="tr-TR">
              <a:latin typeface="+mj-lt"/>
            </a:endParaRPr>
          </a:p>
          <a:p>
            <a:r>
              <a:rPr lang="tr-TR">
                <a:latin typeface="+mj-lt"/>
              </a:rPr>
              <a:t>Yukarıda Çıkış(output) değişkeni Cihazı_başlatma_olasılığı_P(t) olan üyelik fonksiyonu görülmektedir.</a:t>
            </a:r>
          </a:p>
          <a:p>
            <a:r>
              <a:rPr lang="tr-TR">
                <a:latin typeface="+mj-lt"/>
              </a:rPr>
              <a:t>P(t) üyelik fonksiyonunun x ekseni, cihazı başlatma olasılığıdır.</a:t>
            </a:r>
          </a:p>
          <a:p>
            <a:r>
              <a:rPr lang="tr-TR">
                <a:latin typeface="+mj-lt"/>
              </a:rPr>
              <a:t>Bu değişkende toplam 5 tane parametre kullanılmıştır. Bunlar;</a:t>
            </a:r>
          </a:p>
          <a:p>
            <a:r>
              <a:rPr lang="tr-TR">
                <a:latin typeface="+mj-lt"/>
              </a:rPr>
              <a:t>VL parametresi: Çok Düşük, L parametresi: Düşük, M parametresi: Orta, H parametresi: Yüksek, VH parametresi: Çok Yüksek’i temsil etmektedir.</a:t>
            </a:r>
          </a:p>
          <a:p>
            <a:r>
              <a:rPr lang="tr-TR">
                <a:latin typeface="+mj-lt"/>
              </a:rPr>
              <a:t>X ekseninin Range aralığı [0 1] arasıdır.</a:t>
            </a:r>
          </a:p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36C45A6-5EDA-42DF-8BFC-B43AA886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934FF24-819D-46D7-BDD9-26561D73D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54"/>
          <a:stretch/>
        </p:blipFill>
        <p:spPr>
          <a:xfrm>
            <a:off x="1676400" y="203562"/>
            <a:ext cx="9983788" cy="322543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760F9DC-236F-43E9-8DCF-DC42CA973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" t="74367" r="75758" b="18064"/>
          <a:stretch/>
        </p:blipFill>
        <p:spPr>
          <a:xfrm>
            <a:off x="5915024" y="6019800"/>
            <a:ext cx="4143376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1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2B9A20-CF06-4670-94E1-30A3A590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92821"/>
            <a:ext cx="9818687" cy="1320172"/>
          </a:xfrm>
        </p:spPr>
        <p:txBody>
          <a:bodyPr>
            <a:normAutofit/>
          </a:bodyPr>
          <a:lstStyle/>
          <a:p>
            <a:r>
              <a:rPr lang="tr-TR" sz="1700" b="1"/>
              <a:t>Kurallar Tablosu ve Matlab Gösterimi</a:t>
            </a:r>
          </a:p>
          <a:p>
            <a:r>
              <a:rPr lang="tr-TR" sz="1700"/>
              <a:t>Aşağıda kurallar tablosu ve Matlab üzerinde Kurallar tablosunun gösterimi vardır.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9F97127-0A22-4546-A36A-E91CB05E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859E1C3-A24F-4963-844D-7CE714DA8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466976"/>
            <a:ext cx="4561443" cy="240658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D324B66-FBE9-4419-A8E4-20A34AA84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026" y="1812993"/>
            <a:ext cx="6917474" cy="47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4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FB6189-2BA0-49BE-A57D-035BF570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150" y="329899"/>
            <a:ext cx="8911687" cy="708326"/>
          </a:xfrm>
        </p:spPr>
        <p:txBody>
          <a:bodyPr/>
          <a:lstStyle/>
          <a:p>
            <a:r>
              <a:rPr lang="tr-TR"/>
              <a:t>Deneysel Sonuçları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769EEE-09CB-44C3-817F-3F713709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25" y="1651118"/>
            <a:ext cx="2486025" cy="487940"/>
          </a:xfrm>
        </p:spPr>
        <p:txBody>
          <a:bodyPr/>
          <a:lstStyle/>
          <a:p>
            <a:pPr marL="0" indent="0">
              <a:buNone/>
            </a:pPr>
            <a:r>
              <a:rPr lang="tr-TR" b="1"/>
              <a:t>Surface Sonucu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2C86091-1E21-43A6-989E-49D3ABCE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66902F5-B584-4058-ADB2-262E6E16A287}"/>
              </a:ext>
            </a:extLst>
          </p:cNvPr>
          <p:cNvSpPr txBox="1">
            <a:spLocks/>
          </p:cNvSpPr>
          <p:nvPr/>
        </p:nvSpPr>
        <p:spPr>
          <a:xfrm>
            <a:off x="1834831" y="1651118"/>
            <a:ext cx="2619107" cy="60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/>
              <a:t>Rules Sonucu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1E8FFA8-3D74-41AB-8E41-3170B1FA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1" y="2253740"/>
            <a:ext cx="5522229" cy="427436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95893AA-457F-426B-AD7D-843ED0DD0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713" y="2398135"/>
            <a:ext cx="5332216" cy="38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40575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2689</TotalTime>
  <Words>581</Words>
  <Application>Microsoft Office PowerPoint</Application>
  <PresentationFormat>Geniş ekran</PresentationFormat>
  <Paragraphs>56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Duman</vt:lpstr>
      <vt:lpstr>Hanehalkı İçin Bir Bulanık Mantık Aracı Elektrik Tüketimi Modellemesi(Bulaşık Makinesi Modeli)</vt:lpstr>
      <vt:lpstr>Özeti</vt:lpstr>
      <vt:lpstr>     Amaç</vt:lpstr>
      <vt:lpstr>   Yöntem  </vt:lpstr>
      <vt:lpstr>PowerPoint Sunusu</vt:lpstr>
      <vt:lpstr>PowerPoint Sunusu</vt:lpstr>
      <vt:lpstr>PowerPoint Sunusu</vt:lpstr>
      <vt:lpstr>PowerPoint Sunusu</vt:lpstr>
      <vt:lpstr>Deneysel Sonuçları</vt:lpstr>
      <vt:lpstr>Sonuç Değerlendirmesi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Deniz Can TOŞUR</cp:lastModifiedBy>
  <cp:revision>113</cp:revision>
  <dcterms:created xsi:type="dcterms:W3CDTF">2020-04-15T07:57:29Z</dcterms:created>
  <dcterms:modified xsi:type="dcterms:W3CDTF">2021-06-30T14:01:39Z</dcterms:modified>
</cp:coreProperties>
</file>