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175000" y="63500"/>
            <a:ext cx="1905000" cy="3175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Model 2</a:t>
            </a:r>
          </a:p>
        </p:txBody>
      </p:sp>
      <p:graphicFrame>
        <p:nvGraphicFramePr>
          <p:cNvPr name="Table 2" id="3"/>
          <p:cNvGraphicFramePr>
            <a:graphicFrameLocks noGrp="true"/>
          </p:cNvGraphicFramePr>
          <p:nvPr/>
        </p:nvGraphicFramePr>
        <p:xfrm>
          <a:off x="317500" y="635000"/>
          <a:ext cx="3302000" cy="127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Area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Robustness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 sz="1000"/>
                        <a:t>Conformity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 b="true"/>
                        <a:t>90</a:t>
                      </a:r>
                      <a:r>
                        <a:rPr lang="en-US" sz="1000"/>
                        <a:t> CONTROLS</a:t>
                      </a:r>
                      <a:br>
                        <a:rPr lang="en-US" sz="1000"/>
                      </a:br>
                      <a:br>
                        <a:rPr lang="en-US" sz="1000"/>
                      </a:br>
                      <a:r>
                        <a:rPr lang="en-US" sz="800"/>
                        <a:t>Robustness</a:t>
                      </a:r>
                      <a:br>
                        <a:rPr lang="en-US" sz="800"/>
                      </a:br>
                      <a:r>
                        <a:rPr lang="en-US" sz="1000" b="true"/>
                        <a:t>1.3</a:t>
                      </a:r>
                      <a:br>
                        <a:rPr lang="en-US" sz="1000" b="true"/>
                      </a:br>
                      <a:br>
                        <a:rPr lang="en-US" sz="1000" b="true"/>
                      </a:br>
                      <a:r>
                        <a:rPr lang="en-US" sz="800"/>
                        <a:t>Conformity</a:t>
                      </a:r>
                      <a:br>
                        <a:rPr lang="en-US" sz="800"/>
                      </a:br>
                      <a:r>
                        <a:rPr lang="en-US" sz="1000" b="true"/>
                        <a:t>100%</a:t>
                      </a:r>
                      <a:br>
                        <a:rPr lang="en-US" sz="1000" b="true"/>
                      </a:br>
                      <a:br>
                        <a:rPr lang="en-US" sz="1000" b="true"/>
                      </a:b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99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78.2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 b="true"/>
                        <a:t>90</a:t>
                      </a:r>
                      <a:r>
                        <a:rPr lang="en-US" sz="1000"/>
                        <a:t> CONTROLS</a:t>
                      </a:r>
                      <a:br>
                        <a:rPr lang="en-US" sz="1000"/>
                      </a:b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99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78.2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000" b="true"/>
                        <a:t>90</a:t>
                      </a:r>
                      <a:r>
                        <a:rPr lang="en-US" sz="1000"/>
                        <a:t> CONTROLS</a:t>
                      </a:r>
                      <a:br>
                        <a:rPr lang="en-US" sz="1000"/>
                      </a:b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99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78.2</a:t>
                      </a:r>
                    </a:p>
                  </a:txBody>
                  <a:tcPr>
                    <a:lnL>
                      <a:noFill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