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1D56A-131D-9D54-3EE7-CE69A7D2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52705D-D2D6-EE2F-59F9-62E8E7D3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0969D2-6E9E-0051-0825-8AA9407E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825A2-BFDA-1877-3F63-FC1F8004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4BCFA-6FBF-2A34-837A-0E02D35A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4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AF8C6-60B9-B08B-2D1F-887B3B8A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B220AC-6778-6F09-BF00-C118A135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82A4F-02C1-7979-106B-CE945EDE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BD4C8-AB78-3FAD-7E5A-9A045743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23F1A7-DB86-D163-54C1-B48F478D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71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C623A1-A4EA-B1AE-B5D3-69FEE3F3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1D9A24-888E-CE57-C17B-542DC1DD2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4B5446-082B-892B-9964-B5E0642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71529-CBEC-5DB7-EE1A-050608C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9C815-9127-1039-96EB-2DFE5EAE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0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CACE5-34E4-21D4-7955-4855713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9B574-930A-029E-BC59-173BD162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D24AE-8A4A-2B19-9C92-C20CE2B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06A5A5-3C19-CD89-5856-E29BF924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9526B3-1032-9124-7B12-85EC550F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19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BB011-2B05-02AF-53D9-282A754A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FA830B-86A5-4F94-18EB-E0C86C10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6439-CE4B-D3B7-1AD7-2A28BEAE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7375B-0C65-0052-9F9B-B4A087E4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4B40B-0FE3-F657-9C5D-1D2288E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6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990EF-BB02-EE04-DB3B-4164A879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84C80-9EAC-936C-D3D0-942EE75B1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A47B3-5AD4-ABFF-F3AB-C56FB4903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A56A4D-430C-DF0A-B804-E08BE8C0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EFA004-090B-5D41-6078-F40B6A29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8A7FB2-577E-6C96-306D-7874CE07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D131B-086F-D612-069F-327C5773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07F62B-0F57-0A0A-27F0-8F305536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31289-D8AA-A7EB-E532-47ED0140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6377FE-7A64-D38C-7A11-7CBADEE4D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8FAA18-19D5-F17B-5157-A20A3236B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D0CEEE-E45B-DA58-CB8E-5D3AA0CE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4B7436-6A84-B0E1-F852-F77C5062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33F7FB-3C8C-8667-DE07-FAD3259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80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938D-B76D-DFEF-1616-E6E15BD2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7118A8-4622-703A-2B1C-CC8CC8A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F93D41-7B2F-8068-E3BD-5C97A66E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8864F-135A-6866-82CE-1410F5CD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5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AC557E-857E-E622-F784-D618D344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027D52-98A9-65A1-3D16-077598D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0951BD-1FCC-4A4C-7DD6-5AD76E5F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4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76C21-0980-89CA-F06E-A5B4CBD4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D3817-9CA8-4090-5759-F3E65C43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C74C80-2429-B156-8737-6CFE84A4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EFDC6-5042-5FD7-9334-97D461D0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229AF-21D0-824E-9BBE-6BF4AB4A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525841-CAA5-9414-8FBA-1592A853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1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AF3E8-DFB8-B61F-4BAC-1CFF3199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9F319F-ECCA-74FC-7E70-2E71845CC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CEEC49-8C7B-871F-9130-EA86232D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BF0DDD-6E0F-530F-F359-4A303ECD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F43371-F846-D8E5-909E-615424C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7A3A7-EE7A-78F2-192F-100FA9DA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68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AAF03D-05D1-5EBA-85F7-9684E423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DDA79-9401-F766-7DBD-253AC782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F326AA-84F6-C3C6-6400-BB56CE116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C528-5F2C-4714-8420-A4540D6A129F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8B7AA5-1138-FF1E-BAC0-BBB78697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BD4EB-3922-30B0-46F2-AA8CCC7B6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4A4-9232-4746-8C5B-159E0B539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6C754-EF21-D6C4-F1B9-1929607D7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ACA664-4E18-352E-D79B-F148A9E3C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03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E38338-A2D2-AA59-EBAC-3D4B2F077B74}"/>
              </a:ext>
            </a:extLst>
          </p:cNvPr>
          <p:cNvSpPr txBox="1"/>
          <p:nvPr/>
        </p:nvSpPr>
        <p:spPr>
          <a:xfrm>
            <a:off x="3431096" y="1484004"/>
            <a:ext cx="68118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〇〇で生産管理システム等を担当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b="1" u="sng" dirty="0"/>
              <a:t>AI</a:t>
            </a:r>
            <a:r>
              <a:rPr lang="ja-JP" altLang="en-US" b="1" u="sng" dirty="0"/>
              <a:t>関連</a:t>
            </a:r>
            <a:endParaRPr lang="en-US" altLang="ja-JP" b="1" u="sng" dirty="0"/>
          </a:p>
          <a:p>
            <a:r>
              <a:rPr lang="en-US" altLang="ja-JP" dirty="0"/>
              <a:t>21</a:t>
            </a:r>
            <a:r>
              <a:rPr lang="ja-JP" altLang="en-US" dirty="0"/>
              <a:t>年度：</a:t>
            </a:r>
            <a:r>
              <a:rPr lang="en-US" altLang="ja-JP" dirty="0" err="1"/>
              <a:t>Youtube</a:t>
            </a:r>
            <a:r>
              <a:rPr lang="ja-JP" altLang="en-US" dirty="0"/>
              <a:t>で</a:t>
            </a:r>
            <a:r>
              <a:rPr lang="en-US" altLang="ja-JP" dirty="0"/>
              <a:t>YOLO</a:t>
            </a:r>
          </a:p>
          <a:p>
            <a:r>
              <a:rPr lang="en-US" altLang="ja-JP" dirty="0"/>
              <a:t>22</a:t>
            </a:r>
            <a:r>
              <a:rPr lang="ja-JP" altLang="en-US" dirty="0"/>
              <a:t>年度：自宅に</a:t>
            </a:r>
            <a:r>
              <a:rPr lang="en-US" altLang="ja-JP" dirty="0"/>
              <a:t>GPU</a:t>
            </a:r>
            <a:r>
              <a:rPr lang="ja-JP" altLang="en-US" dirty="0"/>
              <a:t>マシン導入しいろいろ試行</a:t>
            </a:r>
            <a:endParaRPr lang="en-US" altLang="ja-JP" dirty="0"/>
          </a:p>
          <a:p>
            <a:r>
              <a:rPr lang="en-US" altLang="ja-JP" dirty="0"/>
              <a:t>23</a:t>
            </a:r>
            <a:r>
              <a:rPr lang="ja-JP" altLang="en-US" dirty="0"/>
              <a:t>年度：</a:t>
            </a:r>
            <a:r>
              <a:rPr lang="en-US" altLang="ja-JP" dirty="0"/>
              <a:t>G</a:t>
            </a:r>
            <a:r>
              <a:rPr lang="ja-JP" altLang="en-US" dirty="0"/>
              <a:t>検定取得（</a:t>
            </a:r>
            <a:r>
              <a:rPr lang="en-US" altLang="ja-JP" dirty="0"/>
              <a:t>AI</a:t>
            </a:r>
            <a:r>
              <a:rPr lang="ja-JP" altLang="en-US" dirty="0"/>
              <a:t> </a:t>
            </a:r>
            <a:r>
              <a:rPr lang="en-US" altLang="ja-JP" dirty="0"/>
              <a:t>Generalist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24</a:t>
            </a:r>
            <a:r>
              <a:rPr lang="ja-JP" altLang="en-US" dirty="0"/>
              <a:t>年度：</a:t>
            </a:r>
            <a:r>
              <a:rPr lang="en-US" altLang="ja-JP" dirty="0"/>
              <a:t>E</a:t>
            </a:r>
            <a:r>
              <a:rPr lang="ja-JP" altLang="en-US" dirty="0"/>
              <a:t>資格取得（</a:t>
            </a:r>
            <a:r>
              <a:rPr lang="en-US" altLang="ja-JP" dirty="0"/>
              <a:t>AI Engineer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               SB</a:t>
            </a:r>
            <a:r>
              <a:rPr lang="ja-JP" altLang="en-US" dirty="0"/>
              <a:t>に取り組み中 </a:t>
            </a:r>
            <a:r>
              <a:rPr lang="en-US" altLang="ja-JP" dirty="0"/>
              <a:t>(Azure Fundamentals</a:t>
            </a:r>
            <a:r>
              <a:rPr lang="ja-JP" altLang="en-US" dirty="0"/>
              <a:t>取得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今後、全社標準</a:t>
            </a:r>
            <a:r>
              <a:rPr lang="en-US" altLang="ja-JP" dirty="0"/>
              <a:t>AI</a:t>
            </a:r>
            <a:r>
              <a:rPr lang="ja-JP" altLang="en-US" dirty="0"/>
              <a:t>を最大限活用しつつも</a:t>
            </a:r>
            <a:endParaRPr lang="en-US" altLang="ja-JP" dirty="0"/>
          </a:p>
          <a:p>
            <a:r>
              <a:rPr lang="ja-JP" altLang="en-US" dirty="0"/>
              <a:t>場所固有のニーズに対しては個別開発は必要。</a:t>
            </a:r>
            <a:endParaRPr lang="en-US" altLang="ja-JP" dirty="0"/>
          </a:p>
          <a:p>
            <a:r>
              <a:rPr lang="ja-JP" altLang="en-US" dirty="0"/>
              <a:t>スキルアップを目指して取り組み中。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99003A-2C67-45BC-F495-921A7660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02" y="5544090"/>
            <a:ext cx="847368" cy="8829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C45348-32EB-EA37-0C5D-210F74F0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08" y="5488325"/>
            <a:ext cx="999333" cy="10006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3D2FE5-BAB3-C01E-B833-7491E1947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61" y="5482204"/>
            <a:ext cx="1006545" cy="10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3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CF83EC-10C1-CDCC-37E5-9CBFB391A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49" y="1244525"/>
            <a:ext cx="998030" cy="1174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9534737-258F-37F3-DF0D-CE077DE8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768" y="2872675"/>
            <a:ext cx="1343391" cy="135782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E6BC79-B10C-D566-A990-7F1C90A74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73" y="2474274"/>
            <a:ext cx="1052863" cy="10773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8EFC73-3DCA-AAAF-2228-7A0AE71FEA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08" y="2733882"/>
            <a:ext cx="958328" cy="9943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F4728C1-D7F6-B342-9866-77A0DC06DA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62" y="3396385"/>
            <a:ext cx="1280367" cy="13327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E6383D-9F92-FE8D-5BA6-C0947C318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8129" y="1135568"/>
            <a:ext cx="1336421" cy="13919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E06F5CF-6782-24B3-1EED-B7D793071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99050"/>
            <a:ext cx="1210733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E0193C83-5717-6AFC-6AE7-DBCB01969447}"/>
              </a:ext>
            </a:extLst>
          </p:cNvPr>
          <p:cNvSpPr/>
          <p:nvPr/>
        </p:nvSpPr>
        <p:spPr>
          <a:xfrm>
            <a:off x="7013884" y="2117337"/>
            <a:ext cx="3372408" cy="30474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F8F0CF-80F3-27B0-6698-475C1618F057}"/>
              </a:ext>
            </a:extLst>
          </p:cNvPr>
          <p:cNvSpPr/>
          <p:nvPr/>
        </p:nvSpPr>
        <p:spPr>
          <a:xfrm>
            <a:off x="2084116" y="2117338"/>
            <a:ext cx="3239820" cy="2425518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8D99832-083B-DD18-F958-4E4500113693}"/>
              </a:ext>
            </a:extLst>
          </p:cNvPr>
          <p:cNvSpPr/>
          <p:nvPr/>
        </p:nvSpPr>
        <p:spPr>
          <a:xfrm>
            <a:off x="3101592" y="4973290"/>
            <a:ext cx="944479" cy="480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RAG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C8C97A-3AF7-A36E-AE95-324297F2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4" y="4875794"/>
            <a:ext cx="414987" cy="578018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3F5DAE0-DB79-41ED-0711-AEC97206A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1465" y="3863139"/>
            <a:ext cx="600178" cy="6001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0D8712E-E2C7-8C9F-6F85-D41C0C6C4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873" y="6055467"/>
            <a:ext cx="783361" cy="44503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4ED0A9-67C7-AC07-1BC3-3FAECE94ED85}"/>
              </a:ext>
            </a:extLst>
          </p:cNvPr>
          <p:cNvSpPr txBox="1"/>
          <p:nvPr/>
        </p:nvSpPr>
        <p:spPr>
          <a:xfrm>
            <a:off x="2224784" y="6432144"/>
            <a:ext cx="27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>
                <a:solidFill>
                  <a:schemeClr val="accent1"/>
                </a:solidFill>
              </a:rPr>
              <a:t>GPT-4o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FAF537-D05F-9A89-B76B-A092F177A153}"/>
              </a:ext>
            </a:extLst>
          </p:cNvPr>
          <p:cNvCxnSpPr/>
          <p:nvPr/>
        </p:nvCxnSpPr>
        <p:spPr>
          <a:xfrm>
            <a:off x="1941133" y="5164803"/>
            <a:ext cx="1129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65EDB06-0C77-6604-90A6-7070D294B7B3}"/>
              </a:ext>
            </a:extLst>
          </p:cNvPr>
          <p:cNvCxnSpPr>
            <a:cxnSpLocks/>
          </p:cNvCxnSpPr>
          <p:nvPr/>
        </p:nvCxnSpPr>
        <p:spPr>
          <a:xfrm flipH="1">
            <a:off x="1910465" y="5300712"/>
            <a:ext cx="1191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86061D2-4453-D16C-08B7-9EBA9CD82236}"/>
              </a:ext>
            </a:extLst>
          </p:cNvPr>
          <p:cNvCxnSpPr>
            <a:cxnSpLocks/>
          </p:cNvCxnSpPr>
          <p:nvPr/>
        </p:nvCxnSpPr>
        <p:spPr>
          <a:xfrm flipV="1">
            <a:off x="3512103" y="4407125"/>
            <a:ext cx="0" cy="5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05E9D01-D129-E4F8-F9B7-685C0D4C4AD6}"/>
              </a:ext>
            </a:extLst>
          </p:cNvPr>
          <p:cNvCxnSpPr>
            <a:cxnSpLocks/>
          </p:cNvCxnSpPr>
          <p:nvPr/>
        </p:nvCxnSpPr>
        <p:spPr>
          <a:xfrm>
            <a:off x="3681850" y="4463317"/>
            <a:ext cx="0" cy="509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C0B1892-1EEA-A3B8-71E5-7C4F3A9DA48A}"/>
              </a:ext>
            </a:extLst>
          </p:cNvPr>
          <p:cNvCxnSpPr>
            <a:cxnSpLocks/>
          </p:cNvCxnSpPr>
          <p:nvPr/>
        </p:nvCxnSpPr>
        <p:spPr>
          <a:xfrm>
            <a:off x="3707218" y="5453812"/>
            <a:ext cx="0" cy="614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DFB898A-6A7C-3CB9-3405-09E904085DB4}"/>
              </a:ext>
            </a:extLst>
          </p:cNvPr>
          <p:cNvCxnSpPr>
            <a:cxnSpLocks/>
          </p:cNvCxnSpPr>
          <p:nvPr/>
        </p:nvCxnSpPr>
        <p:spPr>
          <a:xfrm flipV="1">
            <a:off x="3512103" y="5453812"/>
            <a:ext cx="0" cy="5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D6DAB2-4E58-E94A-50FC-1124D6253CD6}"/>
              </a:ext>
            </a:extLst>
          </p:cNvPr>
          <p:cNvSpPr txBox="1"/>
          <p:nvPr/>
        </p:nvSpPr>
        <p:spPr>
          <a:xfrm>
            <a:off x="2071145" y="4868379"/>
            <a:ext cx="19130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①質問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01573D-D845-EEC2-2625-B141125D28A6}"/>
              </a:ext>
            </a:extLst>
          </p:cNvPr>
          <p:cNvSpPr txBox="1"/>
          <p:nvPr/>
        </p:nvSpPr>
        <p:spPr>
          <a:xfrm>
            <a:off x="2750706" y="4487796"/>
            <a:ext cx="19130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②検索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05CEBA-A219-3D92-AE33-1BE8388F4100}"/>
              </a:ext>
            </a:extLst>
          </p:cNvPr>
          <p:cNvSpPr txBox="1"/>
          <p:nvPr/>
        </p:nvSpPr>
        <p:spPr>
          <a:xfrm>
            <a:off x="3681850" y="4494750"/>
            <a:ext cx="19130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③関連ﾃｷｽﾄ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A4E375-FCFA-FBA9-D5FA-79E18B4A52A9}"/>
              </a:ext>
            </a:extLst>
          </p:cNvPr>
          <p:cNvSpPr txBox="1"/>
          <p:nvPr/>
        </p:nvSpPr>
        <p:spPr>
          <a:xfrm>
            <a:off x="3627764" y="5667688"/>
            <a:ext cx="25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④質問＋関連ﾃｷｽﾄ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59CA29-F18F-44DA-B064-1F5A5735265B}"/>
              </a:ext>
            </a:extLst>
          </p:cNvPr>
          <p:cNvSpPr txBox="1"/>
          <p:nvPr/>
        </p:nvSpPr>
        <p:spPr>
          <a:xfrm>
            <a:off x="2746687" y="5671183"/>
            <a:ext cx="9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⑤回答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A491A9-11BC-9A99-E030-D08A4EEA4195}"/>
              </a:ext>
            </a:extLst>
          </p:cNvPr>
          <p:cNvSpPr txBox="1"/>
          <p:nvPr/>
        </p:nvSpPr>
        <p:spPr>
          <a:xfrm>
            <a:off x="2061853" y="5269146"/>
            <a:ext cx="9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⑥回答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E9DB88-A4F1-F7E7-9583-E4CDEA371959}"/>
              </a:ext>
            </a:extLst>
          </p:cNvPr>
          <p:cNvSpPr txBox="1"/>
          <p:nvPr/>
        </p:nvSpPr>
        <p:spPr>
          <a:xfrm>
            <a:off x="729818" y="1122310"/>
            <a:ext cx="63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ここからが本番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kumimoji="1" lang="ja-JP" altLang="en-US" dirty="0"/>
              <a:t>まず</a:t>
            </a:r>
            <a:r>
              <a:rPr kumimoji="1" lang="en-US" altLang="ja-JP" dirty="0"/>
              <a:t>RAG</a:t>
            </a:r>
            <a:r>
              <a:rPr kumimoji="1" lang="ja-JP" altLang="en-US" dirty="0"/>
              <a:t>の事前準備としてベクトル</a:t>
            </a:r>
            <a:r>
              <a:rPr kumimoji="1" lang="en-US" altLang="ja-JP" dirty="0"/>
              <a:t>DB</a:t>
            </a:r>
            <a:r>
              <a:rPr kumimoji="1" lang="ja-JP" altLang="en-US" dirty="0"/>
              <a:t>を作成します。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3E6641-84EF-C388-D9C6-B5F2C945C377}"/>
              </a:ext>
            </a:extLst>
          </p:cNvPr>
          <p:cNvSpPr txBox="1"/>
          <p:nvPr/>
        </p:nvSpPr>
        <p:spPr>
          <a:xfrm>
            <a:off x="2383552" y="4074713"/>
            <a:ext cx="15400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9999"/>
                </a:solidFill>
              </a:rPr>
              <a:t>ﾍﾞｸﾄﾙ</a:t>
            </a:r>
            <a:r>
              <a:rPr kumimoji="1" lang="en-US" altLang="ja-JP" b="1" dirty="0">
                <a:solidFill>
                  <a:srgbClr val="009999"/>
                </a:solidFill>
              </a:rPr>
              <a:t>DB</a:t>
            </a:r>
            <a:endParaRPr kumimoji="1" lang="ja-JP" altLang="en-US" b="1" dirty="0">
              <a:solidFill>
                <a:srgbClr val="009999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6D968CCF-09C0-07ED-C324-416207E2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945" y="2469160"/>
            <a:ext cx="459013" cy="47119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975F4DD-AB34-48F9-AC32-544A8FB2A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147" y="2455319"/>
            <a:ext cx="459013" cy="47119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E537039-9287-F6A3-1C30-99C67AC24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458" y="2424525"/>
            <a:ext cx="459013" cy="471199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F4EFBAC-67B3-BBEF-68D6-2EE6058094DD}"/>
              </a:ext>
            </a:extLst>
          </p:cNvPr>
          <p:cNvCxnSpPr>
            <a:cxnSpLocks/>
            <a:stCxn id="29" idx="2"/>
            <a:endCxn id="49" idx="0"/>
          </p:cNvCxnSpPr>
          <p:nvPr/>
        </p:nvCxnSpPr>
        <p:spPr>
          <a:xfrm flipH="1">
            <a:off x="4142406" y="2895724"/>
            <a:ext cx="243559" cy="248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C8BD575-4C14-775B-03AC-79DAE3F839DF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3586366" y="3404138"/>
            <a:ext cx="25188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994A714-275F-CA76-1FD8-FF835BB2FA7E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>
            <a:off x="3027188" y="3404138"/>
            <a:ext cx="584366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43310876-490B-C4E2-FFC5-F3331C006B23}"/>
              </a:ext>
            </a:extLst>
          </p:cNvPr>
          <p:cNvSpPr/>
          <p:nvPr/>
        </p:nvSpPr>
        <p:spPr>
          <a:xfrm>
            <a:off x="615682" y="2616517"/>
            <a:ext cx="1738457" cy="308594"/>
          </a:xfrm>
          <a:prstGeom prst="wedgeRectCallout">
            <a:avLst>
              <a:gd name="adj1" fmla="val 63000"/>
              <a:gd name="adj2" fmla="val -111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009999"/>
                </a:solidFill>
              </a:rPr>
              <a:t>最近のﾆｭｰｽ記事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EEA1C7E-109C-3CFB-22F6-5E581ADCA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953" y="3144692"/>
            <a:ext cx="252736" cy="25944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5977ABA-2ABD-781E-B777-D4934B54D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084" y="3144692"/>
            <a:ext cx="252736" cy="25944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6EE22EF-F13A-41DC-3E10-69778B7E8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820" y="3144692"/>
            <a:ext cx="252736" cy="25944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DEAB3A0-DECA-D720-19ED-F8C876BC8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708" y="3144692"/>
            <a:ext cx="252736" cy="25944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AD7A03C-489D-213E-2274-685C9D63B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998" y="3144692"/>
            <a:ext cx="252736" cy="25944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06F22F37-B3A6-8CC4-A898-B6787C013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031" y="3144692"/>
            <a:ext cx="252736" cy="25944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59C070B-A3AF-EE82-7CFE-482EEB35A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038" y="3144692"/>
            <a:ext cx="252736" cy="25944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C05ACB0-F7D4-2F97-EB0A-510A7CE8D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97" y="3144692"/>
            <a:ext cx="252736" cy="259446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93908B8-A395-A742-5B49-4FA64C9C7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905" y="3144365"/>
            <a:ext cx="252736" cy="259446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506D557-563C-C456-C46A-E28BA496D9A9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>
            <a:off x="4385965" y="2895724"/>
            <a:ext cx="0" cy="248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884ECFB-5A8B-38F3-01E5-19AE1696927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385965" y="2895724"/>
            <a:ext cx="285280" cy="248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D895803-5E31-04F4-D6D2-73843CB1E3C1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3574654" y="2926518"/>
            <a:ext cx="11712" cy="21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54043A3-C18E-2E9C-2B05-C91D7F4D6970}"/>
              </a:ext>
            </a:extLst>
          </p:cNvPr>
          <p:cNvCxnSpPr>
            <a:cxnSpLocks/>
            <a:stCxn id="28" idx="2"/>
            <a:endCxn id="46" idx="0"/>
          </p:cNvCxnSpPr>
          <p:nvPr/>
        </p:nvCxnSpPr>
        <p:spPr>
          <a:xfrm flipH="1">
            <a:off x="3366076" y="2926518"/>
            <a:ext cx="208578" cy="21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F93B74D-BBAA-9207-2C9A-2614859E53BF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3574654" y="2926518"/>
            <a:ext cx="258745" cy="21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AB8B51C-AA13-3B07-2068-EF1F35B7A288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2774452" y="2940359"/>
            <a:ext cx="0" cy="20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A6BB0A4-1D57-195E-8F56-3D8F5CA241F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2527321" y="2940359"/>
            <a:ext cx="247131" cy="20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E74AEEF-D70F-9308-803B-E796731B23AB}"/>
              </a:ext>
            </a:extLst>
          </p:cNvPr>
          <p:cNvCxnSpPr>
            <a:cxnSpLocks/>
            <a:stCxn id="27" idx="2"/>
            <a:endCxn id="45" idx="0"/>
          </p:cNvCxnSpPr>
          <p:nvPr/>
        </p:nvCxnSpPr>
        <p:spPr>
          <a:xfrm>
            <a:off x="2774452" y="2940359"/>
            <a:ext cx="252736" cy="20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64F2CD-ED59-E094-08DF-68C66F0D6104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 flipH="1">
            <a:off x="3611554" y="3404138"/>
            <a:ext cx="221845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3B3998D-85AD-EBEA-D2BA-36F611F8C9F8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 flipH="1">
            <a:off x="3611554" y="3404138"/>
            <a:ext cx="530852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04AF13B-E685-929C-B81B-174A8033C529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 flipH="1">
            <a:off x="3611554" y="3404138"/>
            <a:ext cx="774411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B692ABB-229A-EF9E-1431-A46DCE0376E1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 flipH="1">
            <a:off x="3611554" y="3403811"/>
            <a:ext cx="1030719" cy="459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BAAFD600-1409-A03C-3AC0-5BD1992F569F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2774452" y="3404138"/>
            <a:ext cx="837102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D02AC5A-D2F6-3EA4-867B-8E90E9754329}"/>
              </a:ext>
            </a:extLst>
          </p:cNvPr>
          <p:cNvCxnSpPr>
            <a:cxnSpLocks/>
            <a:stCxn id="43" idx="2"/>
            <a:endCxn id="7" idx="0"/>
          </p:cNvCxnSpPr>
          <p:nvPr/>
        </p:nvCxnSpPr>
        <p:spPr>
          <a:xfrm>
            <a:off x="2527321" y="3404138"/>
            <a:ext cx="1084233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5EBDE16-C3B1-C574-9658-48B648FAA81F}"/>
              </a:ext>
            </a:extLst>
          </p:cNvPr>
          <p:cNvSpPr txBox="1"/>
          <p:nvPr/>
        </p:nvSpPr>
        <p:spPr>
          <a:xfrm>
            <a:off x="2482102" y="2215990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野球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972DBBD-3280-823F-00B7-C20DF4B76AC1}"/>
              </a:ext>
            </a:extLst>
          </p:cNvPr>
          <p:cNvSpPr txBox="1"/>
          <p:nvPr/>
        </p:nvSpPr>
        <p:spPr>
          <a:xfrm>
            <a:off x="3138816" y="2204928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OpenAI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2A1F8FF-0DA6-8243-4BF5-66893036690D}"/>
              </a:ext>
            </a:extLst>
          </p:cNvPr>
          <p:cNvSpPr txBox="1"/>
          <p:nvPr/>
        </p:nvSpPr>
        <p:spPr>
          <a:xfrm>
            <a:off x="4098052" y="2181316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政治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7255735-A1A6-21B0-910D-0BBAF25E73C4}"/>
              </a:ext>
            </a:extLst>
          </p:cNvPr>
          <p:cNvCxnSpPr>
            <a:cxnSpLocks/>
          </p:cNvCxnSpPr>
          <p:nvPr/>
        </p:nvCxnSpPr>
        <p:spPr>
          <a:xfrm flipV="1">
            <a:off x="7310522" y="3615031"/>
            <a:ext cx="2775587" cy="184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4E4E3873-B359-CEE7-4784-095F2A9BE6BC}"/>
              </a:ext>
            </a:extLst>
          </p:cNvPr>
          <p:cNvCxnSpPr>
            <a:cxnSpLocks/>
          </p:cNvCxnSpPr>
          <p:nvPr/>
        </p:nvCxnSpPr>
        <p:spPr>
          <a:xfrm flipV="1">
            <a:off x="8719127" y="2365982"/>
            <a:ext cx="0" cy="24981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7" name="図 116">
            <a:extLst>
              <a:ext uri="{FF2B5EF4-FFF2-40B4-BE49-F238E27FC236}">
                <a16:creationId xmlns:a16="http://schemas.microsoft.com/office/drawing/2014/main" id="{1ABF449D-46A3-605D-D2DA-EFBD6C458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721" y="3200374"/>
            <a:ext cx="252736" cy="25944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C9857D2B-5541-6900-260A-248583A3F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721" y="2905882"/>
            <a:ext cx="252736" cy="25944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C87BF865-2C84-40D3-AE66-E528E5B48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457" y="3053128"/>
            <a:ext cx="252736" cy="259446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10F49237-BF23-73F6-E8B3-865FD0BC2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721" y="3924644"/>
            <a:ext cx="252736" cy="259446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E85AB611-A784-29EF-21E0-850F7EA1D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089" y="4184090"/>
            <a:ext cx="252736" cy="25944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AE8C79B8-4568-BE34-3D65-4C8C8540C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457" y="4010434"/>
            <a:ext cx="252736" cy="259446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EFE915C3-15DC-9E12-5B3A-CBC1D26FD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609" y="3212584"/>
            <a:ext cx="252736" cy="25944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9C8DB448-4364-9643-8879-D81F0E885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8444" y="2930430"/>
            <a:ext cx="252736" cy="25944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39619269-AA15-57FF-FC66-0D425607B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7529" y="3075781"/>
            <a:ext cx="252736" cy="259446"/>
          </a:xfrm>
          <a:prstGeom prst="rect">
            <a:avLst/>
          </a:prstGeom>
        </p:spPr>
      </p:pic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F9EE362-513C-1327-F883-35619AA7E23C}"/>
              </a:ext>
            </a:extLst>
          </p:cNvPr>
          <p:cNvSpPr txBox="1"/>
          <p:nvPr/>
        </p:nvSpPr>
        <p:spPr>
          <a:xfrm>
            <a:off x="8399375" y="4691127"/>
            <a:ext cx="76771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DCE82BB-F4FA-2A99-0E0C-692B88848D0B}"/>
              </a:ext>
            </a:extLst>
          </p:cNvPr>
          <p:cNvSpPr txBox="1"/>
          <p:nvPr/>
        </p:nvSpPr>
        <p:spPr>
          <a:xfrm>
            <a:off x="8399375" y="2321585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A45F6AC4-17A2-E04C-EA3D-CCABD7DF99F2}"/>
              </a:ext>
            </a:extLst>
          </p:cNvPr>
          <p:cNvSpPr txBox="1"/>
          <p:nvPr/>
        </p:nvSpPr>
        <p:spPr>
          <a:xfrm>
            <a:off x="8561902" y="2075720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D2840209-4CF6-A538-429D-245B037F5408}"/>
              </a:ext>
            </a:extLst>
          </p:cNvPr>
          <p:cNvSpPr txBox="1"/>
          <p:nvPr/>
        </p:nvSpPr>
        <p:spPr>
          <a:xfrm>
            <a:off x="10027414" y="3430364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DDC5E58-AA7D-4B3D-43DC-2B067F278FCA}"/>
              </a:ext>
            </a:extLst>
          </p:cNvPr>
          <p:cNvSpPr txBox="1"/>
          <p:nvPr/>
        </p:nvSpPr>
        <p:spPr>
          <a:xfrm>
            <a:off x="9800408" y="3322201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8BFB4B5-541A-7D8E-9D5B-B0DC14FBF52C}"/>
              </a:ext>
            </a:extLst>
          </p:cNvPr>
          <p:cNvSpPr txBox="1"/>
          <p:nvPr/>
        </p:nvSpPr>
        <p:spPr>
          <a:xfrm>
            <a:off x="7139808" y="3361981"/>
            <a:ext cx="76771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2BEA753-BF27-FD31-2746-CB6B396A4A3C}"/>
              </a:ext>
            </a:extLst>
          </p:cNvPr>
          <p:cNvSpPr txBox="1"/>
          <p:nvPr/>
        </p:nvSpPr>
        <p:spPr>
          <a:xfrm>
            <a:off x="7114617" y="4391366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野球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4A00452-84F0-1460-3184-65F6D9537288}"/>
              </a:ext>
            </a:extLst>
          </p:cNvPr>
          <p:cNvSpPr txBox="1"/>
          <p:nvPr/>
        </p:nvSpPr>
        <p:spPr>
          <a:xfrm>
            <a:off x="7069328" y="2560765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OpenAI</a:t>
            </a:r>
            <a:endParaRPr kumimoji="1" lang="ja-JP" altLang="en-US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86B53633-C606-7917-5F47-76374A5479A1}"/>
              </a:ext>
            </a:extLst>
          </p:cNvPr>
          <p:cNvSpPr txBox="1"/>
          <p:nvPr/>
        </p:nvSpPr>
        <p:spPr>
          <a:xfrm>
            <a:off x="9291180" y="2644209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政治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6FF235A-D812-756D-B523-6ED39D38D16F}"/>
              </a:ext>
            </a:extLst>
          </p:cNvPr>
          <p:cNvSpPr txBox="1"/>
          <p:nvPr/>
        </p:nvSpPr>
        <p:spPr>
          <a:xfrm>
            <a:off x="7731679" y="5021623"/>
            <a:ext cx="22088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9999"/>
                </a:solidFill>
              </a:rPr>
              <a:t>ﾍﾞｸﾄﾙ</a:t>
            </a:r>
            <a:r>
              <a:rPr kumimoji="1" lang="en-US" altLang="ja-JP" b="1" dirty="0">
                <a:solidFill>
                  <a:srgbClr val="009999"/>
                </a:solidFill>
              </a:rPr>
              <a:t>D</a:t>
            </a:r>
            <a:r>
              <a:rPr lang="en-US" altLang="ja-JP" b="1" dirty="0">
                <a:solidFill>
                  <a:srgbClr val="009999"/>
                </a:solidFill>
              </a:rPr>
              <a:t>B</a:t>
            </a:r>
            <a:r>
              <a:rPr lang="ja-JP" altLang="en-US" b="1" dirty="0">
                <a:solidFill>
                  <a:srgbClr val="009999"/>
                </a:solidFill>
              </a:rPr>
              <a:t>内のｲﾒｰｼﾞ</a:t>
            </a:r>
            <a:endParaRPr lang="en-US" altLang="ja-JP" b="1" dirty="0">
              <a:solidFill>
                <a:srgbClr val="009999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B38F1E0-4F15-F91F-51C0-2DD914116770}"/>
              </a:ext>
            </a:extLst>
          </p:cNvPr>
          <p:cNvSpPr txBox="1"/>
          <p:nvPr/>
        </p:nvSpPr>
        <p:spPr>
          <a:xfrm>
            <a:off x="6647428" y="5489037"/>
            <a:ext cx="4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9999"/>
                </a:solidFill>
              </a:rPr>
              <a:t>（意味が近いﾃｷｽﾄは近いところに保存）</a:t>
            </a:r>
          </a:p>
        </p:txBody>
      </p:sp>
    </p:spTree>
    <p:extLst>
      <p:ext uri="{BB962C8B-B14F-4D97-AF65-F5344CB8AC3E}">
        <p14:creationId xmlns:p14="http://schemas.microsoft.com/office/powerpoint/2010/main" val="50859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FA750-48FF-72D5-4506-3C1DDC8E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E76C6720-3E15-DB8E-9A6E-60579DE26E6F}"/>
              </a:ext>
            </a:extLst>
          </p:cNvPr>
          <p:cNvSpPr/>
          <p:nvPr/>
        </p:nvSpPr>
        <p:spPr>
          <a:xfrm>
            <a:off x="7520757" y="2117338"/>
            <a:ext cx="3372408" cy="304746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B4F3C35-3AEB-BCAE-6175-1628672B7EAE}"/>
              </a:ext>
            </a:extLst>
          </p:cNvPr>
          <p:cNvSpPr/>
          <p:nvPr/>
        </p:nvSpPr>
        <p:spPr>
          <a:xfrm>
            <a:off x="3101592" y="4973290"/>
            <a:ext cx="944479" cy="480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RAG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1F23DD0-7DE8-1FD9-D108-859327A8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4" y="4875794"/>
            <a:ext cx="414987" cy="578018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79265D1-D52C-E3F4-22AA-59318133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1465" y="3863139"/>
            <a:ext cx="600178" cy="6001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812D5B3-BA28-E25E-7F0B-AD6C7597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873" y="6055467"/>
            <a:ext cx="783361" cy="44503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7EE817-FFFE-8CF1-2FA7-09C6427596B8}"/>
              </a:ext>
            </a:extLst>
          </p:cNvPr>
          <p:cNvSpPr txBox="1"/>
          <p:nvPr/>
        </p:nvSpPr>
        <p:spPr>
          <a:xfrm>
            <a:off x="2224784" y="6432144"/>
            <a:ext cx="27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>
                <a:solidFill>
                  <a:schemeClr val="accent1"/>
                </a:solidFill>
              </a:rPr>
              <a:t>GPT-4o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BA82321-F9A0-81C4-6E28-BF647DE19135}"/>
              </a:ext>
            </a:extLst>
          </p:cNvPr>
          <p:cNvCxnSpPr/>
          <p:nvPr/>
        </p:nvCxnSpPr>
        <p:spPr>
          <a:xfrm>
            <a:off x="1941133" y="5164803"/>
            <a:ext cx="1129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7149AE-25DB-7420-FE7F-603B41813ECA}"/>
              </a:ext>
            </a:extLst>
          </p:cNvPr>
          <p:cNvCxnSpPr>
            <a:cxnSpLocks/>
          </p:cNvCxnSpPr>
          <p:nvPr/>
        </p:nvCxnSpPr>
        <p:spPr>
          <a:xfrm flipH="1">
            <a:off x="1910465" y="5300712"/>
            <a:ext cx="1191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026AC83-F995-EA1A-B411-E79C65EF4D6D}"/>
              </a:ext>
            </a:extLst>
          </p:cNvPr>
          <p:cNvCxnSpPr>
            <a:cxnSpLocks/>
          </p:cNvCxnSpPr>
          <p:nvPr/>
        </p:nvCxnSpPr>
        <p:spPr>
          <a:xfrm flipV="1">
            <a:off x="3512103" y="4407125"/>
            <a:ext cx="0" cy="5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857B99C-2B6F-C203-7F0E-30030F3F1944}"/>
              </a:ext>
            </a:extLst>
          </p:cNvPr>
          <p:cNvCxnSpPr>
            <a:cxnSpLocks/>
          </p:cNvCxnSpPr>
          <p:nvPr/>
        </p:nvCxnSpPr>
        <p:spPr>
          <a:xfrm>
            <a:off x="3681850" y="4463317"/>
            <a:ext cx="0" cy="509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A00C17-F6F2-BCDA-679A-1705F66091F7}"/>
              </a:ext>
            </a:extLst>
          </p:cNvPr>
          <p:cNvCxnSpPr>
            <a:cxnSpLocks/>
          </p:cNvCxnSpPr>
          <p:nvPr/>
        </p:nvCxnSpPr>
        <p:spPr>
          <a:xfrm>
            <a:off x="3707218" y="5453812"/>
            <a:ext cx="0" cy="614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C28F624-28E3-ADAB-A7DB-61D20D84277D}"/>
              </a:ext>
            </a:extLst>
          </p:cNvPr>
          <p:cNvCxnSpPr>
            <a:cxnSpLocks/>
          </p:cNvCxnSpPr>
          <p:nvPr/>
        </p:nvCxnSpPr>
        <p:spPr>
          <a:xfrm flipV="1">
            <a:off x="3512103" y="5453812"/>
            <a:ext cx="0" cy="5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3AAE02-74A0-6068-50C6-3E77D95FED78}"/>
              </a:ext>
            </a:extLst>
          </p:cNvPr>
          <p:cNvSpPr txBox="1"/>
          <p:nvPr/>
        </p:nvSpPr>
        <p:spPr>
          <a:xfrm>
            <a:off x="2071145" y="4868379"/>
            <a:ext cx="19130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①質問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C31E86-796D-299B-6092-E68A0CC8A5C8}"/>
              </a:ext>
            </a:extLst>
          </p:cNvPr>
          <p:cNvSpPr txBox="1"/>
          <p:nvPr/>
        </p:nvSpPr>
        <p:spPr>
          <a:xfrm>
            <a:off x="2750706" y="4487796"/>
            <a:ext cx="19130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②検索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A61D6-2135-94A2-2A06-B2A3987B55D6}"/>
              </a:ext>
            </a:extLst>
          </p:cNvPr>
          <p:cNvSpPr txBox="1"/>
          <p:nvPr/>
        </p:nvSpPr>
        <p:spPr>
          <a:xfrm>
            <a:off x="3681850" y="4494750"/>
            <a:ext cx="19130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③関連ﾃｷｽﾄ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29B56C-D508-8D86-61B9-9A42AF95DE4E}"/>
              </a:ext>
            </a:extLst>
          </p:cNvPr>
          <p:cNvSpPr txBox="1"/>
          <p:nvPr/>
        </p:nvSpPr>
        <p:spPr>
          <a:xfrm>
            <a:off x="3627764" y="5667688"/>
            <a:ext cx="25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④質問＋関連ﾃｷｽﾄ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E26838-D6B3-3930-B005-AC80C4C55A1B}"/>
              </a:ext>
            </a:extLst>
          </p:cNvPr>
          <p:cNvSpPr txBox="1"/>
          <p:nvPr/>
        </p:nvSpPr>
        <p:spPr>
          <a:xfrm>
            <a:off x="2746687" y="5671183"/>
            <a:ext cx="9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⑤回答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1D38D4-9F31-478B-7C03-ECD1BEC28038}"/>
              </a:ext>
            </a:extLst>
          </p:cNvPr>
          <p:cNvSpPr txBox="1"/>
          <p:nvPr/>
        </p:nvSpPr>
        <p:spPr>
          <a:xfrm>
            <a:off x="2061853" y="5269146"/>
            <a:ext cx="9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⑥回答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A5270F4-C180-19D2-3EE3-9478AD449808}"/>
              </a:ext>
            </a:extLst>
          </p:cNvPr>
          <p:cNvSpPr txBox="1"/>
          <p:nvPr/>
        </p:nvSpPr>
        <p:spPr>
          <a:xfrm>
            <a:off x="729818" y="1430536"/>
            <a:ext cx="63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ベクトル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ができましたので、</a:t>
            </a:r>
            <a:r>
              <a:rPr kumimoji="1" lang="en-US" altLang="ja-JP" dirty="0"/>
              <a:t>RAG</a:t>
            </a:r>
            <a:r>
              <a:rPr kumimoji="1" lang="ja-JP" altLang="en-US" dirty="0"/>
              <a:t>を実行します。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D0AA23-A5E2-84B0-76C7-B009AD6DF29C}"/>
              </a:ext>
            </a:extLst>
          </p:cNvPr>
          <p:cNvSpPr txBox="1"/>
          <p:nvPr/>
        </p:nvSpPr>
        <p:spPr>
          <a:xfrm>
            <a:off x="2383552" y="4074713"/>
            <a:ext cx="15400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9999"/>
                </a:solidFill>
              </a:rPr>
              <a:t>ﾍﾞｸﾄﾙ</a:t>
            </a:r>
            <a:r>
              <a:rPr kumimoji="1" lang="en-US" altLang="ja-JP" b="1" dirty="0">
                <a:solidFill>
                  <a:srgbClr val="009999"/>
                </a:solidFill>
              </a:rPr>
              <a:t>DB</a:t>
            </a:r>
            <a:endParaRPr kumimoji="1" lang="ja-JP" altLang="en-US" b="1" dirty="0">
              <a:solidFill>
                <a:srgbClr val="009999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F0B04B0-4216-4E59-F17A-008EB1AA5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945" y="2469160"/>
            <a:ext cx="459013" cy="47119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7C85A51-58DC-FEB6-86B3-0A07DFE3D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147" y="2455319"/>
            <a:ext cx="459013" cy="47119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1881885-D205-B9BF-05A9-808C0A5D5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458" y="2424525"/>
            <a:ext cx="459013" cy="471199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4DB4861-6B68-9467-C6CF-6715A2A9D053}"/>
              </a:ext>
            </a:extLst>
          </p:cNvPr>
          <p:cNvCxnSpPr>
            <a:cxnSpLocks/>
            <a:stCxn id="29" idx="2"/>
            <a:endCxn id="49" idx="0"/>
          </p:cNvCxnSpPr>
          <p:nvPr/>
        </p:nvCxnSpPr>
        <p:spPr>
          <a:xfrm flipH="1">
            <a:off x="4142406" y="2895724"/>
            <a:ext cx="243559" cy="248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147F236-B18E-2770-C8C0-0BFA87260193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3586366" y="3404138"/>
            <a:ext cx="25188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AF300AB-EBEC-5FD8-5D87-5C86E931940E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>
            <a:off x="3027188" y="3404138"/>
            <a:ext cx="584366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751B8834-F3E6-5474-1492-3C4F845DF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953" y="3144692"/>
            <a:ext cx="252736" cy="25944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4FE2E6C-784C-F567-8E7C-398F52ADC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084" y="3144692"/>
            <a:ext cx="252736" cy="25944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1C73FFF-A357-E7C2-89EF-87D0EBE8B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820" y="3144692"/>
            <a:ext cx="252736" cy="25944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A600D8B8-EC11-3AC4-A296-D0D4D8D02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708" y="3144692"/>
            <a:ext cx="252736" cy="25944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1B973F37-5124-1E39-0700-0C0A87ECF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998" y="3144692"/>
            <a:ext cx="252736" cy="25944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CAC466C-2F98-B127-4939-3B5A28B90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031" y="3144692"/>
            <a:ext cx="252736" cy="25944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685343A-EB0C-60F6-D597-735EE6CE7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038" y="3144692"/>
            <a:ext cx="252736" cy="25944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852CCC8-9346-3BA8-4CEC-F2528A522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97" y="3144692"/>
            <a:ext cx="252736" cy="259446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2400F21-64A6-AC16-450B-A7F3E7BAC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905" y="3144365"/>
            <a:ext cx="252736" cy="259446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EB05190-045F-98F4-128F-6AF237F5ED47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>
            <a:off x="4385965" y="2895724"/>
            <a:ext cx="0" cy="248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1518007-CC6C-E5B1-6894-2E960D820B2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385965" y="2895724"/>
            <a:ext cx="285280" cy="248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A3D2C67-BE66-D194-8675-519FE5CF9A97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3574654" y="2926518"/>
            <a:ext cx="11712" cy="21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6F4635B-6461-435C-01E1-936D88607268}"/>
              </a:ext>
            </a:extLst>
          </p:cNvPr>
          <p:cNvCxnSpPr>
            <a:cxnSpLocks/>
            <a:stCxn id="28" idx="2"/>
            <a:endCxn id="46" idx="0"/>
          </p:cNvCxnSpPr>
          <p:nvPr/>
        </p:nvCxnSpPr>
        <p:spPr>
          <a:xfrm flipH="1">
            <a:off x="3366076" y="2926518"/>
            <a:ext cx="208578" cy="21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B2E1631-A232-04AF-92EC-B12E4AAAD2F8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3574654" y="2926518"/>
            <a:ext cx="258745" cy="218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5572772-67A0-7DD9-A558-FF589337BF64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2774452" y="2940359"/>
            <a:ext cx="0" cy="20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E03FB9-7F52-8D7E-413F-FB809A4F7066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2527321" y="2940359"/>
            <a:ext cx="247131" cy="20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04051137-09F7-7DA3-5F5D-26738BCF40F7}"/>
              </a:ext>
            </a:extLst>
          </p:cNvPr>
          <p:cNvCxnSpPr>
            <a:cxnSpLocks/>
            <a:stCxn id="27" idx="2"/>
            <a:endCxn id="45" idx="0"/>
          </p:cNvCxnSpPr>
          <p:nvPr/>
        </p:nvCxnSpPr>
        <p:spPr>
          <a:xfrm>
            <a:off x="2774452" y="2940359"/>
            <a:ext cx="252736" cy="204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F97926E0-21B9-AC65-B31B-84AE48DD86CD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 flipH="1">
            <a:off x="3611554" y="3404138"/>
            <a:ext cx="221845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3E3ECE7-7A1D-2F4F-9124-D1E352E6902C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 flipH="1">
            <a:off x="3611554" y="3404138"/>
            <a:ext cx="530852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2C1DD38-C05A-CBAA-75DB-23F49409453E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 flipH="1">
            <a:off x="3611554" y="3404138"/>
            <a:ext cx="774411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F64DACF2-5B35-AEB3-DF52-9FA317E3E201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 flipH="1">
            <a:off x="3611554" y="3403811"/>
            <a:ext cx="1030719" cy="459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87084E05-F18D-2670-2C9C-81AF1E980E1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2774452" y="3404138"/>
            <a:ext cx="837102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A882568F-1ABB-33D9-C438-86EFB4F24C31}"/>
              </a:ext>
            </a:extLst>
          </p:cNvPr>
          <p:cNvCxnSpPr>
            <a:cxnSpLocks/>
            <a:stCxn id="43" idx="2"/>
            <a:endCxn id="7" idx="0"/>
          </p:cNvCxnSpPr>
          <p:nvPr/>
        </p:nvCxnSpPr>
        <p:spPr>
          <a:xfrm>
            <a:off x="2527321" y="3404138"/>
            <a:ext cx="1084233" cy="4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2C65FFD-37CB-AF66-1208-9D0031EF3076}"/>
              </a:ext>
            </a:extLst>
          </p:cNvPr>
          <p:cNvSpPr txBox="1"/>
          <p:nvPr/>
        </p:nvSpPr>
        <p:spPr>
          <a:xfrm>
            <a:off x="2482102" y="2215990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野球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BB1E139-EE5A-CB6D-B600-CB8B406DA1CA}"/>
              </a:ext>
            </a:extLst>
          </p:cNvPr>
          <p:cNvSpPr txBox="1"/>
          <p:nvPr/>
        </p:nvSpPr>
        <p:spPr>
          <a:xfrm>
            <a:off x="3138816" y="2204928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OpenAI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AAF9FCB-D65B-C57A-E3F2-F2095D63623F}"/>
              </a:ext>
            </a:extLst>
          </p:cNvPr>
          <p:cNvSpPr txBox="1"/>
          <p:nvPr/>
        </p:nvSpPr>
        <p:spPr>
          <a:xfrm>
            <a:off x="4098052" y="2181316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政治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DE57E07-7703-E618-0D1F-F1491712F982}"/>
              </a:ext>
            </a:extLst>
          </p:cNvPr>
          <p:cNvCxnSpPr>
            <a:cxnSpLocks/>
          </p:cNvCxnSpPr>
          <p:nvPr/>
        </p:nvCxnSpPr>
        <p:spPr>
          <a:xfrm flipV="1">
            <a:off x="7817395" y="3615032"/>
            <a:ext cx="2775587" cy="184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A7EE0E5C-F24F-1B8A-53DF-3B35F54610DB}"/>
              </a:ext>
            </a:extLst>
          </p:cNvPr>
          <p:cNvCxnSpPr>
            <a:cxnSpLocks/>
          </p:cNvCxnSpPr>
          <p:nvPr/>
        </p:nvCxnSpPr>
        <p:spPr>
          <a:xfrm flipV="1">
            <a:off x="9226000" y="2365983"/>
            <a:ext cx="0" cy="24981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7" name="図 116">
            <a:extLst>
              <a:ext uri="{FF2B5EF4-FFF2-40B4-BE49-F238E27FC236}">
                <a16:creationId xmlns:a16="http://schemas.microsoft.com/office/drawing/2014/main" id="{740685ED-C914-49F8-251C-64409769C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594" y="3200375"/>
            <a:ext cx="252736" cy="25944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E904540B-BDE6-2DDD-A149-B729BFF31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594" y="2905883"/>
            <a:ext cx="252736" cy="25944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E4D07F40-719A-E2E1-F96E-9D1E430F4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30" y="3053129"/>
            <a:ext cx="252736" cy="259446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C370DABE-185A-9570-648F-7CB619F6B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594" y="3924645"/>
            <a:ext cx="252736" cy="259446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17E1193C-16E6-D9D9-6F2B-B368CD480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962" y="4184091"/>
            <a:ext cx="252736" cy="25944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F1FC73A7-258E-1C56-D5C4-4297E142D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30" y="4010435"/>
            <a:ext cx="252736" cy="259446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03ADBF08-A0CD-394A-A7A8-107FBF23D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482" y="3212585"/>
            <a:ext cx="252736" cy="25944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611BE46E-C9C3-F959-C8B2-1BE5C8080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5317" y="2930431"/>
            <a:ext cx="252736" cy="25944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8EF72F4F-F1E0-0913-72AA-A771FD629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402" y="3075782"/>
            <a:ext cx="252736" cy="259446"/>
          </a:xfrm>
          <a:prstGeom prst="rect">
            <a:avLst/>
          </a:prstGeom>
        </p:spPr>
      </p:pic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E1D5AE91-4971-219D-3832-AB08B623BDB1}"/>
              </a:ext>
            </a:extLst>
          </p:cNvPr>
          <p:cNvSpPr txBox="1"/>
          <p:nvPr/>
        </p:nvSpPr>
        <p:spPr>
          <a:xfrm>
            <a:off x="8906248" y="4691128"/>
            <a:ext cx="76771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148D20A-7407-34C4-90FB-9C0E2B995979}"/>
              </a:ext>
            </a:extLst>
          </p:cNvPr>
          <p:cNvSpPr txBox="1"/>
          <p:nvPr/>
        </p:nvSpPr>
        <p:spPr>
          <a:xfrm>
            <a:off x="8906248" y="2321586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FFD98FF1-CAD3-6E74-A120-ECCCE2A30C93}"/>
              </a:ext>
            </a:extLst>
          </p:cNvPr>
          <p:cNvSpPr txBox="1"/>
          <p:nvPr/>
        </p:nvSpPr>
        <p:spPr>
          <a:xfrm>
            <a:off x="9068775" y="2075721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CA5DD2EE-589C-C115-4CB0-BBBE8EC15A93}"/>
              </a:ext>
            </a:extLst>
          </p:cNvPr>
          <p:cNvSpPr txBox="1"/>
          <p:nvPr/>
        </p:nvSpPr>
        <p:spPr>
          <a:xfrm>
            <a:off x="10534287" y="3430365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13DCF72-4F9E-AF1A-99D0-95AC7653D6A8}"/>
              </a:ext>
            </a:extLst>
          </p:cNvPr>
          <p:cNvSpPr txBox="1"/>
          <p:nvPr/>
        </p:nvSpPr>
        <p:spPr>
          <a:xfrm>
            <a:off x="10307281" y="3322202"/>
            <a:ext cx="4367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D1228F62-BFCC-4E9E-8457-F6E7EE47AF54}"/>
              </a:ext>
            </a:extLst>
          </p:cNvPr>
          <p:cNvSpPr txBox="1"/>
          <p:nvPr/>
        </p:nvSpPr>
        <p:spPr>
          <a:xfrm>
            <a:off x="7646681" y="3361982"/>
            <a:ext cx="76771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0F0D442-A9EC-611D-FA4B-BC7D85C01151}"/>
              </a:ext>
            </a:extLst>
          </p:cNvPr>
          <p:cNvSpPr txBox="1"/>
          <p:nvPr/>
        </p:nvSpPr>
        <p:spPr>
          <a:xfrm>
            <a:off x="7621490" y="4391367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野球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674FC1B-13BF-75E5-892A-1E552D84C982}"/>
              </a:ext>
            </a:extLst>
          </p:cNvPr>
          <p:cNvSpPr txBox="1"/>
          <p:nvPr/>
        </p:nvSpPr>
        <p:spPr>
          <a:xfrm>
            <a:off x="7576201" y="2560766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OpenAI</a:t>
            </a:r>
            <a:endParaRPr kumimoji="1" lang="ja-JP" altLang="en-US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ACE7A29-81F6-4F4C-A1C2-F3FFDB10605E}"/>
              </a:ext>
            </a:extLst>
          </p:cNvPr>
          <p:cNvSpPr txBox="1"/>
          <p:nvPr/>
        </p:nvSpPr>
        <p:spPr>
          <a:xfrm>
            <a:off x="9798053" y="2644210"/>
            <a:ext cx="9778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政治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AA7BCD7D-BDCB-F68F-D996-095044B5752F}"/>
              </a:ext>
            </a:extLst>
          </p:cNvPr>
          <p:cNvSpPr txBox="1"/>
          <p:nvPr/>
        </p:nvSpPr>
        <p:spPr>
          <a:xfrm>
            <a:off x="8068981" y="5025691"/>
            <a:ext cx="2469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9999"/>
                </a:solidFill>
              </a:rPr>
              <a:t>ﾍﾞｸﾄﾙ</a:t>
            </a:r>
            <a:r>
              <a:rPr kumimoji="1" lang="en-US" altLang="ja-JP" b="1" dirty="0">
                <a:solidFill>
                  <a:srgbClr val="009999"/>
                </a:solidFill>
              </a:rPr>
              <a:t>D</a:t>
            </a:r>
            <a:r>
              <a:rPr lang="en-US" altLang="ja-JP" b="1" dirty="0">
                <a:solidFill>
                  <a:srgbClr val="009999"/>
                </a:solidFill>
              </a:rPr>
              <a:t>B</a:t>
            </a:r>
            <a:r>
              <a:rPr lang="ja-JP" altLang="en-US" b="1" dirty="0">
                <a:solidFill>
                  <a:srgbClr val="009999"/>
                </a:solidFill>
              </a:rPr>
              <a:t>検索のｲﾒｰｼﾞ</a:t>
            </a:r>
            <a:endParaRPr lang="en-US" altLang="ja-JP" b="1" dirty="0">
              <a:solidFill>
                <a:srgbClr val="009999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EC12D7B2-5D55-E760-90F1-0F985640A4E4}"/>
              </a:ext>
            </a:extLst>
          </p:cNvPr>
          <p:cNvSpPr txBox="1"/>
          <p:nvPr/>
        </p:nvSpPr>
        <p:spPr>
          <a:xfrm>
            <a:off x="7154301" y="5489038"/>
            <a:ext cx="4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9999"/>
                </a:solidFill>
              </a:rPr>
              <a:t>（質問の意味に近いﾃｷｽﾄが検索される）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0C7B83-3566-97F3-F7B6-95035C0D5D2F}"/>
              </a:ext>
            </a:extLst>
          </p:cNvPr>
          <p:cNvSpPr txBox="1"/>
          <p:nvPr/>
        </p:nvSpPr>
        <p:spPr>
          <a:xfrm>
            <a:off x="6061105" y="4443537"/>
            <a:ext cx="163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（野球関連）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800744-025A-2D39-E92E-68601BF5F24C}"/>
              </a:ext>
            </a:extLst>
          </p:cNvPr>
          <p:cNvSpPr/>
          <p:nvPr/>
        </p:nvSpPr>
        <p:spPr>
          <a:xfrm>
            <a:off x="7606090" y="3860897"/>
            <a:ext cx="1300156" cy="8998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3A1E2FAC-B5CB-2204-9FCD-4CC1ED156674}"/>
              </a:ext>
            </a:extLst>
          </p:cNvPr>
          <p:cNvSpPr/>
          <p:nvPr/>
        </p:nvSpPr>
        <p:spPr>
          <a:xfrm>
            <a:off x="6601798" y="3958464"/>
            <a:ext cx="752914" cy="448661"/>
          </a:xfrm>
          <a:prstGeom prst="wedgeRoundRectCallout">
            <a:avLst>
              <a:gd name="adj1" fmla="val -44191"/>
              <a:gd name="adj2" fmla="val 706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質問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69D9E46-8C21-9606-5DBC-8C19FE619896}"/>
              </a:ext>
            </a:extLst>
          </p:cNvPr>
          <p:cNvSpPr/>
          <p:nvPr/>
        </p:nvSpPr>
        <p:spPr>
          <a:xfrm flipH="1">
            <a:off x="7370940" y="4010435"/>
            <a:ext cx="199602" cy="340614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D2BF8AC-EFFA-58A3-263B-A77754E4E465}"/>
              </a:ext>
            </a:extLst>
          </p:cNvPr>
          <p:cNvSpPr/>
          <p:nvPr/>
        </p:nvSpPr>
        <p:spPr>
          <a:xfrm>
            <a:off x="1995027" y="4391367"/>
            <a:ext cx="3681527" cy="16641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212A887A-F985-C700-FD74-512709916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38" y="6055467"/>
            <a:ext cx="864286" cy="6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2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222</Words>
  <Application>Microsoft Office PowerPoint</Application>
  <PresentationFormat>ワイド画面</PresentationFormat>
  <Paragraphs>64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20</cp:revision>
  <dcterms:created xsi:type="dcterms:W3CDTF">2025-02-02T06:12:37Z</dcterms:created>
  <dcterms:modified xsi:type="dcterms:W3CDTF">2025-02-02T12:59:55Z</dcterms:modified>
</cp:coreProperties>
</file>