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3" r:id="rId3"/>
    <p:sldId id="262" r:id="rId4"/>
    <p:sldId id="256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46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523A2E-A28B-E7E4-084A-72807A8AF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A7D01C2-4A88-EA03-E56B-E9D333A4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288AB7-44F5-3748-EAF4-27AFC8C3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DFFDCF-0A29-F3B5-FBB8-B351D8D1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DF48A5-DF30-0E09-EF82-D53D660B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0918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09CDF-1E28-3FC7-31CB-A62D8912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1A64331-01C9-9FA4-9A0D-FAD24983E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5177E0-FC11-C96A-9048-D872E2C7B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453547-C636-0DFA-1DE7-3227CC2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CCFD1-5DAB-17B6-9E84-367D1FE2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577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62F2B05-E4AF-7EEF-B204-907446D54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DFA2DF-DA17-9D1D-3D2A-BDA9239B9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8706A-E488-5679-5351-33B2325B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4239A6-28CF-2B7D-5084-47440AAB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9CEE0B-32F4-7845-B7ED-DF3B4B14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89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2B747E-2453-FED6-C0CF-9FB56E0C3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3778E6-BE09-64B5-47D7-56A686070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96B98A-1DED-123A-CB28-C9A3954E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4E03EE-1E0D-1A5A-C0FC-DFF8440A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ED3386-670A-9779-EE92-1CB8DC93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176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FC17A-4FB7-0344-5B23-DBF03AC6F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9C693A4-E10A-2A6C-4826-D14A0DAB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DFAE1C-A0B8-713C-2D67-28704701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3CAAAA-FE1B-A13E-22D9-D05156B8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005D2-06CF-043D-1983-9F1166CF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3002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349D-C4B6-A8F8-8B6E-30951CE90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5B873F-481A-AA74-21F1-544706962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A744A10-5237-FDDE-0EF4-8EA28B08A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8E9DD8-406E-F3CD-47EC-633FCB1F8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641003A-22E0-7D76-1159-C4D0EC4F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12BF48-445F-1FE8-E45D-D28AECE90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42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4E8352-41F9-B904-6AC8-78263A3A4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C2A53E-401C-9A77-FAA6-0E1489347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543A1-1072-D365-4C02-4DCA7CD03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9B58A4-23C7-BF0F-8BF2-18DAAFABAA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CE3477-2591-503F-E6F0-CF2DA1D74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7F1D78-7D1D-CC3A-6FFD-27D28C268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634C7BA-2237-1EA7-8FF3-EA8E47B5E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EC856D-CD8A-0E79-2EBE-292F1A52F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9560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D9ADFC-879A-FCF4-02AB-817606A9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9F7032-63F7-0FA7-BD19-DEC118310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C62785B-5558-9715-8388-1AB7E49B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C9149EE-3DA7-53D8-BCCB-52210E50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498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9E6962-A076-61CC-1A3D-F2AAABBE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7CB40F2-2FD4-DE01-B109-EC5D3481A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3DC074-C79A-CD18-EB49-E9B3BAE51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58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6CFE04-A441-26B5-42F1-FF7ED4E46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372F38-5530-56F9-DCC3-070A952E0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98FA56-7E76-615D-D859-5FA26C67C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F2BBF0-D44F-F97A-D044-4949BC6EE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63DEFE-A1BB-2D7C-0E6C-AED41D19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AF6FE4E-384D-63DA-DD1D-7400DDCA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4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0AE0B-D1A0-9B7E-B37B-72AD31F41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75C0EF-65B9-DD20-B6AE-421B073F68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FFF5FA-FD2B-5326-2FC7-FEC245977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E38FC0C-795A-CF07-EF25-DC59415C7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278A7D7-6E95-B3F9-FBB1-6A82D670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9457E8-C92F-AA23-8B81-CB50832D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317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289599D-7FBB-65A4-F9D3-330639A6F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A42EFA-E16C-9290-51CC-B139E0AD8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802AD-9330-6E34-A0F9-9B129DE18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281C3-8F10-4A04-A53B-C3457B8D23D1}" type="datetimeFigureOut">
              <a:rPr kumimoji="1" lang="ja-JP" altLang="en-US" smtClean="0"/>
              <a:t>2025/5/10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881D3C-180F-DE0C-9135-8E25ADCAE4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F8FDDA-974B-A5C1-45D4-F69D217F7E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44167-6926-4831-93D7-1F2CBB75B6F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804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2.png"/><Relationship Id="rId18" Type="http://schemas.openxmlformats.org/officeDocument/2006/relationships/image" Target="../media/image15.png"/><Relationship Id="rId3" Type="http://schemas.openxmlformats.org/officeDocument/2006/relationships/image" Target="../media/image16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5" Type="http://schemas.openxmlformats.org/officeDocument/2006/relationships/image" Target="../media/image19.svg"/><Relationship Id="rId10" Type="http://schemas.openxmlformats.org/officeDocument/2006/relationships/image" Target="../media/image9.svg"/><Relationship Id="rId19" Type="http://schemas.openxmlformats.org/officeDocument/2006/relationships/image" Target="../media/image22.png"/><Relationship Id="rId4" Type="http://schemas.openxmlformats.org/officeDocument/2006/relationships/image" Target="../media/image17.svg"/><Relationship Id="rId9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E7C9BB5-97AE-83CB-591E-D026D4E99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19596"/>
              </p:ext>
            </p:extLst>
          </p:nvPr>
        </p:nvGraphicFramePr>
        <p:xfrm>
          <a:off x="863601" y="1507066"/>
          <a:ext cx="951653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795">
                  <a:extLst>
                    <a:ext uri="{9D8B030D-6E8A-4147-A177-3AD203B41FA5}">
                      <a16:colId xmlns:a16="http://schemas.microsoft.com/office/drawing/2014/main" val="560557240"/>
                    </a:ext>
                  </a:extLst>
                </a:gridCol>
                <a:gridCol w="3592625">
                  <a:extLst>
                    <a:ext uri="{9D8B030D-6E8A-4147-A177-3AD203B41FA5}">
                      <a16:colId xmlns:a16="http://schemas.microsoft.com/office/drawing/2014/main" val="1846105825"/>
                    </a:ext>
                  </a:extLst>
                </a:gridCol>
                <a:gridCol w="1174379">
                  <a:extLst>
                    <a:ext uri="{9D8B030D-6E8A-4147-A177-3AD203B41FA5}">
                      <a16:colId xmlns:a16="http://schemas.microsoft.com/office/drawing/2014/main" val="3308505060"/>
                    </a:ext>
                  </a:extLst>
                </a:gridCol>
                <a:gridCol w="1064683">
                  <a:extLst>
                    <a:ext uri="{9D8B030D-6E8A-4147-A177-3AD203B41FA5}">
                      <a16:colId xmlns:a16="http://schemas.microsoft.com/office/drawing/2014/main" val="2502643057"/>
                    </a:ext>
                  </a:extLst>
                </a:gridCol>
                <a:gridCol w="1064683">
                  <a:extLst>
                    <a:ext uri="{9D8B030D-6E8A-4147-A177-3AD203B41FA5}">
                      <a16:colId xmlns:a16="http://schemas.microsoft.com/office/drawing/2014/main" val="3232556228"/>
                    </a:ext>
                  </a:extLst>
                </a:gridCol>
                <a:gridCol w="1064683">
                  <a:extLst>
                    <a:ext uri="{9D8B030D-6E8A-4147-A177-3AD203B41FA5}">
                      <a16:colId xmlns:a16="http://schemas.microsoft.com/office/drawing/2014/main" val="950195426"/>
                    </a:ext>
                  </a:extLst>
                </a:gridCol>
                <a:gridCol w="1064683">
                  <a:extLst>
                    <a:ext uri="{9D8B030D-6E8A-4147-A177-3AD203B41FA5}">
                      <a16:colId xmlns:a16="http://schemas.microsoft.com/office/drawing/2014/main" val="2614316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実施内容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担当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1Q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2Q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3Q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4Q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742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/>
                        <a:t>AOAI</a:t>
                      </a:r>
                      <a:r>
                        <a:rPr lang="en-US" altLang="ja-JP" dirty="0"/>
                        <a:t>-API</a:t>
                      </a:r>
                      <a:r>
                        <a:rPr lang="ja-JP" altLang="en-US" dirty="0"/>
                        <a:t>の環境作成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703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dirty="0" err="1"/>
                        <a:t>AOAI</a:t>
                      </a:r>
                      <a:r>
                        <a:rPr lang="en-US" altLang="ja-JP" dirty="0"/>
                        <a:t>-API</a:t>
                      </a:r>
                      <a:r>
                        <a:rPr lang="ja-JP" altLang="en-US" dirty="0"/>
                        <a:t>の使い方の説明、</a:t>
                      </a:r>
                      <a:endParaRPr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ｻﾝﾌﾟﾙｺｰﾄﾞ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xx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663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事前学習、試行計画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 err="1"/>
                        <a:t>ppt1</a:t>
                      </a:r>
                      <a:r>
                        <a:rPr lang="ja-JP" altLang="en-US" dirty="0"/>
                        <a:t>枚程度</a:t>
                      </a:r>
                      <a:r>
                        <a:rPr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ﾁｰﾑ各々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73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試行実施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ﾁｰﾑ各々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874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試行結果</a:t>
                      </a:r>
                      <a:r>
                        <a:rPr lang="en-US" altLang="ja-JP" dirty="0"/>
                        <a:t>(</a:t>
                      </a:r>
                      <a:r>
                        <a:rPr lang="en-US" altLang="ja-JP" dirty="0" err="1"/>
                        <a:t>ppt1</a:t>
                      </a:r>
                      <a:r>
                        <a:rPr lang="ja-JP" altLang="en-US" dirty="0"/>
                        <a:t>枚程度</a:t>
                      </a:r>
                      <a:r>
                        <a:rPr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ﾁｰﾑ各々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71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試行結果共有</a:t>
                      </a:r>
                      <a:endParaRPr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ﾁｰﾑ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66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ﾁｰﾑﾐｰﾃｨﾝｸﾞ（隔週）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B</a:t>
                      </a:r>
                      <a:r>
                        <a:rPr kumimoji="1" lang="ja-JP" altLang="en-US" dirty="0"/>
                        <a:t>ﾁｰﾑ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65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118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拠点ﾌｧｲﾙｻｰﾊﾞ</a:t>
                      </a:r>
                      <a:r>
                        <a:rPr kumimoji="1" lang="en-US" altLang="ja-JP" dirty="0"/>
                        <a:t>RAG</a:t>
                      </a:r>
                      <a:r>
                        <a:rPr kumimoji="1" lang="ja-JP" altLang="en-US" dirty="0"/>
                        <a:t>試行版開発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Xx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39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拠点ﾌｧｲﾙｻｰﾊﾞ</a:t>
                      </a:r>
                      <a:r>
                        <a:rPr kumimoji="1" lang="en-US" altLang="ja-JP" dirty="0"/>
                        <a:t>RAG</a:t>
                      </a:r>
                      <a:r>
                        <a:rPr kumimoji="1" lang="ja-JP" altLang="en-US" dirty="0"/>
                        <a:t>試行環境設定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Xx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311425"/>
                  </a:ext>
                </a:extLst>
              </a:tr>
            </a:tbl>
          </a:graphicData>
        </a:graphic>
      </p:graphicFrame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B13D909-60AA-4B57-30D7-05190CEEFE62}"/>
              </a:ext>
            </a:extLst>
          </p:cNvPr>
          <p:cNvCxnSpPr/>
          <p:nvPr/>
        </p:nvCxnSpPr>
        <p:spPr>
          <a:xfrm>
            <a:off x="6134100" y="2019302"/>
            <a:ext cx="93980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75A2305-319A-C171-461F-349A3249166B}"/>
              </a:ext>
            </a:extLst>
          </p:cNvPr>
          <p:cNvCxnSpPr>
            <a:cxnSpLocks/>
          </p:cNvCxnSpPr>
          <p:nvPr/>
        </p:nvCxnSpPr>
        <p:spPr>
          <a:xfrm>
            <a:off x="7162800" y="2510367"/>
            <a:ext cx="31750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9AA914B3-34CF-B4C5-0597-AF675943E12C}"/>
              </a:ext>
            </a:extLst>
          </p:cNvPr>
          <p:cNvCxnSpPr>
            <a:cxnSpLocks/>
          </p:cNvCxnSpPr>
          <p:nvPr/>
        </p:nvCxnSpPr>
        <p:spPr>
          <a:xfrm>
            <a:off x="6155267" y="3014134"/>
            <a:ext cx="1337733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4D48E85-7B90-D840-E47F-E0D4491BC297}"/>
              </a:ext>
            </a:extLst>
          </p:cNvPr>
          <p:cNvCxnSpPr>
            <a:cxnSpLocks/>
          </p:cNvCxnSpPr>
          <p:nvPr/>
        </p:nvCxnSpPr>
        <p:spPr>
          <a:xfrm>
            <a:off x="7493000" y="3382433"/>
            <a:ext cx="173990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5011209-D747-3DEE-43DF-E4C5819EA1DE}"/>
              </a:ext>
            </a:extLst>
          </p:cNvPr>
          <p:cNvSpPr txBox="1"/>
          <p:nvPr/>
        </p:nvSpPr>
        <p:spPr>
          <a:xfrm>
            <a:off x="800099" y="6023448"/>
            <a:ext cx="6112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※</a:t>
            </a:r>
            <a:r>
              <a:rPr kumimoji="1" lang="en-US" altLang="ja-JP" dirty="0" err="1"/>
              <a:t>AOAI</a:t>
            </a:r>
            <a:r>
              <a:rPr kumimoji="1" lang="en-US" altLang="ja-JP" dirty="0"/>
              <a:t>-API : </a:t>
            </a:r>
            <a:r>
              <a:rPr kumimoji="1" lang="en-US" altLang="ja-JP" dirty="0" err="1"/>
              <a:t>Megcloud</a:t>
            </a:r>
            <a:r>
              <a:rPr kumimoji="1" lang="ja-JP" altLang="en-US" dirty="0"/>
              <a:t>の</a:t>
            </a:r>
            <a:r>
              <a:rPr kumimoji="1" lang="en-US" altLang="ja-JP" dirty="0" err="1"/>
              <a:t>AzureOpenAI</a:t>
            </a:r>
            <a:r>
              <a:rPr lang="en-US" altLang="ja-JP" dirty="0"/>
              <a:t>-API</a:t>
            </a:r>
          </a:p>
          <a:p>
            <a:r>
              <a:rPr lang="en-US" altLang="ja-JP" dirty="0"/>
              <a:t>※</a:t>
            </a:r>
            <a:r>
              <a:rPr lang="ja-JP" altLang="en-US" dirty="0"/>
              <a:t>複数人でサブチームを結成して取り組んでも</a:t>
            </a:r>
            <a:r>
              <a:rPr lang="en-US" altLang="ja-JP" dirty="0"/>
              <a:t>OK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DA9DDC2-4D92-C52B-61A5-9D6E566C5FDD}"/>
              </a:ext>
            </a:extLst>
          </p:cNvPr>
          <p:cNvCxnSpPr>
            <a:cxnSpLocks/>
          </p:cNvCxnSpPr>
          <p:nvPr/>
        </p:nvCxnSpPr>
        <p:spPr>
          <a:xfrm>
            <a:off x="6464300" y="4500034"/>
            <a:ext cx="3822700" cy="0"/>
          </a:xfrm>
          <a:prstGeom prst="straightConnector1">
            <a:avLst/>
          </a:prstGeom>
          <a:ln w="44450"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E94D6CE-149D-7D9E-4AB9-B6CAD139173B}"/>
              </a:ext>
            </a:extLst>
          </p:cNvPr>
          <p:cNvCxnSpPr>
            <a:cxnSpLocks/>
          </p:cNvCxnSpPr>
          <p:nvPr/>
        </p:nvCxnSpPr>
        <p:spPr>
          <a:xfrm>
            <a:off x="9279467" y="3742267"/>
            <a:ext cx="364067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308234FB-E448-B7B2-E4B3-D91D627A205F}"/>
              </a:ext>
            </a:extLst>
          </p:cNvPr>
          <p:cNvCxnSpPr/>
          <p:nvPr/>
        </p:nvCxnSpPr>
        <p:spPr>
          <a:xfrm>
            <a:off x="7480300" y="2510367"/>
            <a:ext cx="88900" cy="87206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8BC86929-A758-6B39-274B-C5A9F5D7F477}"/>
              </a:ext>
            </a:extLst>
          </p:cNvPr>
          <p:cNvCxnSpPr>
            <a:cxnSpLocks/>
          </p:cNvCxnSpPr>
          <p:nvPr/>
        </p:nvCxnSpPr>
        <p:spPr>
          <a:xfrm>
            <a:off x="9203267" y="3378202"/>
            <a:ext cx="76200" cy="36406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9272457C-039D-75E9-4822-1F0A5ADA11CC}"/>
              </a:ext>
            </a:extLst>
          </p:cNvPr>
          <p:cNvCxnSpPr>
            <a:cxnSpLocks/>
          </p:cNvCxnSpPr>
          <p:nvPr/>
        </p:nvCxnSpPr>
        <p:spPr>
          <a:xfrm>
            <a:off x="7063317" y="2046816"/>
            <a:ext cx="99483" cy="47625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1138B8C1-35DE-AE5D-7024-04FC17BED533}"/>
              </a:ext>
            </a:extLst>
          </p:cNvPr>
          <p:cNvCxnSpPr>
            <a:cxnSpLocks/>
          </p:cNvCxnSpPr>
          <p:nvPr/>
        </p:nvCxnSpPr>
        <p:spPr>
          <a:xfrm>
            <a:off x="7446433" y="2986617"/>
            <a:ext cx="78317" cy="391585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AEB3A6F-07C8-06F0-1E02-A60C8E7628E9}"/>
              </a:ext>
            </a:extLst>
          </p:cNvPr>
          <p:cNvCxnSpPr>
            <a:cxnSpLocks/>
          </p:cNvCxnSpPr>
          <p:nvPr/>
        </p:nvCxnSpPr>
        <p:spPr>
          <a:xfrm>
            <a:off x="9639300" y="4131733"/>
            <a:ext cx="64770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4878E4C0-A619-85D9-E1BC-814F10ABA594}"/>
              </a:ext>
            </a:extLst>
          </p:cNvPr>
          <p:cNvCxnSpPr>
            <a:cxnSpLocks/>
          </p:cNvCxnSpPr>
          <p:nvPr/>
        </p:nvCxnSpPr>
        <p:spPr>
          <a:xfrm>
            <a:off x="7524750" y="5281084"/>
            <a:ext cx="742950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C5F297B7-3DA6-4B83-11DC-86755ACA5AE9}"/>
              </a:ext>
            </a:extLst>
          </p:cNvPr>
          <p:cNvCxnSpPr>
            <a:cxnSpLocks/>
          </p:cNvCxnSpPr>
          <p:nvPr/>
        </p:nvCxnSpPr>
        <p:spPr>
          <a:xfrm>
            <a:off x="8267700" y="5655734"/>
            <a:ext cx="1024467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429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EF953E4-0D71-32EF-3CC2-5C103F14B70E}"/>
              </a:ext>
            </a:extLst>
          </p:cNvPr>
          <p:cNvSpPr txBox="1"/>
          <p:nvPr/>
        </p:nvSpPr>
        <p:spPr>
          <a:xfrm>
            <a:off x="916395" y="1429995"/>
            <a:ext cx="83101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</a:t>
            </a:r>
            <a:r>
              <a:rPr lang="ja-JP" altLang="en-US" dirty="0"/>
              <a:t>チームミーティング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日時：基本的に隔週で実施（参加できる人だけ） 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議題：困りごとを共有など</a:t>
            </a:r>
            <a:endParaRPr kumimoji="1" lang="en-US" altLang="ja-JP" dirty="0"/>
          </a:p>
          <a:p>
            <a:r>
              <a:rPr lang="ja-JP" altLang="en-US" dirty="0"/>
              <a:t>  ・</a:t>
            </a:r>
            <a:r>
              <a:rPr lang="en-US" altLang="ja-JP" dirty="0"/>
              <a:t>AI</a:t>
            </a:r>
            <a:r>
              <a:rPr lang="ja-JP" altLang="en-US" dirty="0"/>
              <a:t>の基本的なこと</a:t>
            </a:r>
            <a:endParaRPr lang="en-US" altLang="ja-JP" dirty="0"/>
          </a:p>
          <a:p>
            <a:r>
              <a:rPr lang="ja-JP" altLang="en-US" dirty="0"/>
              <a:t>  ・</a:t>
            </a:r>
            <a:r>
              <a:rPr lang="en-US" altLang="ja-JP" dirty="0"/>
              <a:t>API</a:t>
            </a:r>
            <a:r>
              <a:rPr lang="ja-JP" altLang="en-US" dirty="0"/>
              <a:t>とは？</a:t>
            </a:r>
            <a:endParaRPr lang="en-US" altLang="ja-JP" dirty="0"/>
          </a:p>
          <a:p>
            <a:r>
              <a:rPr lang="ja-JP" altLang="en-US" dirty="0"/>
              <a:t>  ・開発環境の準備方法</a:t>
            </a:r>
            <a:endParaRPr lang="en-US" altLang="ja-JP" dirty="0"/>
          </a:p>
          <a:p>
            <a:r>
              <a:rPr lang="ja-JP" altLang="en-US" dirty="0"/>
              <a:t>  ・サンプルコードが動かない</a:t>
            </a:r>
            <a:endParaRPr lang="en-US" altLang="ja-JP" dirty="0"/>
          </a:p>
          <a:p>
            <a:r>
              <a:rPr lang="ja-JP" altLang="en-US" dirty="0"/>
              <a:t>  ・エラーの対処方法</a:t>
            </a:r>
            <a:endParaRPr lang="en-US" altLang="ja-JP" dirty="0"/>
          </a:p>
          <a:p>
            <a:r>
              <a:rPr lang="ja-JP" altLang="en-US" dirty="0"/>
              <a:t>  ・どうやって勉強すればいい？ </a:t>
            </a:r>
            <a:endParaRPr lang="en-US" altLang="ja-JP" dirty="0"/>
          </a:p>
          <a:p>
            <a:r>
              <a:rPr lang="ja-JP" altLang="en-US" dirty="0"/>
              <a:t>  ・コーディングしてみたが、これでいい？ </a:t>
            </a:r>
            <a:endParaRPr lang="en-US" altLang="ja-JP" dirty="0"/>
          </a:p>
          <a:p>
            <a:r>
              <a:rPr lang="ja-JP" altLang="en-US" dirty="0"/>
              <a:t>  ・試行は何をしたらいい？</a:t>
            </a:r>
            <a:endParaRPr lang="en-US" altLang="ja-JP" dirty="0"/>
          </a:p>
          <a:p>
            <a:r>
              <a:rPr lang="ja-JP" altLang="en-US" dirty="0"/>
              <a:t>  ・クラウドでこんなことできる？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0109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 16">
            <a:extLst>
              <a:ext uri="{FF2B5EF4-FFF2-40B4-BE49-F238E27FC236}">
                <a16:creationId xmlns:a16="http://schemas.microsoft.com/office/drawing/2014/main" id="{ED6DDC5C-C867-6D90-7C51-417415E7F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681306"/>
              </p:ext>
            </p:extLst>
          </p:nvPr>
        </p:nvGraphicFramePr>
        <p:xfrm>
          <a:off x="1148131" y="1665530"/>
          <a:ext cx="10337799" cy="5001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933">
                  <a:extLst>
                    <a:ext uri="{9D8B030D-6E8A-4147-A177-3AD203B41FA5}">
                      <a16:colId xmlns:a16="http://schemas.microsoft.com/office/drawing/2014/main" val="3210398835"/>
                    </a:ext>
                  </a:extLst>
                </a:gridCol>
                <a:gridCol w="3445933">
                  <a:extLst>
                    <a:ext uri="{9D8B030D-6E8A-4147-A177-3AD203B41FA5}">
                      <a16:colId xmlns:a16="http://schemas.microsoft.com/office/drawing/2014/main" val="2475442692"/>
                    </a:ext>
                  </a:extLst>
                </a:gridCol>
                <a:gridCol w="3445933">
                  <a:extLst>
                    <a:ext uri="{9D8B030D-6E8A-4147-A177-3AD203B41FA5}">
                      <a16:colId xmlns:a16="http://schemas.microsoft.com/office/drawing/2014/main" val="379905299"/>
                    </a:ext>
                  </a:extLst>
                </a:gridCol>
              </a:tblGrid>
              <a:tr h="49027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やさしい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中程度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難しい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50392"/>
                  </a:ext>
                </a:extLst>
              </a:tr>
              <a:tr h="451169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916424"/>
                  </a:ext>
                </a:extLst>
              </a:tr>
            </a:tbl>
          </a:graphicData>
        </a:graphic>
      </p:graphicFrame>
      <p:sp>
        <p:nvSpPr>
          <p:cNvPr id="6" name="思考の吹き出し: 雲形 5">
            <a:extLst>
              <a:ext uri="{FF2B5EF4-FFF2-40B4-BE49-F238E27FC236}">
                <a16:creationId xmlns:a16="http://schemas.microsoft.com/office/drawing/2014/main" id="{90C9CC27-AE01-D521-4B56-93AAEAAC52D0}"/>
              </a:ext>
            </a:extLst>
          </p:cNvPr>
          <p:cNvSpPr/>
          <p:nvPr/>
        </p:nvSpPr>
        <p:spPr>
          <a:xfrm>
            <a:off x="4983529" y="5112516"/>
            <a:ext cx="2667000" cy="125730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o3</a:t>
            </a:r>
            <a:r>
              <a:rPr lang="ja-JP" altLang="en-US" dirty="0"/>
              <a:t>など新しいモデルの</a:t>
            </a:r>
            <a:r>
              <a:rPr lang="en-US" altLang="ja-JP" dirty="0"/>
              <a:t>API</a:t>
            </a:r>
            <a:endParaRPr kumimoji="1" lang="ja-JP" altLang="en-US" dirty="0"/>
          </a:p>
        </p:txBody>
      </p:sp>
      <p:sp>
        <p:nvSpPr>
          <p:cNvPr id="7" name="思考の吹き出し: 雲形 6">
            <a:extLst>
              <a:ext uri="{FF2B5EF4-FFF2-40B4-BE49-F238E27FC236}">
                <a16:creationId xmlns:a16="http://schemas.microsoft.com/office/drawing/2014/main" id="{27F8A755-A45C-CFAB-3248-64A65E224E45}"/>
              </a:ext>
            </a:extLst>
          </p:cNvPr>
          <p:cNvSpPr/>
          <p:nvPr/>
        </p:nvSpPr>
        <p:spPr>
          <a:xfrm>
            <a:off x="8597134" y="3889751"/>
            <a:ext cx="2486820" cy="1058863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AI</a:t>
            </a:r>
            <a:r>
              <a:rPr lang="ja-JP" altLang="en-US" dirty="0"/>
              <a:t>エージェント</a:t>
            </a:r>
            <a:endParaRPr kumimoji="1" lang="ja-JP" altLang="en-US" dirty="0"/>
          </a:p>
        </p:txBody>
      </p:sp>
      <p:sp>
        <p:nvSpPr>
          <p:cNvPr id="8" name="思考の吹き出し: 雲形 7">
            <a:extLst>
              <a:ext uri="{FF2B5EF4-FFF2-40B4-BE49-F238E27FC236}">
                <a16:creationId xmlns:a16="http://schemas.microsoft.com/office/drawing/2014/main" id="{7FCF4CF8-B76F-CBF3-37DF-8D0039DA1F7A}"/>
              </a:ext>
            </a:extLst>
          </p:cNvPr>
          <p:cNvSpPr/>
          <p:nvPr/>
        </p:nvSpPr>
        <p:spPr>
          <a:xfrm>
            <a:off x="8637219" y="5056167"/>
            <a:ext cx="2406650" cy="117475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Azure</a:t>
            </a:r>
            <a:r>
              <a:rPr kumimoji="1" lang="ja-JP" altLang="en-US" dirty="0"/>
              <a:t>の</a:t>
            </a:r>
            <a:r>
              <a:rPr kumimoji="1" lang="en-US" altLang="ja-JP" dirty="0"/>
              <a:t>AI</a:t>
            </a:r>
            <a:r>
              <a:rPr kumimoji="1" lang="ja-JP" altLang="en-US" dirty="0"/>
              <a:t>機能</a:t>
            </a:r>
          </a:p>
        </p:txBody>
      </p:sp>
      <p:sp>
        <p:nvSpPr>
          <p:cNvPr id="10" name="思考の吹き出し: 雲形 9">
            <a:extLst>
              <a:ext uri="{FF2B5EF4-FFF2-40B4-BE49-F238E27FC236}">
                <a16:creationId xmlns:a16="http://schemas.microsoft.com/office/drawing/2014/main" id="{140804F7-5130-439D-3210-E4F1FE489CAC}"/>
              </a:ext>
            </a:extLst>
          </p:cNvPr>
          <p:cNvSpPr/>
          <p:nvPr/>
        </p:nvSpPr>
        <p:spPr>
          <a:xfrm>
            <a:off x="1514728" y="3872268"/>
            <a:ext cx="2406650" cy="117475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複数ファイルを一括で要約</a:t>
            </a:r>
            <a:endParaRPr kumimoji="1" lang="ja-JP" altLang="en-US" dirty="0"/>
          </a:p>
        </p:txBody>
      </p:sp>
      <p:sp>
        <p:nvSpPr>
          <p:cNvPr id="11" name="思考の吹き出し: 雲形 10">
            <a:extLst>
              <a:ext uri="{FF2B5EF4-FFF2-40B4-BE49-F238E27FC236}">
                <a16:creationId xmlns:a16="http://schemas.microsoft.com/office/drawing/2014/main" id="{A7C467F9-D5BF-2FDE-221D-C1F975ABFF49}"/>
              </a:ext>
            </a:extLst>
          </p:cNvPr>
          <p:cNvSpPr/>
          <p:nvPr/>
        </p:nvSpPr>
        <p:spPr>
          <a:xfrm>
            <a:off x="1590641" y="5214957"/>
            <a:ext cx="2406650" cy="117475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MELGIT</a:t>
            </a:r>
            <a:r>
              <a:rPr kumimoji="1" lang="en-US" altLang="ja-JP" dirty="0"/>
              <a:t>-GAI API</a:t>
            </a:r>
            <a:endParaRPr kumimoji="1" lang="ja-JP" altLang="en-US" dirty="0"/>
          </a:p>
        </p:txBody>
      </p:sp>
      <p:sp>
        <p:nvSpPr>
          <p:cNvPr id="12" name="思考の吹き出し: 雲形 11">
            <a:extLst>
              <a:ext uri="{FF2B5EF4-FFF2-40B4-BE49-F238E27FC236}">
                <a16:creationId xmlns:a16="http://schemas.microsoft.com/office/drawing/2014/main" id="{6F2F53B6-ED08-4DE5-F605-51C9A8A45622}"/>
              </a:ext>
            </a:extLst>
          </p:cNvPr>
          <p:cNvSpPr/>
          <p:nvPr/>
        </p:nvSpPr>
        <p:spPr>
          <a:xfrm>
            <a:off x="4816475" y="2524898"/>
            <a:ext cx="2559050" cy="125730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画像を</a:t>
            </a:r>
            <a:r>
              <a:rPr lang="en-US" altLang="ja-JP" dirty="0"/>
              <a:t>API</a:t>
            </a:r>
            <a:r>
              <a:rPr lang="ja-JP" altLang="en-US" dirty="0"/>
              <a:t>で処理する</a:t>
            </a:r>
            <a:endParaRPr kumimoji="1" lang="ja-JP" altLang="en-US" dirty="0"/>
          </a:p>
        </p:txBody>
      </p:sp>
      <p:sp>
        <p:nvSpPr>
          <p:cNvPr id="13" name="思考の吹き出し: 雲形 12">
            <a:extLst>
              <a:ext uri="{FF2B5EF4-FFF2-40B4-BE49-F238E27FC236}">
                <a16:creationId xmlns:a16="http://schemas.microsoft.com/office/drawing/2014/main" id="{C6B9A139-DC04-571B-6651-6F92FF491C61}"/>
              </a:ext>
            </a:extLst>
          </p:cNvPr>
          <p:cNvSpPr/>
          <p:nvPr/>
        </p:nvSpPr>
        <p:spPr>
          <a:xfrm>
            <a:off x="5163892" y="3813876"/>
            <a:ext cx="2152650" cy="1174750"/>
          </a:xfrm>
          <a:prstGeom prst="cloudCallout">
            <a:avLst>
              <a:gd name="adj1" fmla="val -48267"/>
              <a:gd name="adj2" fmla="val 34932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PDF</a:t>
            </a:r>
            <a:r>
              <a:rPr lang="ja-JP" altLang="en-US" dirty="0"/>
              <a:t>の表を</a:t>
            </a:r>
            <a:r>
              <a:rPr lang="en-US" altLang="ja-JP" dirty="0"/>
              <a:t>API</a:t>
            </a:r>
            <a:r>
              <a:rPr lang="ja-JP" altLang="en-US" dirty="0"/>
              <a:t>で認識</a:t>
            </a:r>
            <a:endParaRPr kumimoji="1" lang="ja-JP" altLang="en-US" dirty="0"/>
          </a:p>
        </p:txBody>
      </p:sp>
      <p:sp>
        <p:nvSpPr>
          <p:cNvPr id="14" name="思考の吹き出し: 雲形 13">
            <a:extLst>
              <a:ext uri="{FF2B5EF4-FFF2-40B4-BE49-F238E27FC236}">
                <a16:creationId xmlns:a16="http://schemas.microsoft.com/office/drawing/2014/main" id="{705A6BD6-7B66-7EA8-D6EA-9D9B509FCEE6}"/>
              </a:ext>
            </a:extLst>
          </p:cNvPr>
          <p:cNvSpPr/>
          <p:nvPr/>
        </p:nvSpPr>
        <p:spPr>
          <a:xfrm>
            <a:off x="8469895" y="2607448"/>
            <a:ext cx="2076450" cy="117475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Advanced RAG</a:t>
            </a:r>
            <a:endParaRPr kumimoji="1" lang="ja-JP" altLang="en-US" dirty="0"/>
          </a:p>
        </p:txBody>
      </p:sp>
      <p:sp>
        <p:nvSpPr>
          <p:cNvPr id="15" name="思考の吹き出し: 雲形 14">
            <a:extLst>
              <a:ext uri="{FF2B5EF4-FFF2-40B4-BE49-F238E27FC236}">
                <a16:creationId xmlns:a16="http://schemas.microsoft.com/office/drawing/2014/main" id="{B86E1485-FE97-EF4E-232B-06FF5EAAF33E}"/>
              </a:ext>
            </a:extLst>
          </p:cNvPr>
          <p:cNvSpPr/>
          <p:nvPr/>
        </p:nvSpPr>
        <p:spPr>
          <a:xfrm>
            <a:off x="1590641" y="2413644"/>
            <a:ext cx="2214279" cy="1174750"/>
          </a:xfrm>
          <a:prstGeom prst="cloud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基本</a:t>
            </a:r>
            <a:r>
              <a:rPr lang="en-US" altLang="ja-JP" dirty="0"/>
              <a:t>RAG</a:t>
            </a:r>
            <a:r>
              <a:rPr lang="ja-JP" altLang="en-US" dirty="0"/>
              <a:t>の習得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E73ECE8-5076-4E3D-7736-5BFC6FB0D6C4}"/>
              </a:ext>
            </a:extLst>
          </p:cNvPr>
          <p:cNvSpPr txBox="1"/>
          <p:nvPr/>
        </p:nvSpPr>
        <p:spPr>
          <a:xfrm>
            <a:off x="1069752" y="760710"/>
            <a:ext cx="104945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試行内容は</a:t>
            </a:r>
            <a:r>
              <a:rPr kumimoji="1" lang="ja-JP" altLang="en-US" dirty="0"/>
              <a:t>各々の習熟度に合わせて検討する。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イメージ：</a:t>
            </a:r>
          </a:p>
        </p:txBody>
      </p:sp>
    </p:spTree>
    <p:extLst>
      <p:ext uri="{BB962C8B-B14F-4D97-AF65-F5344CB8AC3E}">
        <p14:creationId xmlns:p14="http://schemas.microsoft.com/office/powerpoint/2010/main" val="243736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図 117">
            <a:extLst>
              <a:ext uri="{FF2B5EF4-FFF2-40B4-BE49-F238E27FC236}">
                <a16:creationId xmlns:a16="http://schemas.microsoft.com/office/drawing/2014/main" id="{49C33F33-D081-E55E-8C5A-5976FF9BE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9392" y="1619616"/>
            <a:ext cx="484609" cy="508058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B75BFD13-05AA-B42C-1C9D-DFC9D44D6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94035" y="3213387"/>
            <a:ext cx="420255" cy="230372"/>
          </a:xfrm>
          <a:prstGeom prst="rect">
            <a:avLst/>
          </a:prstGeom>
        </p:spPr>
      </p:pic>
      <p:pic>
        <p:nvPicPr>
          <p:cNvPr id="33" name="グラフィックス 32">
            <a:extLst>
              <a:ext uri="{FF2B5EF4-FFF2-40B4-BE49-F238E27FC236}">
                <a16:creationId xmlns:a16="http://schemas.microsoft.com/office/drawing/2014/main" id="{2C2A9688-ED24-2EE8-664B-B6767FFB3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64856" y="3040660"/>
            <a:ext cx="533400" cy="533400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B5AC993C-1B52-0AA2-6DE9-9C8E3BF3B5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85345" y="3168501"/>
            <a:ext cx="471055" cy="471055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3D6C39D9-2EBA-C4CF-38CE-9C5ED5CD6CE7}"/>
              </a:ext>
            </a:extLst>
          </p:cNvPr>
          <p:cNvSpPr/>
          <p:nvPr/>
        </p:nvSpPr>
        <p:spPr>
          <a:xfrm>
            <a:off x="8083920" y="2208337"/>
            <a:ext cx="3114098" cy="331293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989CCC3B-6C75-F124-BC86-87C3F90959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83505" y="4856161"/>
            <a:ext cx="514928" cy="514928"/>
          </a:xfrm>
          <a:prstGeom prst="rect">
            <a:avLst/>
          </a:prstGeom>
        </p:spPr>
      </p:pic>
      <p:pic>
        <p:nvPicPr>
          <p:cNvPr id="43" name="グラフィックス 42">
            <a:extLst>
              <a:ext uri="{FF2B5EF4-FFF2-40B4-BE49-F238E27FC236}">
                <a16:creationId xmlns:a16="http://schemas.microsoft.com/office/drawing/2014/main" id="{1B6D9F32-787B-0F2B-E754-D12F7FE7DD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14227" y="3689449"/>
            <a:ext cx="374160" cy="374160"/>
          </a:xfrm>
          <a:prstGeom prst="rect">
            <a:avLst/>
          </a:prstGeom>
        </p:spPr>
      </p:pic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80C14B1-6E6C-2FAD-96F0-EA7207B8C153}"/>
              </a:ext>
            </a:extLst>
          </p:cNvPr>
          <p:cNvSpPr/>
          <p:nvPr/>
        </p:nvSpPr>
        <p:spPr>
          <a:xfrm>
            <a:off x="8341383" y="2865447"/>
            <a:ext cx="957142" cy="12608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C7A2DB56-EFE4-F15C-1355-6C0AF231A7B8}"/>
              </a:ext>
            </a:extLst>
          </p:cNvPr>
          <p:cNvCxnSpPr>
            <a:cxnSpLocks/>
            <a:stCxn id="36" idx="2"/>
          </p:cNvCxnSpPr>
          <p:nvPr/>
        </p:nvCxnSpPr>
        <p:spPr>
          <a:xfrm rot="16200000" flipH="1">
            <a:off x="9592928" y="5419130"/>
            <a:ext cx="577283" cy="4812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1F335A7F-EE14-9F00-2E60-B715461768E3}"/>
              </a:ext>
            </a:extLst>
          </p:cNvPr>
          <p:cNvCxnSpPr>
            <a:cxnSpLocks/>
            <a:endCxn id="34" idx="2"/>
          </p:cNvCxnSpPr>
          <p:nvPr/>
        </p:nvCxnSpPr>
        <p:spPr>
          <a:xfrm rot="16200000" flipV="1">
            <a:off x="9284601" y="4675828"/>
            <a:ext cx="2091328" cy="18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A9E8960-7D53-397C-F3F2-4BB9832B3A8E}"/>
              </a:ext>
            </a:extLst>
          </p:cNvPr>
          <p:cNvSpPr txBox="1"/>
          <p:nvPr/>
        </p:nvSpPr>
        <p:spPr>
          <a:xfrm>
            <a:off x="9428464" y="1448624"/>
            <a:ext cx="195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solidFill>
                  <a:srgbClr val="0070C0"/>
                </a:solidFill>
              </a:rPr>
              <a:t>AzureOpenAI</a:t>
            </a:r>
            <a:r>
              <a:rPr kumimoji="1" lang="en-US" altLang="ja-JP" sz="1200" dirty="0">
                <a:solidFill>
                  <a:srgbClr val="0070C0"/>
                </a:solidFill>
              </a:rPr>
              <a:t> </a:t>
            </a:r>
            <a:r>
              <a:rPr kumimoji="1" lang="en-US" altLang="ja-JP" sz="1200" dirty="0" err="1">
                <a:solidFill>
                  <a:srgbClr val="0070C0"/>
                </a:solidFill>
              </a:rPr>
              <a:t>GPT-4o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pic>
        <p:nvPicPr>
          <p:cNvPr id="64" name="図 63">
            <a:extLst>
              <a:ext uri="{FF2B5EF4-FFF2-40B4-BE49-F238E27FC236}">
                <a16:creationId xmlns:a16="http://schemas.microsoft.com/office/drawing/2014/main" id="{89511014-6B3F-F9DA-4695-3928FD84AB7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04359" y="2650492"/>
            <a:ext cx="610534" cy="479236"/>
          </a:xfrm>
          <a:prstGeom prst="rect">
            <a:avLst/>
          </a:prstGeom>
        </p:spPr>
      </p:pic>
      <p:pic>
        <p:nvPicPr>
          <p:cNvPr id="41" name="グラフィックス 40">
            <a:extLst>
              <a:ext uri="{FF2B5EF4-FFF2-40B4-BE49-F238E27FC236}">
                <a16:creationId xmlns:a16="http://schemas.microsoft.com/office/drawing/2014/main" id="{209B25C0-D90E-02DF-B29F-28952B434C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565016" y="2561502"/>
            <a:ext cx="489219" cy="489219"/>
          </a:xfrm>
          <a:prstGeom prst="rect">
            <a:avLst/>
          </a:prstGeom>
        </p:spPr>
      </p:pic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00BAA15-FA0F-51BE-353A-685FC27E3F72}"/>
              </a:ext>
            </a:extLst>
          </p:cNvPr>
          <p:cNvSpPr txBox="1"/>
          <p:nvPr/>
        </p:nvSpPr>
        <p:spPr>
          <a:xfrm>
            <a:off x="8249395" y="5382770"/>
            <a:ext cx="8654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拠点</a:t>
            </a:r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39A3FEA7-E2C1-82DB-9319-5E2823FD03AC}"/>
              </a:ext>
            </a:extLst>
          </p:cNvPr>
          <p:cNvSpPr txBox="1"/>
          <p:nvPr/>
        </p:nvSpPr>
        <p:spPr>
          <a:xfrm>
            <a:off x="8624559" y="2411023"/>
            <a:ext cx="86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PC</a:t>
            </a:r>
            <a:endParaRPr kumimoji="1" lang="ja-JP" altLang="en-US" sz="1200" dirty="0"/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E163703-9679-09DF-BA70-E3BF6C07CDEF}"/>
              </a:ext>
            </a:extLst>
          </p:cNvPr>
          <p:cNvCxnSpPr/>
          <p:nvPr/>
        </p:nvCxnSpPr>
        <p:spPr>
          <a:xfrm>
            <a:off x="9114893" y="3404028"/>
            <a:ext cx="93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0B6CB200-5E97-8DBD-A609-83406A83E800}"/>
              </a:ext>
            </a:extLst>
          </p:cNvPr>
          <p:cNvCxnSpPr>
            <a:cxnSpLocks/>
          </p:cNvCxnSpPr>
          <p:nvPr/>
        </p:nvCxnSpPr>
        <p:spPr>
          <a:xfrm>
            <a:off x="7821723" y="3404028"/>
            <a:ext cx="675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FBCE465C-CF2C-E605-1B85-55D88EF08B71}"/>
              </a:ext>
            </a:extLst>
          </p:cNvPr>
          <p:cNvCxnSpPr>
            <a:cxnSpLocks/>
          </p:cNvCxnSpPr>
          <p:nvPr/>
        </p:nvCxnSpPr>
        <p:spPr>
          <a:xfrm flipH="1" flipV="1">
            <a:off x="10329894" y="2058179"/>
            <a:ext cx="18670" cy="1110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F08F2F83-6A90-C95C-59F0-B345F5D10529}"/>
              </a:ext>
            </a:extLst>
          </p:cNvPr>
          <p:cNvCxnSpPr>
            <a:cxnSpLocks/>
          </p:cNvCxnSpPr>
          <p:nvPr/>
        </p:nvCxnSpPr>
        <p:spPr>
          <a:xfrm>
            <a:off x="10212287" y="2101968"/>
            <a:ext cx="8706" cy="9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12F20340-7398-4848-6299-0686A7D3F790}"/>
              </a:ext>
            </a:extLst>
          </p:cNvPr>
          <p:cNvCxnSpPr>
            <a:cxnSpLocks/>
          </p:cNvCxnSpPr>
          <p:nvPr/>
        </p:nvCxnSpPr>
        <p:spPr>
          <a:xfrm flipH="1">
            <a:off x="9092406" y="3307360"/>
            <a:ext cx="85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6CB2B196-EFEE-AE85-BF4C-824AAB089E98}"/>
              </a:ext>
            </a:extLst>
          </p:cNvPr>
          <p:cNvCxnSpPr>
            <a:cxnSpLocks/>
          </p:cNvCxnSpPr>
          <p:nvPr/>
        </p:nvCxnSpPr>
        <p:spPr>
          <a:xfrm flipH="1">
            <a:off x="7821723" y="3307360"/>
            <a:ext cx="63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EFE6F67-F1CE-C77E-EB4F-7ED9C2B19D94}"/>
              </a:ext>
            </a:extLst>
          </p:cNvPr>
          <p:cNvSpPr txBox="1"/>
          <p:nvPr/>
        </p:nvSpPr>
        <p:spPr>
          <a:xfrm>
            <a:off x="9090076" y="4687614"/>
            <a:ext cx="11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拠点ﾌｧｲﾙｻｰﾊﾞ</a:t>
            </a:r>
          </a:p>
        </p:txBody>
      </p:sp>
      <p:pic>
        <p:nvPicPr>
          <p:cNvPr id="92" name="図 91">
            <a:extLst>
              <a:ext uri="{FF2B5EF4-FFF2-40B4-BE49-F238E27FC236}">
                <a16:creationId xmlns:a16="http://schemas.microsoft.com/office/drawing/2014/main" id="{801F30F4-A3C7-02E4-B2EB-B9DDCEBD06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83927" y="3504955"/>
            <a:ext cx="842315" cy="155836"/>
          </a:xfrm>
          <a:prstGeom prst="rect">
            <a:avLst/>
          </a:prstGeom>
        </p:spPr>
      </p:pic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343513E-6BA6-94A6-F327-68B706FCA0A6}"/>
              </a:ext>
            </a:extLst>
          </p:cNvPr>
          <p:cNvSpPr txBox="1"/>
          <p:nvPr/>
        </p:nvSpPr>
        <p:spPr>
          <a:xfrm>
            <a:off x="10407455" y="3087014"/>
            <a:ext cx="6822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DB</a:t>
            </a:r>
            <a:endParaRPr kumimoji="1" lang="ja-JP" altLang="en-US" sz="900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73DF297E-883B-EC06-E128-081961A1C2D1}"/>
              </a:ext>
            </a:extLst>
          </p:cNvPr>
          <p:cNvSpPr txBox="1"/>
          <p:nvPr/>
        </p:nvSpPr>
        <p:spPr>
          <a:xfrm>
            <a:off x="779411" y="3018956"/>
            <a:ext cx="64328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①開発環境</a:t>
            </a:r>
            <a:r>
              <a:rPr lang="en-US" altLang="ja-JP" dirty="0"/>
              <a:t>(</a:t>
            </a:r>
            <a:r>
              <a:rPr lang="en-US" altLang="ja-JP" dirty="0" err="1"/>
              <a:t>VScode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 err="1"/>
              <a:t>AzureOpenAI</a:t>
            </a:r>
            <a:r>
              <a:rPr lang="ja-JP" altLang="en-US" dirty="0"/>
              <a:t>をプラグインで連携し</a:t>
            </a:r>
            <a:endParaRPr lang="en-US" altLang="ja-JP" dirty="0"/>
          </a:p>
          <a:p>
            <a:r>
              <a:rPr lang="ja-JP" altLang="en-US" dirty="0"/>
              <a:t>   開発を効率化する。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②精度向上のため</a:t>
            </a:r>
            <a:r>
              <a:rPr lang="en-US" altLang="ja-JP" dirty="0" err="1"/>
              <a:t>AdvancedRAG</a:t>
            </a:r>
            <a:r>
              <a:rPr lang="ja-JP" altLang="en-US" dirty="0"/>
              <a:t>の要素を取り入れる。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 err="1"/>
              <a:t>GPT-4o</a:t>
            </a:r>
            <a:r>
              <a:rPr lang="ja-JP" altLang="en-US" dirty="0"/>
              <a:t>以外の新しい</a:t>
            </a:r>
            <a:r>
              <a:rPr lang="en-US" altLang="ja-JP" dirty="0"/>
              <a:t>AI</a:t>
            </a:r>
            <a:r>
              <a:rPr lang="ja-JP" altLang="en-US" dirty="0"/>
              <a:t>モデルも試行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対象ﾌｫﾙﾀﾞはある程度限定する</a:t>
            </a:r>
            <a:endParaRPr lang="en-US" altLang="ja-JP" sz="1200" dirty="0"/>
          </a:p>
          <a:p>
            <a:r>
              <a:rPr lang="ja-JP" altLang="en-US" sz="1200" dirty="0"/>
              <a:t>  （</a:t>
            </a:r>
            <a:r>
              <a:rPr lang="en-US" altLang="ja-JP" sz="1200" dirty="0"/>
              <a:t>Embedding</a:t>
            </a:r>
            <a:r>
              <a:rPr lang="ja-JP" altLang="en-US" sz="1200" dirty="0"/>
              <a:t>処理が</a:t>
            </a:r>
            <a:r>
              <a:rPr lang="en-US" altLang="ja-JP" sz="1200" dirty="0"/>
              <a:t>PC</a:t>
            </a:r>
            <a:r>
              <a:rPr lang="ja-JP" altLang="en-US" sz="1200" dirty="0"/>
              <a:t>のため限界がある） </a:t>
            </a:r>
            <a:endParaRPr lang="en-US" altLang="ja-JP" sz="1200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21D4F8C-C907-A64B-04B2-6EEDA97D819D}"/>
              </a:ext>
            </a:extLst>
          </p:cNvPr>
          <p:cNvSpPr txBox="1"/>
          <p:nvPr/>
        </p:nvSpPr>
        <p:spPr>
          <a:xfrm>
            <a:off x="265917" y="1615695"/>
            <a:ext cx="6718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所属 氏名 ： 開発部  </a:t>
            </a:r>
            <a:r>
              <a:rPr kumimoji="1" lang="en-US" altLang="ja-JP" dirty="0" err="1"/>
              <a:t>xxxxxx</a:t>
            </a:r>
            <a:endParaRPr kumimoji="1" lang="en-US" altLang="ja-JP" dirty="0"/>
          </a:p>
          <a:p>
            <a:r>
              <a:rPr lang="ja-JP" altLang="en-US" dirty="0"/>
              <a:t>試行内容</a:t>
            </a:r>
            <a:r>
              <a:rPr kumimoji="1" lang="ja-JP" altLang="en-US" dirty="0"/>
              <a:t>  ： 拠点ﾌｧｲﾙｻｰﾊﾞ</a:t>
            </a:r>
            <a:r>
              <a:rPr kumimoji="1" lang="en-US" altLang="ja-JP" dirty="0"/>
              <a:t>RAG</a:t>
            </a:r>
            <a:r>
              <a:rPr lang="ja-JP" altLang="en-US" dirty="0"/>
              <a:t>試行</a:t>
            </a:r>
            <a:r>
              <a:rPr kumimoji="1" lang="ja-JP" altLang="en-US" dirty="0"/>
              <a:t>版の基本部分構築</a:t>
            </a:r>
            <a:endParaRPr kumimoji="1" lang="en-US" altLang="ja-JP" dirty="0"/>
          </a:p>
          <a:p>
            <a:r>
              <a:rPr lang="ja-JP" altLang="en-US" dirty="0"/>
              <a:t>ｽｹｼﾞｭｰﾙ    ： </a:t>
            </a:r>
            <a:r>
              <a:rPr kumimoji="1" lang="ja-JP" altLang="en-US" dirty="0"/>
              <a:t>～</a:t>
            </a:r>
            <a:r>
              <a:rPr kumimoji="1" lang="en-US" altLang="ja-JP" dirty="0"/>
              <a:t>’25/9</a:t>
            </a:r>
            <a:endParaRPr lang="en-US" altLang="ja-JP" dirty="0"/>
          </a:p>
          <a:p>
            <a:r>
              <a:rPr kumimoji="1" lang="ja-JP" altLang="en-US" dirty="0"/>
              <a:t>ポイント  ：</a:t>
            </a: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DEA0B180-9E2C-E73C-CC5C-C97FF9293EB7}"/>
              </a:ext>
            </a:extLst>
          </p:cNvPr>
          <p:cNvCxnSpPr>
            <a:cxnSpLocks/>
          </p:cNvCxnSpPr>
          <p:nvPr/>
        </p:nvCxnSpPr>
        <p:spPr>
          <a:xfrm flipV="1">
            <a:off x="7537758" y="3942826"/>
            <a:ext cx="1076469" cy="6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7A1DDEE8-0EEA-5024-DF45-34057FF3FCE3}"/>
              </a:ext>
            </a:extLst>
          </p:cNvPr>
          <p:cNvSpPr txBox="1"/>
          <p:nvPr/>
        </p:nvSpPr>
        <p:spPr>
          <a:xfrm>
            <a:off x="9876687" y="6109698"/>
            <a:ext cx="11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0070C0"/>
                </a:solidFill>
              </a:rPr>
              <a:t>Embedding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F5A151D9-FB36-42A5-7B16-560BCFDF41FB}"/>
              </a:ext>
            </a:extLst>
          </p:cNvPr>
          <p:cNvSpPr txBox="1"/>
          <p:nvPr/>
        </p:nvSpPr>
        <p:spPr>
          <a:xfrm>
            <a:off x="10407454" y="1713347"/>
            <a:ext cx="11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回答生成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pic>
        <p:nvPicPr>
          <p:cNvPr id="117" name="図 116">
            <a:extLst>
              <a:ext uri="{FF2B5EF4-FFF2-40B4-BE49-F238E27FC236}">
                <a16:creationId xmlns:a16="http://schemas.microsoft.com/office/drawing/2014/main" id="{2B648673-0DAE-469D-4403-A8A6E4810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092" y="3695258"/>
            <a:ext cx="484609" cy="508058"/>
          </a:xfrm>
          <a:prstGeom prst="rect">
            <a:avLst/>
          </a:prstGeom>
        </p:spPr>
      </p:pic>
      <p:pic>
        <p:nvPicPr>
          <p:cNvPr id="119" name="図 118">
            <a:extLst>
              <a:ext uri="{FF2B5EF4-FFF2-40B4-BE49-F238E27FC236}">
                <a16:creationId xmlns:a16="http://schemas.microsoft.com/office/drawing/2014/main" id="{77A3E790-EB4A-27D6-FA99-79BE6D4A8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259" y="5673716"/>
            <a:ext cx="484609" cy="508058"/>
          </a:xfrm>
          <a:prstGeom prst="rect">
            <a:avLst/>
          </a:prstGeom>
        </p:spPr>
      </p:pic>
      <p:pic>
        <p:nvPicPr>
          <p:cNvPr id="123" name="図 122">
            <a:extLst>
              <a:ext uri="{FF2B5EF4-FFF2-40B4-BE49-F238E27FC236}">
                <a16:creationId xmlns:a16="http://schemas.microsoft.com/office/drawing/2014/main" id="{3457887F-1F21-4648-0745-DC4A5E5656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3574" y="3953216"/>
            <a:ext cx="610534" cy="425431"/>
          </a:xfrm>
          <a:prstGeom prst="rect">
            <a:avLst/>
          </a:prstGeom>
        </p:spPr>
      </p:pic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BDC12D6-C90A-ABB6-B880-9F7AFE2F5D69}"/>
              </a:ext>
            </a:extLst>
          </p:cNvPr>
          <p:cNvSpPr txBox="1"/>
          <p:nvPr/>
        </p:nvSpPr>
        <p:spPr>
          <a:xfrm>
            <a:off x="7469719" y="3908859"/>
            <a:ext cx="1176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b="1" dirty="0">
                <a:solidFill>
                  <a:srgbClr val="0070C0"/>
                </a:solidFill>
              </a:rPr>
              <a:t>コード生成</a:t>
            </a:r>
            <a:endParaRPr kumimoji="1" lang="en-US" altLang="ja-JP" sz="1200" b="1" dirty="0">
              <a:solidFill>
                <a:srgbClr val="0070C0"/>
              </a:solidFill>
            </a:endParaRPr>
          </a:p>
          <a:p>
            <a:r>
              <a:rPr kumimoji="1" lang="ja-JP" altLang="en-US" sz="1200" b="1" dirty="0">
                <a:solidFill>
                  <a:srgbClr val="0070C0"/>
                </a:solidFill>
              </a:rPr>
              <a:t>プラグイン</a:t>
            </a:r>
          </a:p>
        </p:txBody>
      </p:sp>
    </p:spTree>
    <p:extLst>
      <p:ext uri="{BB962C8B-B14F-4D97-AF65-F5344CB8AC3E}">
        <p14:creationId xmlns:p14="http://schemas.microsoft.com/office/powerpoint/2010/main" val="3684455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AD6A0CDC-AA30-799C-2986-2271E170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413" y="5885306"/>
            <a:ext cx="484609" cy="508058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19F758DF-61E9-95C8-D089-39DC99B05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856" y="1698611"/>
            <a:ext cx="484609" cy="508058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C0171E78-0FCE-B271-F9B1-469938D167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05856" y="3208964"/>
            <a:ext cx="625008" cy="625008"/>
          </a:xfrm>
          <a:prstGeom prst="rect">
            <a:avLst/>
          </a:prstGeom>
        </p:spPr>
      </p:pic>
      <p:pic>
        <p:nvPicPr>
          <p:cNvPr id="42" name="グラフィックス 41">
            <a:extLst>
              <a:ext uri="{FF2B5EF4-FFF2-40B4-BE49-F238E27FC236}">
                <a16:creationId xmlns:a16="http://schemas.microsoft.com/office/drawing/2014/main" id="{D562E852-61ED-6F55-F468-B926655471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58105" y="3360337"/>
            <a:ext cx="409510" cy="224482"/>
          </a:xfrm>
          <a:prstGeom prst="rect">
            <a:avLst/>
          </a:prstGeom>
        </p:spPr>
      </p:pic>
      <p:pic>
        <p:nvPicPr>
          <p:cNvPr id="45" name="グラフィックス 44">
            <a:extLst>
              <a:ext uri="{FF2B5EF4-FFF2-40B4-BE49-F238E27FC236}">
                <a16:creationId xmlns:a16="http://schemas.microsoft.com/office/drawing/2014/main" id="{832D0EF7-8E91-F246-83EA-0AC172B918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62343" y="3193694"/>
            <a:ext cx="533400" cy="533400"/>
          </a:xfrm>
          <a:prstGeom prst="rect">
            <a:avLst/>
          </a:prstGeom>
        </p:spPr>
      </p:pic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6A1E4FD1-7F77-9EF4-1D2D-E20A7299BB1C}"/>
              </a:ext>
            </a:extLst>
          </p:cNvPr>
          <p:cNvSpPr/>
          <p:nvPr/>
        </p:nvSpPr>
        <p:spPr>
          <a:xfrm>
            <a:off x="7381407" y="4639863"/>
            <a:ext cx="3114098" cy="103444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1" name="グラフィックス 50">
            <a:extLst>
              <a:ext uri="{FF2B5EF4-FFF2-40B4-BE49-F238E27FC236}">
                <a16:creationId xmlns:a16="http://schemas.microsoft.com/office/drawing/2014/main" id="{EB46CBFB-93E5-71E3-7DAC-BAEE836E0A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80992" y="5009195"/>
            <a:ext cx="514928" cy="514928"/>
          </a:xfrm>
          <a:prstGeom prst="rect">
            <a:avLst/>
          </a:prstGeom>
        </p:spPr>
      </p:pic>
      <p:pic>
        <p:nvPicPr>
          <p:cNvPr id="53" name="グラフィックス 52">
            <a:extLst>
              <a:ext uri="{FF2B5EF4-FFF2-40B4-BE49-F238E27FC236}">
                <a16:creationId xmlns:a16="http://schemas.microsoft.com/office/drawing/2014/main" id="{55E39AA7-AB65-770B-D8F2-E8477A66D6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11714" y="3842483"/>
            <a:ext cx="374160" cy="374160"/>
          </a:xfrm>
          <a:prstGeom prst="rect">
            <a:avLst/>
          </a:prstGeom>
        </p:spPr>
      </p:pic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1B315336-B98C-00BB-9AA4-BE3681F58D4F}"/>
              </a:ext>
            </a:extLst>
          </p:cNvPr>
          <p:cNvSpPr/>
          <p:nvPr/>
        </p:nvSpPr>
        <p:spPr>
          <a:xfrm>
            <a:off x="7601278" y="3018481"/>
            <a:ext cx="994734" cy="13311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356CBDC-E7CB-10F0-3EFD-04084691FC4E}"/>
              </a:ext>
            </a:extLst>
          </p:cNvPr>
          <p:cNvCxnSpPr>
            <a:cxnSpLocks/>
            <a:stCxn id="51" idx="2"/>
          </p:cNvCxnSpPr>
          <p:nvPr/>
        </p:nvCxnSpPr>
        <p:spPr>
          <a:xfrm rot="16200000" flipH="1">
            <a:off x="8879410" y="5583168"/>
            <a:ext cx="606049" cy="4879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B25F5991-B19C-E9B6-FBE7-5160B912B304}"/>
              </a:ext>
            </a:extLst>
          </p:cNvPr>
          <p:cNvCxnSpPr>
            <a:cxnSpLocks/>
            <a:endCxn id="16" idx="2"/>
          </p:cNvCxnSpPr>
          <p:nvPr/>
        </p:nvCxnSpPr>
        <p:spPr>
          <a:xfrm rot="16200000" flipV="1">
            <a:off x="8591775" y="4860557"/>
            <a:ext cx="2078712" cy="255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2E89FEA0-E889-E621-B15B-9877A2769EF6}"/>
              </a:ext>
            </a:extLst>
          </p:cNvPr>
          <p:cNvSpPr txBox="1"/>
          <p:nvPr/>
        </p:nvSpPr>
        <p:spPr>
          <a:xfrm>
            <a:off x="8767806" y="1548577"/>
            <a:ext cx="170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solidFill>
                  <a:srgbClr val="0070C0"/>
                </a:solidFill>
              </a:rPr>
              <a:t>AzureOpenAI</a:t>
            </a:r>
            <a:r>
              <a:rPr kumimoji="1" lang="en-US" altLang="ja-JP" sz="1200" dirty="0">
                <a:solidFill>
                  <a:srgbClr val="0070C0"/>
                </a:solidFill>
              </a:rPr>
              <a:t> </a:t>
            </a:r>
            <a:r>
              <a:rPr kumimoji="1" lang="en-US" altLang="ja-JP" sz="1200" dirty="0" err="1">
                <a:solidFill>
                  <a:srgbClr val="0070C0"/>
                </a:solidFill>
              </a:rPr>
              <a:t>GPT-4o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E0B1D57-6F85-8428-12C8-E17739E9F416}"/>
              </a:ext>
            </a:extLst>
          </p:cNvPr>
          <p:cNvSpPr txBox="1"/>
          <p:nvPr/>
        </p:nvSpPr>
        <p:spPr>
          <a:xfrm>
            <a:off x="7526139" y="5556874"/>
            <a:ext cx="86549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拠点</a:t>
            </a:r>
            <a:r>
              <a:rPr kumimoji="1" lang="en-US" altLang="ja-JP" sz="1200" dirty="0"/>
              <a:t>LAN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DB7E6A5-9E15-9811-01FE-93C115E19108}"/>
              </a:ext>
            </a:extLst>
          </p:cNvPr>
          <p:cNvCxnSpPr/>
          <p:nvPr/>
        </p:nvCxnSpPr>
        <p:spPr>
          <a:xfrm>
            <a:off x="8412380" y="3557062"/>
            <a:ext cx="9387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F73BCC40-2577-33C3-CEE5-260A030AA2A3}"/>
              </a:ext>
            </a:extLst>
          </p:cNvPr>
          <p:cNvCxnSpPr>
            <a:cxnSpLocks/>
          </p:cNvCxnSpPr>
          <p:nvPr/>
        </p:nvCxnSpPr>
        <p:spPr>
          <a:xfrm>
            <a:off x="7119210" y="3557062"/>
            <a:ext cx="6755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E52098C-0EAE-DCAA-72C5-DE71D7FE110D}"/>
              </a:ext>
            </a:extLst>
          </p:cNvPr>
          <p:cNvCxnSpPr>
            <a:cxnSpLocks/>
          </p:cNvCxnSpPr>
          <p:nvPr/>
        </p:nvCxnSpPr>
        <p:spPr>
          <a:xfrm flipH="1" flipV="1">
            <a:off x="9627381" y="2211213"/>
            <a:ext cx="16520" cy="98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CC4955A-5B46-5989-D7E9-2585F745C2AB}"/>
              </a:ext>
            </a:extLst>
          </p:cNvPr>
          <p:cNvCxnSpPr>
            <a:cxnSpLocks/>
          </p:cNvCxnSpPr>
          <p:nvPr/>
        </p:nvCxnSpPr>
        <p:spPr>
          <a:xfrm>
            <a:off x="9509774" y="2255002"/>
            <a:ext cx="8706" cy="980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C7FAF51-BD95-7E15-1D48-63BA5563AE43}"/>
              </a:ext>
            </a:extLst>
          </p:cNvPr>
          <p:cNvCxnSpPr>
            <a:cxnSpLocks/>
          </p:cNvCxnSpPr>
          <p:nvPr/>
        </p:nvCxnSpPr>
        <p:spPr>
          <a:xfrm flipH="1">
            <a:off x="8389893" y="3460394"/>
            <a:ext cx="8560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B92C1658-0444-EDFD-D841-89E273EB80DD}"/>
              </a:ext>
            </a:extLst>
          </p:cNvPr>
          <p:cNvCxnSpPr>
            <a:cxnSpLocks/>
          </p:cNvCxnSpPr>
          <p:nvPr/>
        </p:nvCxnSpPr>
        <p:spPr>
          <a:xfrm flipH="1">
            <a:off x="7119210" y="3460394"/>
            <a:ext cx="634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800DA4B7-DEA6-89E3-1D0D-79467C387D8D}"/>
              </a:ext>
            </a:extLst>
          </p:cNvPr>
          <p:cNvSpPr txBox="1"/>
          <p:nvPr/>
        </p:nvSpPr>
        <p:spPr>
          <a:xfrm>
            <a:off x="8427429" y="4824210"/>
            <a:ext cx="11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拠点ﾌｧｲﾙｻｰﾊﾞ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BB93A5F5-9A95-9C9E-0FA2-D2CD315B1343}"/>
              </a:ext>
            </a:extLst>
          </p:cNvPr>
          <p:cNvSpPr/>
          <p:nvPr/>
        </p:nvSpPr>
        <p:spPr>
          <a:xfrm>
            <a:off x="7381407" y="2443733"/>
            <a:ext cx="3114098" cy="2157817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4" name="図 83">
            <a:extLst>
              <a:ext uri="{FF2B5EF4-FFF2-40B4-BE49-F238E27FC236}">
                <a16:creationId xmlns:a16="http://schemas.microsoft.com/office/drawing/2014/main" id="{70F7F745-7050-E30F-D38F-98F26835AE5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16091" y="2800054"/>
            <a:ext cx="610534" cy="479236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2E6B6D7D-EBA5-AD6A-8C69-7CB5329DE9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711423" y="2812275"/>
            <a:ext cx="368905" cy="368905"/>
          </a:xfrm>
          <a:prstGeom prst="rect">
            <a:avLst/>
          </a:prstGeom>
        </p:spPr>
      </p:pic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F4AE80D5-19D6-EA38-DC24-670C9D135D68}"/>
              </a:ext>
            </a:extLst>
          </p:cNvPr>
          <p:cNvSpPr txBox="1"/>
          <p:nvPr/>
        </p:nvSpPr>
        <p:spPr>
          <a:xfrm>
            <a:off x="7489372" y="2630212"/>
            <a:ext cx="14788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50" dirty="0" err="1">
                <a:solidFill>
                  <a:srgbClr val="0070C0"/>
                </a:solidFill>
              </a:rPr>
              <a:t>WebApps+Docker</a:t>
            </a:r>
            <a:endParaRPr kumimoji="1" lang="ja-JP" altLang="en-US" sz="1050" dirty="0">
              <a:solidFill>
                <a:srgbClr val="0070C0"/>
              </a:solidFill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6E891B9-2353-172A-DE8D-F2F850F9093B}"/>
              </a:ext>
            </a:extLst>
          </p:cNvPr>
          <p:cNvSpPr txBox="1"/>
          <p:nvPr/>
        </p:nvSpPr>
        <p:spPr>
          <a:xfrm>
            <a:off x="9574242" y="3098424"/>
            <a:ext cx="11069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70C0"/>
                </a:solidFill>
              </a:rPr>
              <a:t>C</a:t>
            </a:r>
            <a:r>
              <a:rPr kumimoji="1" lang="en-US" altLang="ja-JP" sz="1200" dirty="0" err="1">
                <a:solidFill>
                  <a:srgbClr val="0070C0"/>
                </a:solidFill>
              </a:rPr>
              <a:t>osmosDB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FA34E1B-12AD-B31D-6C25-E4EDA7437980}"/>
              </a:ext>
            </a:extLst>
          </p:cNvPr>
          <p:cNvSpPr txBox="1"/>
          <p:nvPr/>
        </p:nvSpPr>
        <p:spPr>
          <a:xfrm>
            <a:off x="7485552" y="2313641"/>
            <a:ext cx="111046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rgbClr val="0070C0"/>
                </a:solidFill>
              </a:rPr>
              <a:t>Azure-VPN</a:t>
            </a:r>
            <a:endParaRPr kumimoji="1" lang="ja-JP" altLang="en-US" sz="1200" dirty="0">
              <a:solidFill>
                <a:srgbClr val="0070C0"/>
              </a:solidFill>
            </a:endParaRPr>
          </a:p>
        </p:txBody>
      </p:sp>
      <p:pic>
        <p:nvPicPr>
          <p:cNvPr id="90" name="グラフィックス 89">
            <a:extLst>
              <a:ext uri="{FF2B5EF4-FFF2-40B4-BE49-F238E27FC236}">
                <a16:creationId xmlns:a16="http://schemas.microsoft.com/office/drawing/2014/main" id="{94149596-2A39-9D91-9ADB-5FD2A2F47C4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495577" y="2265717"/>
            <a:ext cx="372846" cy="372846"/>
          </a:xfrm>
          <a:prstGeom prst="rect">
            <a:avLst/>
          </a:prstGeom>
        </p:spPr>
      </p:pic>
      <p:pic>
        <p:nvPicPr>
          <p:cNvPr id="93" name="図 92">
            <a:extLst>
              <a:ext uri="{FF2B5EF4-FFF2-40B4-BE49-F238E27FC236}">
                <a16:creationId xmlns:a16="http://schemas.microsoft.com/office/drawing/2014/main" id="{ADC78E61-642E-9370-C515-F48EE593B5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4073" y="3644129"/>
            <a:ext cx="842315" cy="155836"/>
          </a:xfrm>
          <a:prstGeom prst="rect">
            <a:avLst/>
          </a:prstGeom>
        </p:spPr>
      </p:pic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5236FC6C-4E94-1C92-7C75-39FE6E4056C9}"/>
              </a:ext>
            </a:extLst>
          </p:cNvPr>
          <p:cNvSpPr txBox="1"/>
          <p:nvPr/>
        </p:nvSpPr>
        <p:spPr>
          <a:xfrm>
            <a:off x="1166589" y="2443733"/>
            <a:ext cx="5254435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①</a:t>
            </a:r>
            <a:r>
              <a:rPr lang="en-US" altLang="ja-JP" dirty="0"/>
              <a:t>DevOps</a:t>
            </a:r>
            <a:r>
              <a:rPr lang="ja-JP" altLang="en-US" dirty="0"/>
              <a:t>を意識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PaaS</a:t>
            </a:r>
            <a:r>
              <a:rPr lang="ja-JP" altLang="en-US" dirty="0"/>
              <a:t>利用によるサーバレス化   </a:t>
            </a:r>
            <a:endParaRPr lang="en-US" altLang="ja-JP" dirty="0"/>
          </a:p>
          <a:p>
            <a:r>
              <a:rPr lang="ja-JP" altLang="en-US" dirty="0"/>
              <a:t>    </a:t>
            </a:r>
            <a:r>
              <a:rPr lang="en-US" altLang="ja-JP" dirty="0"/>
              <a:t>(</a:t>
            </a:r>
            <a:r>
              <a:rPr lang="en-US" altLang="ja-JP" dirty="0" err="1"/>
              <a:t>WebApps</a:t>
            </a:r>
            <a:r>
              <a:rPr lang="en-US" altLang="ja-JP" dirty="0"/>
              <a:t>, </a:t>
            </a:r>
            <a:r>
              <a:rPr lang="en-US" altLang="ja-JP" dirty="0" err="1"/>
              <a:t>CosmosDB</a:t>
            </a:r>
            <a:r>
              <a:rPr lang="en-US" altLang="ja-JP" dirty="0"/>
              <a:t>)</a:t>
            </a:r>
          </a:p>
          <a:p>
            <a:r>
              <a:rPr lang="ja-JP" altLang="en-US" dirty="0"/>
              <a:t>・迅速なデプロイ</a:t>
            </a:r>
            <a:r>
              <a:rPr lang="en-US" altLang="ja-JP" dirty="0"/>
              <a:t>(Docker</a:t>
            </a:r>
            <a:r>
              <a:rPr lang="ja-JP" altLang="en-US" dirty="0"/>
              <a:t>コンテナ化</a:t>
            </a:r>
            <a:r>
              <a:rPr lang="en-US" altLang="ja-JP" dirty="0"/>
              <a:t>)</a:t>
            </a:r>
          </a:p>
          <a:p>
            <a:endParaRPr lang="en-US" altLang="ja-JP" dirty="0"/>
          </a:p>
          <a:p>
            <a:r>
              <a:rPr lang="ja-JP" altLang="en-US" dirty="0"/>
              <a:t>②セキュリティ</a:t>
            </a:r>
            <a:endParaRPr lang="en-US" altLang="ja-JP" dirty="0"/>
          </a:p>
          <a:p>
            <a:r>
              <a:rPr lang="ja-JP" altLang="en-US" dirty="0"/>
              <a:t>・接続元</a:t>
            </a:r>
            <a:r>
              <a:rPr lang="en-US" altLang="ja-JP" dirty="0"/>
              <a:t>IP/Port</a:t>
            </a:r>
            <a:r>
              <a:rPr lang="ja-JP" altLang="en-US" dirty="0"/>
              <a:t>制限 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HTTPS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EntraID</a:t>
            </a:r>
            <a:r>
              <a:rPr lang="ja-JP" altLang="en-US" dirty="0"/>
              <a:t>認証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③</a:t>
            </a:r>
            <a:r>
              <a:rPr lang="en-US" altLang="ja-JP" dirty="0"/>
              <a:t>Embedding</a:t>
            </a:r>
            <a:r>
              <a:rPr lang="ja-JP" altLang="en-US" dirty="0"/>
              <a:t>処理</a:t>
            </a:r>
            <a:endParaRPr lang="en-US" altLang="ja-JP" dirty="0"/>
          </a:p>
          <a:p>
            <a:r>
              <a:rPr lang="ja-JP" altLang="en-US" dirty="0"/>
              <a:t>・拠点ﾌｧｲﾙｻｰﾊﾞ接続のためｲﾝﾄﾗﾈｯﾄ延長</a:t>
            </a:r>
            <a:endParaRPr lang="en-US" altLang="ja-JP" dirty="0"/>
          </a:p>
          <a:p>
            <a:r>
              <a:rPr lang="ja-JP" altLang="en-US" dirty="0"/>
              <a:t>・処理高速化のため</a:t>
            </a:r>
            <a:r>
              <a:rPr lang="en-US" altLang="ja-JP" dirty="0"/>
              <a:t>GPU</a:t>
            </a:r>
            <a:r>
              <a:rPr lang="ja-JP" altLang="en-US" dirty="0"/>
              <a:t>試行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sz="1100" dirty="0"/>
              <a:t> </a:t>
            </a: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ADB11C-8054-3EAE-6E5A-F0A31BE7BC73}"/>
              </a:ext>
            </a:extLst>
          </p:cNvPr>
          <p:cNvSpPr txBox="1"/>
          <p:nvPr/>
        </p:nvSpPr>
        <p:spPr>
          <a:xfrm>
            <a:off x="1451035" y="6393364"/>
            <a:ext cx="3513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※</a:t>
            </a:r>
            <a:r>
              <a:rPr lang="ja-JP" altLang="en-US" sz="1200" dirty="0"/>
              <a:t>費用対効果を考慮して実施範囲を判断する</a:t>
            </a:r>
            <a:endParaRPr lang="en-US" altLang="ja-JP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8E6548A-BD70-8717-FFD8-39881A43ABF5}"/>
              </a:ext>
            </a:extLst>
          </p:cNvPr>
          <p:cNvSpPr txBox="1"/>
          <p:nvPr/>
        </p:nvSpPr>
        <p:spPr>
          <a:xfrm>
            <a:off x="487981" y="1124872"/>
            <a:ext cx="7010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所属 氏名： 開発部  </a:t>
            </a:r>
            <a:r>
              <a:rPr kumimoji="1" lang="en-US" altLang="ja-JP" dirty="0" err="1"/>
              <a:t>xxxxxxxx</a:t>
            </a:r>
            <a:endParaRPr kumimoji="1" lang="en-US" altLang="ja-JP" dirty="0"/>
          </a:p>
          <a:p>
            <a:r>
              <a:rPr lang="ja-JP" altLang="en-US" dirty="0"/>
              <a:t>試行内容</a:t>
            </a:r>
            <a:r>
              <a:rPr kumimoji="1" lang="ja-JP" altLang="en-US" dirty="0"/>
              <a:t> ： 拠点ﾌｧｲﾙｻｰﾊﾞ</a:t>
            </a:r>
            <a:r>
              <a:rPr kumimoji="1" lang="en-US" altLang="ja-JP" dirty="0"/>
              <a:t>RAG</a:t>
            </a:r>
            <a:r>
              <a:rPr lang="ja-JP" altLang="en-US" dirty="0"/>
              <a:t>試行</a:t>
            </a:r>
            <a:r>
              <a:rPr kumimoji="1" lang="ja-JP" altLang="en-US" dirty="0"/>
              <a:t>版をﾃﾞﾌﾟﾛｲ</a:t>
            </a:r>
            <a:endParaRPr kumimoji="1" lang="en-US" altLang="ja-JP" dirty="0"/>
          </a:p>
          <a:p>
            <a:r>
              <a:rPr lang="ja-JP" altLang="en-US" dirty="0"/>
              <a:t>ｽｹｼﾞｭｰﾙ   ： </a:t>
            </a:r>
            <a:r>
              <a:rPr kumimoji="1" lang="ja-JP" altLang="en-US" dirty="0"/>
              <a:t>～</a:t>
            </a:r>
            <a:r>
              <a:rPr kumimoji="1" lang="en-US" altLang="ja-JP" dirty="0"/>
              <a:t>’26/3</a:t>
            </a:r>
            <a:endParaRPr lang="en-US" altLang="ja-JP" dirty="0"/>
          </a:p>
          <a:p>
            <a:r>
              <a:rPr lang="ja-JP" altLang="en-US" dirty="0"/>
              <a:t>ポイント ：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5306B75-E7EF-DD8B-EA25-8A24C12C8D98}"/>
              </a:ext>
            </a:extLst>
          </p:cNvPr>
          <p:cNvSpPr txBox="1"/>
          <p:nvPr/>
        </p:nvSpPr>
        <p:spPr>
          <a:xfrm>
            <a:off x="9182434" y="6306329"/>
            <a:ext cx="11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rgbClr val="0070C0"/>
                </a:solidFill>
              </a:rPr>
              <a:t>Embedding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1247D2D-CFD6-7FD3-8709-E5E68CB9319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080033" y="2826658"/>
            <a:ext cx="439424" cy="31018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7BB51A-EBDE-FB30-2CD1-BAF23150F271}"/>
              </a:ext>
            </a:extLst>
          </p:cNvPr>
          <p:cNvSpPr txBox="1"/>
          <p:nvPr/>
        </p:nvSpPr>
        <p:spPr>
          <a:xfrm>
            <a:off x="9740392" y="1817723"/>
            <a:ext cx="1176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rgbClr val="0070C0"/>
                </a:solidFill>
              </a:rPr>
              <a:t>回答生成</a:t>
            </a:r>
            <a:endParaRPr kumimoji="1" lang="ja-JP" altLang="en-US" sz="1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2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1818</TotalTime>
  <Words>441</Words>
  <Application>Microsoft Office PowerPoint</Application>
  <PresentationFormat>ワイド画面</PresentationFormat>
  <Paragraphs>115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忍 矢野</dc:creator>
  <cp:lastModifiedBy>忍 矢野</cp:lastModifiedBy>
  <cp:revision>154</cp:revision>
  <dcterms:created xsi:type="dcterms:W3CDTF">2025-05-09T14:02:15Z</dcterms:created>
  <dcterms:modified xsi:type="dcterms:W3CDTF">2025-05-11T12:53:39Z</dcterms:modified>
</cp:coreProperties>
</file>