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1" autoAdjust="0"/>
    <p:restoredTop sz="94660"/>
  </p:normalViewPr>
  <p:slideViewPr>
    <p:cSldViewPr snapToGrid="0">
      <p:cViewPr>
        <p:scale>
          <a:sx n="75" d="100"/>
          <a:sy n="75" d="100"/>
        </p:scale>
        <p:origin x="10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C401E-12DF-2965-3725-A24380CB0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8C2F46-4742-54B1-C99F-FC0849FFC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0AD273-04AD-0D2C-FBC1-AC617B16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7E349D-0B72-50BA-030D-11FE0D04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6D5F5-C25C-0116-5F03-81212366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139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28991-BA07-0EAE-8045-1E79554B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EE66E3-8301-A839-288F-6640E597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D2B2D-833A-4F70-5714-BCEAD7C6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887440-2A6D-F44F-2EB9-711ADC62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3C9090-47A6-2333-EA80-261DCA02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218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7712D0-FA23-0112-A0AE-B458EF7A9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32AE45-E103-7DE6-8D47-1ED6B71BD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6787FD-0B70-97CF-6225-FEBC7C2B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F3FFA5-9E07-E023-10E4-67651CBD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06322-8F32-BA70-CBD1-EA82C7E1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32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3DA24-E2E3-D417-5263-F753E0E7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FFF1CE-9EE6-C7DC-74E4-B6077C17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312A6F-7706-D092-958A-4C1B6D36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CB65C-356F-2397-7FFF-66FA1ADB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3007A-6C2B-BA31-FC3A-3983689F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01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2ED82-C9EF-2667-7D3C-3BEB5E8B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78B659-B31E-3430-0430-EECB345E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5A06FE-B9A5-2E29-727B-2B72848B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F4E14A-9D1B-6612-0002-3C5A55AC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DF5AC9-C3CB-2D0F-E115-CE8B9AF3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49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E0AE6-CAEC-282E-4B8C-13733252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42ED07-5703-26F0-C229-5EDC02BFD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1920D6-730D-0DE8-E9C6-E85AE3DF6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432A40-3FC1-9003-692E-A856D274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5AC56E-92D9-284E-350F-B5AF4B96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07465C-DC84-F097-E842-996AD36D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04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743210-D63A-195E-47C9-22C0511E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A88B52-5289-54C2-DAA8-6E8AF8AD7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5F1823-5E71-35A6-05E7-568D23B9D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E86CAB-C7A4-97F5-71F6-B2E1A6C61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C01AA4-E9D0-B1FC-057A-5491EB90D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D3AB21-0AF8-81E6-C2A8-BFEDFAD5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EE994F-6E6C-AC9B-581F-651F0014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16162E-B837-052D-C313-0431A92F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18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B89812-FC81-F9BE-4A67-B5A3FE34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B7D7B8-BBF2-F0CE-B071-0CCC6FCB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C52427-5373-BD4F-BD93-2AF96E0A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28B698-E80C-1DA1-01B6-6A2BD3E7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591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74D929-50BB-D927-021C-2DD5548F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0C23CBD-BF49-C8EE-BB1D-587301E7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AC25EB-A22B-9568-AB55-998CB842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60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D28436-7A97-1716-85F4-834322F9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C0D116-9B22-10C4-EF69-FB79522F5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6A3892-783C-720C-99D6-DD99EDA87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8D671C-CF67-B17C-A49D-EF6AEB78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9D8875-954A-DCED-6746-7417349A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E31CD6-105D-78EA-CF7A-BBB3890E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2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8C18B-850A-5F10-B8DA-94AD70E4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586602-2655-6D2A-9EDB-1BE57EC48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47FB62-6E68-47BD-3285-4C451721D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D78EE7-2455-5F04-B8DB-393370BE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F82753-3C36-C80C-1991-C784359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23D7C3-D847-CE6C-3F5E-0505E98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37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5DE82B-52DD-AE5B-9A22-E4541B47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563101-27EA-74EC-E394-AB52AF773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CBF802-1AF1-7148-33E3-C6FBC8762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CF75-8FF4-4BF5-A126-BD254DAEE006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4A5610-0ED0-0B7B-B952-17783AEA1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65B92B-4A5F-B1C1-57A0-597DA4656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E8259-9510-4759-999E-D5E425A15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3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570EB-6916-5316-91C6-9AF17743E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E6A1BA-EEAB-58C0-FBDD-0275188F2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40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4208A6-51DF-E916-50E1-0B6107B737A3}"/>
              </a:ext>
            </a:extLst>
          </p:cNvPr>
          <p:cNvSpPr txBox="1"/>
          <p:nvPr/>
        </p:nvSpPr>
        <p:spPr>
          <a:xfrm>
            <a:off x="1341581" y="1300787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ライブラリ読み込み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99AE70-6ADA-D3CD-4213-1DBCD82297F4}"/>
              </a:ext>
            </a:extLst>
          </p:cNvPr>
          <p:cNvSpPr txBox="1"/>
          <p:nvPr/>
        </p:nvSpPr>
        <p:spPr>
          <a:xfrm>
            <a:off x="1341581" y="1848041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2.LLM</a:t>
            </a:r>
            <a:r>
              <a:rPr kumimoji="1" lang="ja-JP" altLang="en-US" dirty="0"/>
              <a:t>モデルの定義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428780-0814-58E1-ABCA-B8562C187703}"/>
              </a:ext>
            </a:extLst>
          </p:cNvPr>
          <p:cNvSpPr txBox="1"/>
          <p:nvPr/>
        </p:nvSpPr>
        <p:spPr>
          <a:xfrm>
            <a:off x="1341581" y="2410295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プロンプトの型を定義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B1F70B-5882-66BE-BCB6-FD9BD50FDA63}"/>
              </a:ext>
            </a:extLst>
          </p:cNvPr>
          <p:cNvSpPr txBox="1"/>
          <p:nvPr/>
        </p:nvSpPr>
        <p:spPr>
          <a:xfrm>
            <a:off x="1341581" y="2992185"/>
            <a:ext cx="312427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4.</a:t>
            </a:r>
            <a:r>
              <a:rPr lang="ja-JP" altLang="en-US" dirty="0"/>
              <a:t>処理ステップを連結し</a:t>
            </a:r>
            <a:endParaRPr lang="en-US" altLang="ja-JP" dirty="0"/>
          </a:p>
          <a:p>
            <a:r>
              <a:rPr lang="ja-JP" altLang="en-US" dirty="0"/>
              <a:t>   </a:t>
            </a:r>
            <a:r>
              <a:rPr lang="en-US" altLang="ja-JP" dirty="0"/>
              <a:t>chain</a:t>
            </a:r>
            <a:r>
              <a:rPr lang="ja-JP" altLang="en-US" dirty="0"/>
              <a:t>を定義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3823AE-28A7-A762-4D9F-35C65457D6AE}"/>
              </a:ext>
            </a:extLst>
          </p:cNvPr>
          <p:cNvSpPr txBox="1"/>
          <p:nvPr/>
        </p:nvSpPr>
        <p:spPr>
          <a:xfrm>
            <a:off x="1341581" y="3874072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5.</a:t>
            </a:r>
            <a:r>
              <a:rPr lang="ja-JP" altLang="en-US" dirty="0"/>
              <a:t>メイン処理</a:t>
            </a:r>
            <a:r>
              <a:rPr lang="en-US" altLang="ja-JP" dirty="0"/>
              <a:t>(chain</a:t>
            </a:r>
            <a:r>
              <a:rPr lang="ja-JP" altLang="en-US" dirty="0"/>
              <a:t>を実行）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90BFCE3-C7BA-3078-8851-6D78A25ADB9A}"/>
              </a:ext>
            </a:extLst>
          </p:cNvPr>
          <p:cNvSpPr/>
          <p:nvPr/>
        </p:nvSpPr>
        <p:spPr>
          <a:xfrm>
            <a:off x="5615985" y="1701669"/>
            <a:ext cx="2701636" cy="1093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プロンプトの型にユーザ質問を埋め込み、最終的なプロンプトを作成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5C7F47-C254-EB87-36DB-1102DA128576}"/>
              </a:ext>
            </a:extLst>
          </p:cNvPr>
          <p:cNvSpPr/>
          <p:nvPr/>
        </p:nvSpPr>
        <p:spPr>
          <a:xfrm>
            <a:off x="5615985" y="3011302"/>
            <a:ext cx="2701636" cy="760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LLM</a:t>
            </a:r>
            <a:r>
              <a:rPr kumimoji="1" lang="ja-JP" altLang="en-US" dirty="0">
                <a:solidFill>
                  <a:schemeClr val="tx1"/>
                </a:solidFill>
              </a:rPr>
              <a:t>へプロンプトを渡して出力を得る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E337098-FB43-8003-F7CF-5C1675916D80}"/>
              </a:ext>
            </a:extLst>
          </p:cNvPr>
          <p:cNvSpPr/>
          <p:nvPr/>
        </p:nvSpPr>
        <p:spPr>
          <a:xfrm>
            <a:off x="5615985" y="4009655"/>
            <a:ext cx="2701636" cy="760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出力データから回答文を取り出す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CE1C656-DF86-D292-0BCE-3FC4D998C146}"/>
              </a:ext>
            </a:extLst>
          </p:cNvPr>
          <p:cNvSpPr txBox="1"/>
          <p:nvPr/>
        </p:nvSpPr>
        <p:spPr>
          <a:xfrm>
            <a:off x="6509603" y="13007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chain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0020DC2-25B9-F52D-5D87-F793920E659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966803" y="2795086"/>
            <a:ext cx="0" cy="21621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BFEA11D-4D0C-BF1E-21E4-DAA4880A658A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966803" y="3771698"/>
            <a:ext cx="0" cy="23795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27189E-6102-3C3F-00AE-9D14E212D1B3}"/>
              </a:ext>
            </a:extLst>
          </p:cNvPr>
          <p:cNvSpPr txBox="1"/>
          <p:nvPr/>
        </p:nvSpPr>
        <p:spPr>
          <a:xfrm>
            <a:off x="1251802" y="755797"/>
            <a:ext cx="358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シンプルチャット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92378E9-28CC-966F-E684-B448A0400EEB}"/>
              </a:ext>
            </a:extLst>
          </p:cNvPr>
          <p:cNvSpPr/>
          <p:nvPr/>
        </p:nvSpPr>
        <p:spPr>
          <a:xfrm>
            <a:off x="8805334" y="3846557"/>
            <a:ext cx="2701636" cy="1040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ユーザが入力したときの処理 </a:t>
            </a:r>
            <a:r>
              <a:rPr kumimoji="1" lang="en-US" altLang="ja-JP" dirty="0">
                <a:solidFill>
                  <a:schemeClr val="tx1"/>
                </a:solidFill>
              </a:rPr>
              <a:t>(chain</a:t>
            </a:r>
            <a:r>
              <a:rPr kumimoji="1" lang="ja-JP" altLang="en-US" dirty="0">
                <a:solidFill>
                  <a:schemeClr val="tx1"/>
                </a:solidFill>
              </a:rPr>
              <a:t>を使って</a:t>
            </a:r>
            <a:r>
              <a:rPr kumimoji="1" lang="en-US" altLang="ja-JP" dirty="0">
                <a:solidFill>
                  <a:schemeClr val="tx1"/>
                </a:solidFill>
              </a:rPr>
              <a:t>LLM</a:t>
            </a:r>
            <a:r>
              <a:rPr kumimoji="1" lang="ja-JP" altLang="en-US" dirty="0">
                <a:solidFill>
                  <a:schemeClr val="tx1"/>
                </a:solidFill>
              </a:rPr>
              <a:t>から回答を得る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EF92D74-DDFE-3957-6B10-8F1D4D763403}"/>
              </a:ext>
            </a:extLst>
          </p:cNvPr>
          <p:cNvSpPr txBox="1"/>
          <p:nvPr/>
        </p:nvSpPr>
        <p:spPr>
          <a:xfrm>
            <a:off x="8805334" y="3321112"/>
            <a:ext cx="227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メインの処理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808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1819C-4959-A279-CC05-ACF93179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D7DD3C-2891-8D00-84A1-E073EED695C1}"/>
              </a:ext>
            </a:extLst>
          </p:cNvPr>
          <p:cNvSpPr txBox="1"/>
          <p:nvPr/>
        </p:nvSpPr>
        <p:spPr>
          <a:xfrm>
            <a:off x="1341581" y="1300787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ライブラリ読み込み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6CCC78-0C1E-5EFB-B42B-8F52FEB3C9D1}"/>
              </a:ext>
            </a:extLst>
          </p:cNvPr>
          <p:cNvSpPr txBox="1"/>
          <p:nvPr/>
        </p:nvSpPr>
        <p:spPr>
          <a:xfrm>
            <a:off x="1341581" y="1848041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2.LLM</a:t>
            </a:r>
            <a:r>
              <a:rPr kumimoji="1" lang="ja-JP" altLang="en-US" dirty="0"/>
              <a:t>モデルの定義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FAF850-8D13-4346-C585-558E761436A2}"/>
              </a:ext>
            </a:extLst>
          </p:cNvPr>
          <p:cNvSpPr txBox="1"/>
          <p:nvPr/>
        </p:nvSpPr>
        <p:spPr>
          <a:xfrm>
            <a:off x="1341581" y="2410295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プロンプトの型を定義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49F4D9-0F8C-D888-F1C4-C26A0868C2FD}"/>
              </a:ext>
            </a:extLst>
          </p:cNvPr>
          <p:cNvSpPr txBox="1"/>
          <p:nvPr/>
        </p:nvSpPr>
        <p:spPr>
          <a:xfrm>
            <a:off x="1341581" y="2992185"/>
            <a:ext cx="312427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4.</a:t>
            </a:r>
            <a:r>
              <a:rPr lang="ja-JP" altLang="en-US" dirty="0"/>
              <a:t>処理ステップを連結し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chain</a:t>
            </a:r>
            <a:r>
              <a:rPr lang="ja-JP" altLang="en-US" dirty="0"/>
              <a:t>を定義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D284EB2-A751-8C7A-2601-04653A50CCD6}"/>
              </a:ext>
            </a:extLst>
          </p:cNvPr>
          <p:cNvSpPr txBox="1"/>
          <p:nvPr/>
        </p:nvSpPr>
        <p:spPr>
          <a:xfrm>
            <a:off x="1341581" y="3874072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5.</a:t>
            </a:r>
            <a:r>
              <a:rPr lang="ja-JP" altLang="en-US" dirty="0"/>
              <a:t>メイン処理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4532698-E87E-937A-24F8-CC4E2C15FC44}"/>
              </a:ext>
            </a:extLst>
          </p:cNvPr>
          <p:cNvSpPr/>
          <p:nvPr/>
        </p:nvSpPr>
        <p:spPr>
          <a:xfrm>
            <a:off x="6096000" y="3358308"/>
            <a:ext cx="2701636" cy="1040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ブラウザを開いたときの処理</a:t>
            </a:r>
            <a:r>
              <a:rPr kumimoji="1" lang="en-US" altLang="ja-JP" dirty="0">
                <a:solidFill>
                  <a:schemeClr val="tx1"/>
                </a:solidFill>
              </a:rPr>
              <a:t>(</a:t>
            </a:r>
            <a:r>
              <a:rPr kumimoji="1" lang="ja-JP" altLang="en-US" dirty="0">
                <a:solidFill>
                  <a:schemeClr val="tx1"/>
                </a:solidFill>
              </a:rPr>
              <a:t>セッションに</a:t>
            </a:r>
            <a:r>
              <a:rPr kumimoji="1" lang="en-US" altLang="ja-JP" dirty="0">
                <a:solidFill>
                  <a:schemeClr val="tx1"/>
                </a:solidFill>
              </a:rPr>
              <a:t>chain</a:t>
            </a:r>
            <a:r>
              <a:rPr kumimoji="1" lang="ja-JP" altLang="en-US" dirty="0">
                <a:solidFill>
                  <a:schemeClr val="tx1"/>
                </a:solidFill>
              </a:rPr>
              <a:t>をセット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63AAB3-F218-BA6C-AFC8-250CABE9C033}"/>
              </a:ext>
            </a:extLst>
          </p:cNvPr>
          <p:cNvSpPr/>
          <p:nvPr/>
        </p:nvSpPr>
        <p:spPr>
          <a:xfrm>
            <a:off x="6096000" y="4615127"/>
            <a:ext cx="2701636" cy="10406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ユーザが入力したときの処理 </a:t>
            </a:r>
            <a:r>
              <a:rPr kumimoji="1" lang="en-US" altLang="ja-JP" dirty="0">
                <a:solidFill>
                  <a:schemeClr val="tx1"/>
                </a:solidFill>
              </a:rPr>
              <a:t>(chain</a:t>
            </a:r>
            <a:r>
              <a:rPr kumimoji="1" lang="ja-JP" altLang="en-US" dirty="0">
                <a:solidFill>
                  <a:schemeClr val="tx1"/>
                </a:solidFill>
              </a:rPr>
              <a:t>を使って</a:t>
            </a:r>
            <a:r>
              <a:rPr kumimoji="1" lang="en-US" altLang="ja-JP" dirty="0">
                <a:solidFill>
                  <a:schemeClr val="tx1"/>
                </a:solidFill>
              </a:rPr>
              <a:t>LLM</a:t>
            </a:r>
            <a:r>
              <a:rPr kumimoji="1" lang="ja-JP" altLang="en-US" dirty="0">
                <a:solidFill>
                  <a:schemeClr val="tx1"/>
                </a:solidFill>
              </a:rPr>
              <a:t>から回答を得る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94964A3-3EC4-2774-386C-29F90B435D86}"/>
              </a:ext>
            </a:extLst>
          </p:cNvPr>
          <p:cNvSpPr txBox="1"/>
          <p:nvPr/>
        </p:nvSpPr>
        <p:spPr>
          <a:xfrm>
            <a:off x="6096000" y="2807519"/>
            <a:ext cx="305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メインの処理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D4D80C8-AF8D-F5E7-A02D-27C4F2FAB5D3}"/>
              </a:ext>
            </a:extLst>
          </p:cNvPr>
          <p:cNvSpPr txBox="1"/>
          <p:nvPr/>
        </p:nvSpPr>
        <p:spPr>
          <a:xfrm>
            <a:off x="1251802" y="755797"/>
            <a:ext cx="358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シンプルチャット</a:t>
            </a:r>
          </a:p>
        </p:txBody>
      </p:sp>
    </p:spTree>
    <p:extLst>
      <p:ext uri="{BB962C8B-B14F-4D97-AF65-F5344CB8AC3E}">
        <p14:creationId xmlns:p14="http://schemas.microsoft.com/office/powerpoint/2010/main" val="237504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45D53-60B3-6E55-2A97-E5755C1E2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6E74CA-672C-0099-8309-AB4DA6A8841C}"/>
              </a:ext>
            </a:extLst>
          </p:cNvPr>
          <p:cNvSpPr txBox="1"/>
          <p:nvPr/>
        </p:nvSpPr>
        <p:spPr>
          <a:xfrm>
            <a:off x="1341581" y="1300787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ライブラリ読み込み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2491A2-4353-B073-CEA4-EF3973A84A36}"/>
              </a:ext>
            </a:extLst>
          </p:cNvPr>
          <p:cNvSpPr txBox="1"/>
          <p:nvPr/>
        </p:nvSpPr>
        <p:spPr>
          <a:xfrm>
            <a:off x="1341581" y="1848041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2.LLM</a:t>
            </a:r>
            <a:r>
              <a:rPr kumimoji="1" lang="ja-JP" altLang="en-US" dirty="0"/>
              <a:t>モデルの定義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2C062D8-22B5-A86E-0439-C599B0F00CB6}"/>
              </a:ext>
            </a:extLst>
          </p:cNvPr>
          <p:cNvSpPr txBox="1"/>
          <p:nvPr/>
        </p:nvSpPr>
        <p:spPr>
          <a:xfrm>
            <a:off x="1341581" y="2410295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プロンプトの型を定義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DDDBC0-F8B1-07BC-E39A-66EA497ED799}"/>
              </a:ext>
            </a:extLst>
          </p:cNvPr>
          <p:cNvSpPr txBox="1"/>
          <p:nvPr/>
        </p:nvSpPr>
        <p:spPr>
          <a:xfrm>
            <a:off x="1341581" y="2992185"/>
            <a:ext cx="312427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4.</a:t>
            </a:r>
            <a:r>
              <a:rPr lang="ja-JP" altLang="en-US" dirty="0"/>
              <a:t>処理ステップを連結し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chain</a:t>
            </a:r>
            <a:r>
              <a:rPr lang="ja-JP" altLang="en-US" dirty="0"/>
              <a:t>を定義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99EA44-C54B-443D-250C-BC2174CCCB90}"/>
              </a:ext>
            </a:extLst>
          </p:cNvPr>
          <p:cNvSpPr txBox="1"/>
          <p:nvPr/>
        </p:nvSpPr>
        <p:spPr>
          <a:xfrm>
            <a:off x="1341581" y="3874072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5.</a:t>
            </a:r>
            <a:r>
              <a:rPr lang="ja-JP" altLang="en-US" dirty="0"/>
              <a:t>メイン処理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DB0CD66-D32D-C131-DF5E-41D897B72E8A}"/>
              </a:ext>
            </a:extLst>
          </p:cNvPr>
          <p:cNvSpPr/>
          <p:nvPr/>
        </p:nvSpPr>
        <p:spPr>
          <a:xfrm>
            <a:off x="6096000" y="3638516"/>
            <a:ext cx="2701636" cy="760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フォルダ内のファイルのパスを取得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9A8FA2-E8E3-8645-2AC4-116C02DA2901}"/>
              </a:ext>
            </a:extLst>
          </p:cNvPr>
          <p:cNvSpPr/>
          <p:nvPr/>
        </p:nvSpPr>
        <p:spPr>
          <a:xfrm>
            <a:off x="6096000" y="4615127"/>
            <a:ext cx="2701636" cy="9813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ファイルを一つずつ</a:t>
            </a:r>
            <a:r>
              <a:rPr kumimoji="1" lang="en-US" altLang="ja-JP" dirty="0">
                <a:solidFill>
                  <a:schemeClr val="tx1"/>
                </a:solidFill>
              </a:rPr>
              <a:t>chain</a:t>
            </a:r>
            <a:r>
              <a:rPr kumimoji="1" lang="ja-JP" altLang="en-US" dirty="0">
                <a:solidFill>
                  <a:schemeClr val="tx1"/>
                </a:solidFill>
              </a:rPr>
              <a:t>を使って要約し別名で保存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EA3DD7-E797-486A-44A1-1F20B6DB3490}"/>
              </a:ext>
            </a:extLst>
          </p:cNvPr>
          <p:cNvSpPr txBox="1"/>
          <p:nvPr/>
        </p:nvSpPr>
        <p:spPr>
          <a:xfrm>
            <a:off x="6096000" y="3076706"/>
            <a:ext cx="305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メインの処理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1AC750-4B37-FE14-2A74-83C6AD0ADD31}"/>
              </a:ext>
            </a:extLst>
          </p:cNvPr>
          <p:cNvSpPr txBox="1"/>
          <p:nvPr/>
        </p:nvSpPr>
        <p:spPr>
          <a:xfrm>
            <a:off x="1251802" y="755797"/>
            <a:ext cx="358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要約</a:t>
            </a:r>
          </a:p>
        </p:txBody>
      </p:sp>
    </p:spTree>
    <p:extLst>
      <p:ext uri="{BB962C8B-B14F-4D97-AF65-F5344CB8AC3E}">
        <p14:creationId xmlns:p14="http://schemas.microsoft.com/office/powerpoint/2010/main" val="265819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65951-196B-2C44-5F85-247557C51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F44778-50E3-59D2-B8DA-784F68DA7547}"/>
              </a:ext>
            </a:extLst>
          </p:cNvPr>
          <p:cNvSpPr txBox="1"/>
          <p:nvPr/>
        </p:nvSpPr>
        <p:spPr>
          <a:xfrm>
            <a:off x="1341581" y="1300787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ライブラリ読み込み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0A13BD-6732-D7FF-6B40-A7166832AB45}"/>
              </a:ext>
            </a:extLst>
          </p:cNvPr>
          <p:cNvSpPr txBox="1"/>
          <p:nvPr/>
        </p:nvSpPr>
        <p:spPr>
          <a:xfrm>
            <a:off x="1341581" y="1848041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2.LLM</a:t>
            </a:r>
            <a:r>
              <a:rPr kumimoji="1" lang="ja-JP" altLang="en-US" dirty="0"/>
              <a:t>モデルの定義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9D2504C-EA0E-EAA6-F138-CC7E8AC73309}"/>
              </a:ext>
            </a:extLst>
          </p:cNvPr>
          <p:cNvSpPr txBox="1"/>
          <p:nvPr/>
        </p:nvSpPr>
        <p:spPr>
          <a:xfrm>
            <a:off x="1341581" y="2410295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テキストファイル読み込み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D82356-DFA7-1FF9-A165-765D983EF7A4}"/>
              </a:ext>
            </a:extLst>
          </p:cNvPr>
          <p:cNvSpPr txBox="1"/>
          <p:nvPr/>
        </p:nvSpPr>
        <p:spPr>
          <a:xfrm>
            <a:off x="1341581" y="2992185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4.</a:t>
            </a:r>
            <a:r>
              <a:rPr lang="ja-JP" altLang="en-US" dirty="0"/>
              <a:t>テキストを分割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CDF637-BFAA-0B63-F5D9-440F7B870789}"/>
              </a:ext>
            </a:extLst>
          </p:cNvPr>
          <p:cNvSpPr txBox="1"/>
          <p:nvPr/>
        </p:nvSpPr>
        <p:spPr>
          <a:xfrm>
            <a:off x="1341581" y="3578880"/>
            <a:ext cx="3124274" cy="9233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5.</a:t>
            </a:r>
            <a:r>
              <a:rPr kumimoji="1" lang="ja-JP" altLang="en-US" dirty="0"/>
              <a:t> 意味を表すベクトルに変換しベクトル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に保存</a:t>
            </a:r>
            <a:endParaRPr kumimoji="1" lang="en-US" altLang="ja-JP" dirty="0"/>
          </a:p>
          <a:p>
            <a:r>
              <a:rPr lang="ja-JP" altLang="en-US" dirty="0"/>
              <a:t>（エンベディング）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DDD718-DDD7-90DA-F9C4-69E99DA8A355}"/>
              </a:ext>
            </a:extLst>
          </p:cNvPr>
          <p:cNvSpPr txBox="1"/>
          <p:nvPr/>
        </p:nvSpPr>
        <p:spPr>
          <a:xfrm>
            <a:off x="1251802" y="755797"/>
            <a:ext cx="358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エンベディング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8AFA01-5543-A128-87E8-6FEE275BB278}"/>
              </a:ext>
            </a:extLst>
          </p:cNvPr>
          <p:cNvCxnSpPr>
            <a:cxnSpLocks/>
          </p:cNvCxnSpPr>
          <p:nvPr/>
        </p:nvCxnSpPr>
        <p:spPr>
          <a:xfrm>
            <a:off x="6096000" y="3776133"/>
            <a:ext cx="460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7C40957-CAC1-AD42-D64A-5C7B6D96136B}"/>
              </a:ext>
            </a:extLst>
          </p:cNvPr>
          <p:cNvCxnSpPr>
            <a:cxnSpLocks/>
          </p:cNvCxnSpPr>
          <p:nvPr/>
        </p:nvCxnSpPr>
        <p:spPr>
          <a:xfrm flipV="1">
            <a:off x="8398933" y="1786467"/>
            <a:ext cx="0" cy="3759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35CC734-CFDA-2E55-EDA9-64A20E787A8B}"/>
              </a:ext>
            </a:extLst>
          </p:cNvPr>
          <p:cNvSpPr txBox="1"/>
          <p:nvPr/>
        </p:nvSpPr>
        <p:spPr>
          <a:xfrm>
            <a:off x="8253736" y="1427787"/>
            <a:ext cx="4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6D9263-6DEF-C819-4136-6D4DF8F444B7}"/>
              </a:ext>
            </a:extLst>
          </p:cNvPr>
          <p:cNvSpPr txBox="1"/>
          <p:nvPr/>
        </p:nvSpPr>
        <p:spPr>
          <a:xfrm>
            <a:off x="10722955" y="3588853"/>
            <a:ext cx="52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E41137B-7AF3-DF84-9D74-AB20AE424625}"/>
              </a:ext>
            </a:extLst>
          </p:cNvPr>
          <p:cNvSpPr txBox="1"/>
          <p:nvPr/>
        </p:nvSpPr>
        <p:spPr>
          <a:xfrm>
            <a:off x="8105569" y="1786467"/>
            <a:ext cx="4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716D853-2046-B936-98D5-A7CE964C89FA}"/>
              </a:ext>
            </a:extLst>
          </p:cNvPr>
          <p:cNvSpPr txBox="1"/>
          <p:nvPr/>
        </p:nvSpPr>
        <p:spPr>
          <a:xfrm>
            <a:off x="10430238" y="3773519"/>
            <a:ext cx="4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34D0E43-6D2A-C26C-80D9-0B4E33C3D4BD}"/>
              </a:ext>
            </a:extLst>
          </p:cNvPr>
          <p:cNvSpPr txBox="1"/>
          <p:nvPr/>
        </p:nvSpPr>
        <p:spPr>
          <a:xfrm>
            <a:off x="6007796" y="3776133"/>
            <a:ext cx="4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E57A685-8F06-95BB-7FC1-AA84A937DA63}"/>
              </a:ext>
            </a:extLst>
          </p:cNvPr>
          <p:cNvSpPr txBox="1"/>
          <p:nvPr/>
        </p:nvSpPr>
        <p:spPr>
          <a:xfrm>
            <a:off x="8041437" y="5341329"/>
            <a:ext cx="4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B7A7D40-2719-B4F5-3041-3973D45AA7C8}"/>
              </a:ext>
            </a:extLst>
          </p:cNvPr>
          <p:cNvSpPr txBox="1"/>
          <p:nvPr/>
        </p:nvSpPr>
        <p:spPr>
          <a:xfrm>
            <a:off x="8694380" y="2439654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バナナ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B97A53D-0524-369A-DCAE-BB906613AB8C}"/>
              </a:ext>
            </a:extLst>
          </p:cNvPr>
          <p:cNvSpPr txBox="1"/>
          <p:nvPr/>
        </p:nvSpPr>
        <p:spPr>
          <a:xfrm>
            <a:off x="9375947" y="2873358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うどん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A66B14-84E1-B3E4-E09B-9D055145B5F5}"/>
              </a:ext>
            </a:extLst>
          </p:cNvPr>
          <p:cNvSpPr txBox="1"/>
          <p:nvPr/>
        </p:nvSpPr>
        <p:spPr>
          <a:xfrm>
            <a:off x="6651828" y="4763409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野球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50118A4-0DF9-899B-9915-67810DB1CCE4}"/>
              </a:ext>
            </a:extLst>
          </p:cNvPr>
          <p:cNvSpPr txBox="1"/>
          <p:nvPr/>
        </p:nvSpPr>
        <p:spPr>
          <a:xfrm>
            <a:off x="6925193" y="4486341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サッカー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6D11165-FB37-CE8B-7986-27CEB475259E}"/>
              </a:ext>
            </a:extLst>
          </p:cNvPr>
          <p:cNvSpPr txBox="1"/>
          <p:nvPr/>
        </p:nvSpPr>
        <p:spPr>
          <a:xfrm>
            <a:off x="6768788" y="4186607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テニス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31A7FAD-B01F-B447-A605-A434822C0903}"/>
              </a:ext>
            </a:extLst>
          </p:cNvPr>
          <p:cNvSpPr txBox="1"/>
          <p:nvPr/>
        </p:nvSpPr>
        <p:spPr>
          <a:xfrm>
            <a:off x="9051754" y="4432119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アメリカ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335E70E-3F9D-BE0A-B0B8-C2D08C3007E4}"/>
              </a:ext>
            </a:extLst>
          </p:cNvPr>
          <p:cNvSpPr txBox="1"/>
          <p:nvPr/>
        </p:nvSpPr>
        <p:spPr>
          <a:xfrm>
            <a:off x="9375946" y="4945460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ドイツ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384821-9DFF-3428-256B-E96A1D9A66FE}"/>
              </a:ext>
            </a:extLst>
          </p:cNvPr>
          <p:cNvSpPr txBox="1"/>
          <p:nvPr/>
        </p:nvSpPr>
        <p:spPr>
          <a:xfrm>
            <a:off x="9207877" y="4147210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フランス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6455B1-464B-D436-16EF-41C5C427D164}"/>
              </a:ext>
            </a:extLst>
          </p:cNvPr>
          <p:cNvSpPr txBox="1"/>
          <p:nvPr/>
        </p:nvSpPr>
        <p:spPr>
          <a:xfrm>
            <a:off x="6784215" y="2733246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新幹線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9A2777B-6D3B-3CCA-D6EF-C2AA75826530}"/>
              </a:ext>
            </a:extLst>
          </p:cNvPr>
          <p:cNvSpPr txBox="1"/>
          <p:nvPr/>
        </p:nvSpPr>
        <p:spPr>
          <a:xfrm>
            <a:off x="6515856" y="2419526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飛行機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6C4E840-63FB-84DA-1A71-9A0DF0C845A0}"/>
              </a:ext>
            </a:extLst>
          </p:cNvPr>
          <p:cNvSpPr txBox="1"/>
          <p:nvPr/>
        </p:nvSpPr>
        <p:spPr>
          <a:xfrm>
            <a:off x="1251802" y="4801451"/>
            <a:ext cx="3558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/>
              <a:t>エンベディングのイメージ：</a:t>
            </a:r>
            <a:endParaRPr kumimoji="1" lang="en-US" altLang="ja-JP" b="1" u="sng" dirty="0"/>
          </a:p>
          <a:p>
            <a:r>
              <a:rPr kumimoji="1" lang="ja-JP" altLang="en-US" dirty="0"/>
              <a:t>メジャーリーグ記事は、スポーツ関係なので</a:t>
            </a:r>
            <a:r>
              <a:rPr kumimoji="1" lang="en-US" altLang="ja-JP" dirty="0"/>
              <a:t>[</a:t>
            </a:r>
            <a:r>
              <a:rPr lang="en-US" altLang="ja-JP" dirty="0"/>
              <a:t>-0.7, -0.8]</a:t>
            </a:r>
            <a:r>
              <a:rPr lang="ja-JP" altLang="en-US" dirty="0"/>
              <a:t>の位置に保存！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F5110CF-BB41-6DC1-AE9C-F7ECC132659F}"/>
              </a:ext>
            </a:extLst>
          </p:cNvPr>
          <p:cNvSpPr txBox="1"/>
          <p:nvPr/>
        </p:nvSpPr>
        <p:spPr>
          <a:xfrm>
            <a:off x="1192534" y="6102203"/>
            <a:ext cx="355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（実際は</a:t>
            </a:r>
            <a:r>
              <a:rPr lang="en-US" altLang="ja-JP" dirty="0"/>
              <a:t>1536</a:t>
            </a:r>
            <a:r>
              <a:rPr lang="ja-JP" altLang="en-US" dirty="0"/>
              <a:t>次元）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1B13D64-F51B-0254-BF5F-90B517C526A5}"/>
              </a:ext>
            </a:extLst>
          </p:cNvPr>
          <p:cNvSpPr txBox="1"/>
          <p:nvPr/>
        </p:nvSpPr>
        <p:spPr>
          <a:xfrm>
            <a:off x="7363013" y="5760998"/>
            <a:ext cx="3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/>
              <a:t>ベクトル</a:t>
            </a:r>
            <a:r>
              <a:rPr kumimoji="1" lang="en-US" altLang="ja-JP" b="1" u="sng" dirty="0"/>
              <a:t>DB</a:t>
            </a:r>
            <a:r>
              <a:rPr kumimoji="1" lang="ja-JP" altLang="en-US" b="1" u="sng" dirty="0"/>
              <a:t>のイメージ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F27B1EE-5E09-1864-E461-8334BB69D9E9}"/>
              </a:ext>
            </a:extLst>
          </p:cNvPr>
          <p:cNvSpPr txBox="1"/>
          <p:nvPr/>
        </p:nvSpPr>
        <p:spPr>
          <a:xfrm>
            <a:off x="6220173" y="5027136"/>
            <a:ext cx="23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メジャーリーグ</a:t>
            </a:r>
          </a:p>
        </p:txBody>
      </p:sp>
    </p:spTree>
    <p:extLst>
      <p:ext uri="{BB962C8B-B14F-4D97-AF65-F5344CB8AC3E}">
        <p14:creationId xmlns:p14="http://schemas.microsoft.com/office/powerpoint/2010/main" val="171321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BD341-581A-62CC-10AE-6961C4B1E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3B1AD6-F4D6-708C-2206-43E534D36035}"/>
              </a:ext>
            </a:extLst>
          </p:cNvPr>
          <p:cNvSpPr txBox="1"/>
          <p:nvPr/>
        </p:nvSpPr>
        <p:spPr>
          <a:xfrm>
            <a:off x="1251802" y="755797"/>
            <a:ext cx="358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エンベディング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F26E6C-BFB3-B8D2-88E4-CB29B38E1871}"/>
              </a:ext>
            </a:extLst>
          </p:cNvPr>
          <p:cNvSpPr txBox="1"/>
          <p:nvPr/>
        </p:nvSpPr>
        <p:spPr>
          <a:xfrm>
            <a:off x="1341581" y="1300787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</a:t>
            </a:r>
            <a:r>
              <a:rPr kumimoji="1" lang="ja-JP" altLang="en-US" dirty="0"/>
              <a:t>ライブラリ読み込み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02EF34-AAB7-262B-8F6B-70FE4A2296B6}"/>
              </a:ext>
            </a:extLst>
          </p:cNvPr>
          <p:cNvSpPr txBox="1"/>
          <p:nvPr/>
        </p:nvSpPr>
        <p:spPr>
          <a:xfrm>
            <a:off x="1341581" y="1848041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2.LLM</a:t>
            </a:r>
            <a:r>
              <a:rPr kumimoji="1" lang="ja-JP" altLang="en-US" dirty="0"/>
              <a:t>モデルの定義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F3AD48-780E-7CAB-C125-1CF340EFE973}"/>
              </a:ext>
            </a:extLst>
          </p:cNvPr>
          <p:cNvSpPr txBox="1"/>
          <p:nvPr/>
        </p:nvSpPr>
        <p:spPr>
          <a:xfrm>
            <a:off x="1341581" y="2410295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3.</a:t>
            </a:r>
            <a:r>
              <a:rPr kumimoji="1" lang="ja-JP" altLang="en-US" dirty="0"/>
              <a:t>プロンプトの型を定義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6C2048-EF33-5959-615F-A20881F2F76A}"/>
              </a:ext>
            </a:extLst>
          </p:cNvPr>
          <p:cNvSpPr txBox="1"/>
          <p:nvPr/>
        </p:nvSpPr>
        <p:spPr>
          <a:xfrm>
            <a:off x="1341581" y="2992185"/>
            <a:ext cx="312427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4.</a:t>
            </a:r>
            <a:r>
              <a:rPr lang="ja-JP" altLang="en-US" dirty="0"/>
              <a:t>ベクトル</a:t>
            </a:r>
            <a:r>
              <a:rPr lang="en-US" altLang="ja-JP" dirty="0"/>
              <a:t>DB</a:t>
            </a:r>
            <a:r>
              <a:rPr lang="ja-JP" altLang="en-US" dirty="0"/>
              <a:t>を読み込み、検索器</a:t>
            </a:r>
            <a:r>
              <a:rPr lang="en-US" altLang="ja-JP" dirty="0"/>
              <a:t>(retriever)</a:t>
            </a:r>
            <a:r>
              <a:rPr lang="ja-JP" altLang="en-US" dirty="0"/>
              <a:t>を定義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2E9E612-3229-3A03-859A-B07EBF12A95F}"/>
              </a:ext>
            </a:extLst>
          </p:cNvPr>
          <p:cNvSpPr txBox="1"/>
          <p:nvPr/>
        </p:nvSpPr>
        <p:spPr>
          <a:xfrm>
            <a:off x="1341581" y="3851074"/>
            <a:ext cx="3124274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5.</a:t>
            </a:r>
            <a:r>
              <a:rPr lang="ja-JP" altLang="en-US" dirty="0"/>
              <a:t>処理ステップを連結し</a:t>
            </a:r>
            <a:endParaRPr lang="en-US" altLang="ja-JP" dirty="0"/>
          </a:p>
          <a:p>
            <a:r>
              <a:rPr lang="ja-JP" altLang="en-US" dirty="0"/>
              <a:t>  </a:t>
            </a:r>
            <a:r>
              <a:rPr lang="en-US" altLang="ja-JP" dirty="0"/>
              <a:t>chain</a:t>
            </a:r>
            <a:r>
              <a:rPr lang="ja-JP" altLang="en-US" dirty="0"/>
              <a:t>を定義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10E4296-F705-AC08-2F61-F7A377139C9F}"/>
              </a:ext>
            </a:extLst>
          </p:cNvPr>
          <p:cNvSpPr txBox="1"/>
          <p:nvPr/>
        </p:nvSpPr>
        <p:spPr>
          <a:xfrm>
            <a:off x="1341581" y="4705069"/>
            <a:ext cx="312427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6.</a:t>
            </a:r>
            <a:r>
              <a:rPr lang="ja-JP" altLang="en-US" dirty="0"/>
              <a:t>メイン処理</a:t>
            </a:r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F629F4F-DA97-FA83-E0FA-B5CF6910D2B8}"/>
              </a:ext>
            </a:extLst>
          </p:cNvPr>
          <p:cNvCxnSpPr>
            <a:cxnSpLocks/>
          </p:cNvCxnSpPr>
          <p:nvPr/>
        </p:nvCxnSpPr>
        <p:spPr>
          <a:xfrm>
            <a:off x="6096000" y="3776133"/>
            <a:ext cx="460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F0AD028-D431-377B-887F-1EC14BF9226E}"/>
              </a:ext>
            </a:extLst>
          </p:cNvPr>
          <p:cNvCxnSpPr>
            <a:cxnSpLocks/>
          </p:cNvCxnSpPr>
          <p:nvPr/>
        </p:nvCxnSpPr>
        <p:spPr>
          <a:xfrm flipH="1" flipV="1">
            <a:off x="8317867" y="2319867"/>
            <a:ext cx="81066" cy="322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43205E-2A94-142E-093F-8A4BD615D9CE}"/>
              </a:ext>
            </a:extLst>
          </p:cNvPr>
          <p:cNvSpPr txBox="1"/>
          <p:nvPr/>
        </p:nvSpPr>
        <p:spPr>
          <a:xfrm>
            <a:off x="8253736" y="1427787"/>
            <a:ext cx="4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40DB9DE-ACE2-879B-FBDD-8A26821D7356}"/>
              </a:ext>
            </a:extLst>
          </p:cNvPr>
          <p:cNvSpPr txBox="1"/>
          <p:nvPr/>
        </p:nvSpPr>
        <p:spPr>
          <a:xfrm>
            <a:off x="10722955" y="3588853"/>
            <a:ext cx="526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A9F9E2-39B6-59AA-5EC5-FB5E647603C4}"/>
              </a:ext>
            </a:extLst>
          </p:cNvPr>
          <p:cNvSpPr txBox="1"/>
          <p:nvPr/>
        </p:nvSpPr>
        <p:spPr>
          <a:xfrm>
            <a:off x="8037206" y="2286008"/>
            <a:ext cx="4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C0A4D56-0D1A-487D-8668-1132543C2075}"/>
              </a:ext>
            </a:extLst>
          </p:cNvPr>
          <p:cNvSpPr txBox="1"/>
          <p:nvPr/>
        </p:nvSpPr>
        <p:spPr>
          <a:xfrm>
            <a:off x="10430238" y="3773519"/>
            <a:ext cx="4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2657D79-31FD-C6F6-23EC-E9E04A407311}"/>
              </a:ext>
            </a:extLst>
          </p:cNvPr>
          <p:cNvSpPr txBox="1"/>
          <p:nvPr/>
        </p:nvSpPr>
        <p:spPr>
          <a:xfrm>
            <a:off x="6007796" y="3776133"/>
            <a:ext cx="4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3DA50D1-D480-953E-982C-89954745F5C0}"/>
              </a:ext>
            </a:extLst>
          </p:cNvPr>
          <p:cNvSpPr txBox="1"/>
          <p:nvPr/>
        </p:nvSpPr>
        <p:spPr>
          <a:xfrm>
            <a:off x="8041437" y="5341329"/>
            <a:ext cx="424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D3F1D6A-D4CD-1888-3D59-7F62DC006FE2}"/>
              </a:ext>
            </a:extLst>
          </p:cNvPr>
          <p:cNvSpPr txBox="1"/>
          <p:nvPr/>
        </p:nvSpPr>
        <p:spPr>
          <a:xfrm>
            <a:off x="8694380" y="2439654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バナナ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C9B851B-DDC0-FF8D-4378-981933A3E01D}"/>
              </a:ext>
            </a:extLst>
          </p:cNvPr>
          <p:cNvSpPr txBox="1"/>
          <p:nvPr/>
        </p:nvSpPr>
        <p:spPr>
          <a:xfrm>
            <a:off x="9375947" y="2873358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うどん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CAF28D8-A96B-0A51-1033-779277719359}"/>
              </a:ext>
            </a:extLst>
          </p:cNvPr>
          <p:cNvSpPr txBox="1"/>
          <p:nvPr/>
        </p:nvSpPr>
        <p:spPr>
          <a:xfrm>
            <a:off x="6568550" y="4775926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野球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744A3E-D3AA-98B5-6D38-ACA0F6DE03FC}"/>
              </a:ext>
            </a:extLst>
          </p:cNvPr>
          <p:cNvSpPr txBox="1"/>
          <p:nvPr/>
        </p:nvSpPr>
        <p:spPr>
          <a:xfrm>
            <a:off x="6925193" y="4486341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サッカー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A037156-CD79-CA62-6250-F06D6DF7F2B1}"/>
              </a:ext>
            </a:extLst>
          </p:cNvPr>
          <p:cNvSpPr txBox="1"/>
          <p:nvPr/>
        </p:nvSpPr>
        <p:spPr>
          <a:xfrm>
            <a:off x="6759554" y="4175618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テニス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DED4FB2-2D43-8F2A-F8E7-780DACB825A5}"/>
              </a:ext>
            </a:extLst>
          </p:cNvPr>
          <p:cNvSpPr txBox="1"/>
          <p:nvPr/>
        </p:nvSpPr>
        <p:spPr>
          <a:xfrm>
            <a:off x="9051754" y="4432119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アメリカ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1A0BEF2-1C4D-66C1-E683-254BFE571967}"/>
              </a:ext>
            </a:extLst>
          </p:cNvPr>
          <p:cNvSpPr txBox="1"/>
          <p:nvPr/>
        </p:nvSpPr>
        <p:spPr>
          <a:xfrm>
            <a:off x="9375946" y="4945460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ドイツ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0BD8001-EDA2-6EC2-4C8F-C1AD7C28C0A1}"/>
              </a:ext>
            </a:extLst>
          </p:cNvPr>
          <p:cNvSpPr txBox="1"/>
          <p:nvPr/>
        </p:nvSpPr>
        <p:spPr>
          <a:xfrm>
            <a:off x="9207877" y="4147210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フランス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B6AC441-61B5-25C3-CB5B-BD59048E1D52}"/>
              </a:ext>
            </a:extLst>
          </p:cNvPr>
          <p:cNvSpPr txBox="1"/>
          <p:nvPr/>
        </p:nvSpPr>
        <p:spPr>
          <a:xfrm>
            <a:off x="6784215" y="2733246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新幹線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C3CAFAE-6275-5675-381D-722BF9831BDB}"/>
              </a:ext>
            </a:extLst>
          </p:cNvPr>
          <p:cNvSpPr txBox="1"/>
          <p:nvPr/>
        </p:nvSpPr>
        <p:spPr>
          <a:xfrm>
            <a:off x="6515856" y="2419526"/>
            <a:ext cx="115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飛行機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D4F1F5-C39F-11D0-A862-E36680B0D473}"/>
              </a:ext>
            </a:extLst>
          </p:cNvPr>
          <p:cNvSpPr txBox="1"/>
          <p:nvPr/>
        </p:nvSpPr>
        <p:spPr>
          <a:xfrm>
            <a:off x="7441118" y="5765823"/>
            <a:ext cx="382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/>
              <a:t>ベクトル</a:t>
            </a:r>
            <a:r>
              <a:rPr kumimoji="1" lang="en-US" altLang="ja-JP" b="1" u="sng" dirty="0"/>
              <a:t>DB</a:t>
            </a:r>
            <a:r>
              <a:rPr kumimoji="1" lang="ja-JP" altLang="en-US" b="1" u="sng" dirty="0"/>
              <a:t>のイメージ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F599BDD-E501-68BD-3B68-592EE56F2324}"/>
              </a:ext>
            </a:extLst>
          </p:cNvPr>
          <p:cNvSpPr txBox="1"/>
          <p:nvPr/>
        </p:nvSpPr>
        <p:spPr>
          <a:xfrm>
            <a:off x="6220174" y="5027136"/>
            <a:ext cx="204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メジャーリーグ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44FCFD1-CDA6-E87D-857D-04A869B65943}"/>
              </a:ext>
            </a:extLst>
          </p:cNvPr>
          <p:cNvSpPr txBox="1"/>
          <p:nvPr/>
        </p:nvSpPr>
        <p:spPr>
          <a:xfrm>
            <a:off x="6049922" y="815884"/>
            <a:ext cx="4315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u="sng" dirty="0" err="1"/>
              <a:t>r</a:t>
            </a:r>
            <a:r>
              <a:rPr kumimoji="1" lang="en-US" altLang="ja-JP" b="1" u="sng" dirty="0" err="1"/>
              <a:t>eriever</a:t>
            </a:r>
            <a:r>
              <a:rPr kumimoji="1" lang="ja-JP" altLang="en-US" b="1" u="sng" dirty="0"/>
              <a:t>のイメージ：</a:t>
            </a:r>
            <a:endParaRPr kumimoji="1" lang="en-US" altLang="ja-JP" b="1" u="sng" dirty="0"/>
          </a:p>
          <a:p>
            <a:r>
              <a:rPr lang="ja-JP" altLang="en-US" dirty="0"/>
              <a:t>質問文「メジャーで</a:t>
            </a:r>
            <a:r>
              <a:rPr lang="en-US" altLang="ja-JP" dirty="0"/>
              <a:t>50-50</a:t>
            </a:r>
            <a:r>
              <a:rPr lang="ja-JP" altLang="en-US" dirty="0"/>
              <a:t>達成は誰？」のベクトルは、</a:t>
            </a:r>
            <a:r>
              <a:rPr lang="en-US" altLang="ja-JP" dirty="0"/>
              <a:t>[-0.68, -0.81]</a:t>
            </a:r>
            <a:r>
              <a:rPr lang="ja-JP" altLang="en-US" dirty="0"/>
              <a:t>なので、意味が近いメジャーリーグの記事を抽出！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1962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7883FC-EA42-5FFB-46C2-13D440A06538}"/>
              </a:ext>
            </a:extLst>
          </p:cNvPr>
          <p:cNvSpPr txBox="1"/>
          <p:nvPr/>
        </p:nvSpPr>
        <p:spPr>
          <a:xfrm>
            <a:off x="6268155" y="1945956"/>
            <a:ext cx="608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ドジャースの大谷選手は</a:t>
            </a:r>
            <a:r>
              <a:rPr lang="en-US" altLang="ja-JP" dirty="0"/>
              <a:t>50-50</a:t>
            </a:r>
            <a:r>
              <a:rPr lang="ja-JP" altLang="en-US" dirty="0"/>
              <a:t>を達成しました。 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質問：メジャーで</a:t>
            </a:r>
            <a:r>
              <a:rPr lang="en-US" altLang="ja-JP" dirty="0"/>
              <a:t>50-50</a:t>
            </a:r>
            <a:r>
              <a:rPr lang="ja-JP" altLang="en-US" dirty="0"/>
              <a:t>を達成したのは誰？</a:t>
            </a:r>
            <a:endParaRPr lang="en-US" altLang="ja-JP" dirty="0"/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CE4106-4243-E20D-A0FB-6DFB1C7E6CEA}"/>
              </a:ext>
            </a:extLst>
          </p:cNvPr>
          <p:cNvSpPr txBox="1"/>
          <p:nvPr/>
        </p:nvSpPr>
        <p:spPr>
          <a:xfrm>
            <a:off x="6268155" y="4487901"/>
            <a:ext cx="552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メジャーで</a:t>
            </a:r>
            <a:r>
              <a:rPr lang="en-US" altLang="ja-JP" dirty="0"/>
              <a:t>50-50</a:t>
            </a:r>
            <a:r>
              <a:rPr lang="ja-JP" altLang="en-US" dirty="0"/>
              <a:t>を達成したのは大谷選手です。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F320D89-5339-3D2C-8A1D-86F951FA001E}"/>
              </a:ext>
            </a:extLst>
          </p:cNvPr>
          <p:cNvSpPr/>
          <p:nvPr/>
        </p:nvSpPr>
        <p:spPr>
          <a:xfrm>
            <a:off x="6096000" y="1570930"/>
            <a:ext cx="5765800" cy="18034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F19AF0-0825-44E8-0317-2D7AA3B7AB9B}"/>
              </a:ext>
            </a:extLst>
          </p:cNvPr>
          <p:cNvSpPr txBox="1"/>
          <p:nvPr/>
        </p:nvSpPr>
        <p:spPr>
          <a:xfrm>
            <a:off x="7854245" y="1364734"/>
            <a:ext cx="17272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プロンプト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107BA67-703C-CB18-AD7E-C95A791C6DA2}"/>
              </a:ext>
            </a:extLst>
          </p:cNvPr>
          <p:cNvSpPr/>
          <p:nvPr/>
        </p:nvSpPr>
        <p:spPr>
          <a:xfrm>
            <a:off x="6096000" y="4118569"/>
            <a:ext cx="5765800" cy="13746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936A360-7462-99C7-94B8-2CD2148F8CB8}"/>
              </a:ext>
            </a:extLst>
          </p:cNvPr>
          <p:cNvSpPr txBox="1"/>
          <p:nvPr/>
        </p:nvSpPr>
        <p:spPr>
          <a:xfrm>
            <a:off x="8115299" y="3933902"/>
            <a:ext cx="17272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回答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25FF1D-D009-C20C-33FA-9C1031001C62}"/>
              </a:ext>
            </a:extLst>
          </p:cNvPr>
          <p:cNvSpPr txBox="1"/>
          <p:nvPr/>
        </p:nvSpPr>
        <p:spPr>
          <a:xfrm>
            <a:off x="330200" y="2049894"/>
            <a:ext cx="45226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Retriever</a:t>
            </a:r>
            <a:r>
              <a:rPr lang="ja-JP" altLang="en-US" dirty="0"/>
              <a:t>で質問の意味に近いテキストをベクトル</a:t>
            </a:r>
            <a:r>
              <a:rPr lang="en-US" altLang="ja-JP" dirty="0"/>
              <a:t>DB</a:t>
            </a:r>
            <a:r>
              <a:rPr lang="ja-JP" altLang="en-US" dirty="0"/>
              <a:t>から抽出することで、右図のようなプロンプトを作成できる。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37B59A-544A-BEA7-2A03-F5B323B73397}"/>
              </a:ext>
            </a:extLst>
          </p:cNvPr>
          <p:cNvSpPr txBox="1"/>
          <p:nvPr/>
        </p:nvSpPr>
        <p:spPr>
          <a:xfrm>
            <a:off x="321732" y="4159586"/>
            <a:ext cx="452261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プロンプト内に含まれる関連テキストを参考に、</a:t>
            </a:r>
            <a:r>
              <a:rPr lang="en-US" altLang="ja-JP" dirty="0"/>
              <a:t>LLM</a:t>
            </a:r>
            <a:r>
              <a:rPr lang="ja-JP" altLang="en-US" dirty="0"/>
              <a:t>は質問に正しく回答することができる。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2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483</Words>
  <Application>Microsoft Office PowerPoint</Application>
  <PresentationFormat>ワイド画面</PresentationFormat>
  <Paragraphs>97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21</cp:revision>
  <dcterms:created xsi:type="dcterms:W3CDTF">2025-01-28T11:55:21Z</dcterms:created>
  <dcterms:modified xsi:type="dcterms:W3CDTF">2025-01-28T13:59:02Z</dcterms:modified>
</cp:coreProperties>
</file>