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56" r:id="rId7"/>
    <p:sldId id="257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C6854-14DF-0861-ACA1-5FF50BC2B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82958E-F0D5-04E4-82D3-552158879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9A4BD-E207-D43E-8446-A915E8CC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07D88-65E6-E24E-2D90-9C9713E9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52CE50-68C5-451C-4FB1-CC23AB46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18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B8CEF-8884-D40F-BEB4-32A66E97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84A293-0FDC-A77C-3989-9320F889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B48082-C393-2D65-AE83-B86D7656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B15AA2-37BC-E747-4988-01DC2D7E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7F2DD6-C24A-7DC0-C32F-216456D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31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616093-92AD-B11F-8BB7-7C788D46A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C32154-EE98-0637-14C5-690E04EC0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CC3D5B-BFF1-66E8-20BB-B2412D72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A4E143-9A20-DA66-73AB-B12B766A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90BD71-FBAC-F480-1419-718E5535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0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D2F86-7B27-DABA-DFE5-0BC2DFB9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1CEEA9-1E6B-7C7C-975C-2EA7431BC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A4ED9-202B-C1D2-DD43-38E6802B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F722F6-01F0-B9CE-1D3A-2FB4E8DC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D057F1-911F-4C50-3894-44D9F380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15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2871F-8297-D6D9-E79E-EBBF31D4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987670-712F-C545-BEAA-6112D025D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688B8-DDD3-5C37-8937-BA5F1B2E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8E86A3-C91D-F1CF-DC63-16B51A95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D0CDD-0673-326E-B916-9C2DC0C1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66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9DBBC-2379-7555-F725-C090B690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B75D80-852D-027E-77B3-7D1B33030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15F456-47E2-1973-7ADC-93D25A829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46316D-79B1-DB46-14E0-7AD26768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9F6D23-C6EE-B4E8-220F-05E99837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4AE9AC-6061-D742-BDED-6AF7011F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68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535F72-5E7D-441E-D201-5FF4CE5D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FEA431-B8EA-91EE-9133-55D15A5E7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7661D7-F30F-F47C-239F-BD90FEE7E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E924A7-EE0B-8F98-B467-794567ACE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01CCEE-0F22-5908-9B52-A98D188C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EF0047-0E8F-05D3-1168-AF5161B4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F5DC10-32DD-1BF5-D7A4-E98D0931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18EE5F-7B64-D086-B0E6-80A0F42A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69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72CEA4-E9A7-BCE2-C04E-CAE2FFE5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EF5054-E07D-6C47-F5A4-2BD6A43E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FE41A1-31FB-81A8-CC4D-9A336348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E17C9B-635E-956C-393B-40D4E164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9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F94FD2-5EAF-F73D-183C-87189229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87B2AB-215F-CC56-BF18-E20C2E5D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1C3177-D82D-6418-285A-5ED95312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4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C95AD-1F32-8BB1-9FE0-1E6846A0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731780-DBFE-EB0B-515D-5A50FA80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4D216E-2D0E-2064-A191-2D0F207E4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B071DD-925F-6DE1-584A-DBB4BA1F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68005C-0720-B61B-462D-1C6674D6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717AC2-BA55-0342-C89D-86382DC9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34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64147-F44E-F042-A94C-F8A9E297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9D0AEFD-C8FC-0D00-2E7C-966B41C6D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AFB236-EC89-496F-9FE7-9989CEA04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95D771-AC9A-9EEE-21EB-7D3B276C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2AA521-16CC-E566-133A-DEF6731A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B6C350-542A-6410-834B-F273DF37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2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B022B7-E13F-001B-4374-3BC2DA14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805936-F951-13CF-CD10-35887E80F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BD948C-418F-61FA-EAE8-739E9F5FD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0A03-963E-454B-8727-8B550D3EC2C2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5DAC33-69C9-FCCA-5FAD-89DE7563F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7CC746-38D8-FA73-81A0-ADBD156AF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6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shibuki_t/items/d0f4ebcee38f8180c73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exeo-digitalsolutions.co.jp/2025/04/22/vscode-x-ai%E3%82%A8%E3%83%BC%E3%82%B8%E3%82%A7%E3%83%B3%E3%83%88%E3%80%8Ccline%E3%80%8D%E3%81%A7%E5%BF%AB%E9%81%A9%E3%82%B3%E3%83%BC%E3%83%87%E3%82%A3%E3%83%B3%E3%82%B0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6D58C9B1-409F-881B-D7D9-7AD7BDED5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2011" y="4565828"/>
            <a:ext cx="533400" cy="533400"/>
          </a:xfrm>
          <a:prstGeom prst="rect">
            <a:avLst/>
          </a:prstGeom>
        </p:spPr>
      </p:pic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0A5B26D6-A5E1-3871-1073-06D36C225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1424" y="2535308"/>
            <a:ext cx="432171" cy="432171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3723746B-F26E-781D-330C-0F91AE3025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8418" y="3256180"/>
            <a:ext cx="546453" cy="534523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54A6C9AA-4BDD-02D5-726B-4CD5C626BC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8109" y="5129237"/>
            <a:ext cx="391404" cy="423659"/>
          </a:xfrm>
          <a:prstGeom prst="rect">
            <a:avLst/>
          </a:prstGeom>
        </p:spPr>
      </p:pic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CD77B1EC-6DFE-E991-52C8-30726790E2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75032" y="4684541"/>
            <a:ext cx="423659" cy="423659"/>
          </a:xfrm>
          <a:prstGeom prst="rect">
            <a:avLst/>
          </a:prstGeom>
        </p:spPr>
      </p:pic>
      <p:sp>
        <p:nvSpPr>
          <p:cNvPr id="50" name="円柱 49">
            <a:extLst>
              <a:ext uri="{FF2B5EF4-FFF2-40B4-BE49-F238E27FC236}">
                <a16:creationId xmlns:a16="http://schemas.microsoft.com/office/drawing/2014/main" id="{982AD272-BFB3-33AF-55DB-D84331E22D82}"/>
              </a:ext>
            </a:extLst>
          </p:cNvPr>
          <p:cNvSpPr/>
          <p:nvPr/>
        </p:nvSpPr>
        <p:spPr>
          <a:xfrm>
            <a:off x="6469069" y="3285601"/>
            <a:ext cx="591825" cy="368633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DB</a:t>
            </a:r>
            <a:endParaRPr lang="ja-JP" altLang="en-US" sz="1100" dirty="0"/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D3E68814-E763-8927-304C-9C6CAAD15B1E}"/>
              </a:ext>
            </a:extLst>
          </p:cNvPr>
          <p:cNvGrpSpPr/>
          <p:nvPr/>
        </p:nvGrpSpPr>
        <p:grpSpPr>
          <a:xfrm>
            <a:off x="9295623" y="2422783"/>
            <a:ext cx="593148" cy="549264"/>
            <a:chOff x="5734939" y="5695373"/>
            <a:chExt cx="593148" cy="549264"/>
          </a:xfrm>
        </p:grpSpPr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58D39CD2-93CB-34D7-D921-72618295BAC0}"/>
                </a:ext>
              </a:extLst>
            </p:cNvPr>
            <p:cNvGrpSpPr/>
            <p:nvPr/>
          </p:nvGrpSpPr>
          <p:grpSpPr>
            <a:xfrm>
              <a:off x="5734939" y="5695373"/>
              <a:ext cx="549264" cy="549264"/>
              <a:chOff x="5734939" y="5695373"/>
              <a:chExt cx="549264" cy="549264"/>
            </a:xfrm>
          </p:grpSpPr>
          <p:pic>
            <p:nvPicPr>
              <p:cNvPr id="57" name="グラフィックス 56">
                <a:extLst>
                  <a:ext uri="{FF2B5EF4-FFF2-40B4-BE49-F238E27FC236}">
                    <a16:creationId xmlns:a16="http://schemas.microsoft.com/office/drawing/2014/main" id="{5328FA86-FCE8-713E-921F-0D33110C9D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34939" y="5695373"/>
                <a:ext cx="549264" cy="549264"/>
              </a:xfrm>
              <a:prstGeom prst="rect">
                <a:avLst/>
              </a:prstGeom>
            </p:spPr>
          </p:pic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D03FC224-0A03-C930-2C5D-2776FF6F4B93}"/>
                  </a:ext>
                </a:extLst>
              </p:cNvPr>
              <p:cNvSpPr txBox="1"/>
              <p:nvPr/>
            </p:nvSpPr>
            <p:spPr>
              <a:xfrm>
                <a:off x="5820887" y="5853097"/>
                <a:ext cx="37436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ja-JP" altLang="en-US" sz="1400" dirty="0"/>
              </a:p>
            </p:txBody>
          </p:sp>
        </p:grp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6F66B1EE-AF94-2352-2744-713D0CB1EC68}"/>
                </a:ext>
              </a:extLst>
            </p:cNvPr>
            <p:cNvSpPr txBox="1"/>
            <p:nvPr/>
          </p:nvSpPr>
          <p:spPr>
            <a:xfrm>
              <a:off x="5778823" y="5853096"/>
              <a:ext cx="549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API</a:t>
              </a:r>
              <a:endParaRPr lang="ja-JP" altLang="en-US" sz="1400" dirty="0"/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88B1A3B6-A419-327C-14EE-3E32CC57B108}"/>
              </a:ext>
            </a:extLst>
          </p:cNvPr>
          <p:cNvGrpSpPr/>
          <p:nvPr/>
        </p:nvGrpSpPr>
        <p:grpSpPr>
          <a:xfrm>
            <a:off x="9281646" y="5140999"/>
            <a:ext cx="633031" cy="549265"/>
            <a:chOff x="6956357" y="5963469"/>
            <a:chExt cx="633030" cy="549264"/>
          </a:xfrm>
        </p:grpSpPr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8809B1BB-0758-6FE9-C005-ED254F6C09E2}"/>
                </a:ext>
              </a:extLst>
            </p:cNvPr>
            <p:cNvGrpSpPr/>
            <p:nvPr/>
          </p:nvGrpSpPr>
          <p:grpSpPr>
            <a:xfrm>
              <a:off x="6976875" y="5963469"/>
              <a:ext cx="549264" cy="549264"/>
              <a:chOff x="5734939" y="5695373"/>
              <a:chExt cx="549264" cy="549264"/>
            </a:xfrm>
          </p:grpSpPr>
          <p:pic>
            <p:nvPicPr>
              <p:cNvPr id="63" name="グラフィックス 62">
                <a:extLst>
                  <a:ext uri="{FF2B5EF4-FFF2-40B4-BE49-F238E27FC236}">
                    <a16:creationId xmlns:a16="http://schemas.microsoft.com/office/drawing/2014/main" id="{08D6902C-553B-5A3B-CF0F-43DAE745E6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34939" y="5695373"/>
                <a:ext cx="549264" cy="549264"/>
              </a:xfrm>
              <a:prstGeom prst="rect">
                <a:avLst/>
              </a:prstGeom>
            </p:spPr>
          </p:pic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24944A9F-DCF6-BA73-AB16-465823477DC3}"/>
                  </a:ext>
                </a:extLst>
              </p:cNvPr>
              <p:cNvSpPr txBox="1"/>
              <p:nvPr/>
            </p:nvSpPr>
            <p:spPr>
              <a:xfrm>
                <a:off x="5820887" y="5853097"/>
                <a:ext cx="374367" cy="3077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ja-JP" altLang="en-US" sz="1400" dirty="0"/>
              </a:p>
            </p:txBody>
          </p:sp>
        </p:grp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02BE4EC5-0EC6-1E04-F7F1-94D23C3BC8C3}"/>
                </a:ext>
              </a:extLst>
            </p:cNvPr>
            <p:cNvSpPr txBox="1"/>
            <p:nvPr/>
          </p:nvSpPr>
          <p:spPr>
            <a:xfrm>
              <a:off x="6956357" y="6137052"/>
              <a:ext cx="633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err="1"/>
                <a:t>MCP</a:t>
              </a:r>
              <a:endParaRPr lang="ja-JP" altLang="en-US" sz="1400" dirty="0"/>
            </a:p>
          </p:txBody>
        </p:sp>
      </p:grpSp>
      <p:pic>
        <p:nvPicPr>
          <p:cNvPr id="71" name="図 70">
            <a:extLst>
              <a:ext uri="{FF2B5EF4-FFF2-40B4-BE49-F238E27FC236}">
                <a16:creationId xmlns:a16="http://schemas.microsoft.com/office/drawing/2014/main" id="{2494EF7D-40E1-88A3-7164-9B6C805C4A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38874" y="2584174"/>
            <a:ext cx="528269" cy="368633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D4B1F506-EE99-5ABF-C0DC-0556FC1588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91" y="3377913"/>
            <a:ext cx="427500" cy="42750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316317A-91C3-B086-3394-18C7634AB5E0}"/>
              </a:ext>
            </a:extLst>
          </p:cNvPr>
          <p:cNvSpPr txBox="1"/>
          <p:nvPr/>
        </p:nvSpPr>
        <p:spPr>
          <a:xfrm>
            <a:off x="5347878" y="5939190"/>
            <a:ext cx="6559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利用のイメージ：文書差分チェック、文書間トレーサビリティ、</a:t>
            </a:r>
            <a:endParaRPr lang="en-US" altLang="ja-JP" sz="1400" dirty="0"/>
          </a:p>
          <a:p>
            <a:r>
              <a:rPr lang="ja-JP" altLang="en-US" sz="1400" dirty="0"/>
              <a:t>                            図面差分チェック、類似図面検索、</a:t>
            </a:r>
            <a:endParaRPr lang="en-US" altLang="ja-JP" sz="1400" dirty="0"/>
          </a:p>
          <a:p>
            <a:r>
              <a:rPr lang="ja-JP" altLang="en-US" sz="1400" dirty="0"/>
              <a:t>                            工作作動音の異常判定、レガシーコードの解析  など </a:t>
            </a:r>
            <a:endParaRPr lang="en-US" altLang="ja-JP" sz="12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20BEE8EB-AE7D-15A3-5535-8BCD286CE1F6}"/>
              </a:ext>
            </a:extLst>
          </p:cNvPr>
          <p:cNvSpPr txBox="1"/>
          <p:nvPr/>
        </p:nvSpPr>
        <p:spPr>
          <a:xfrm>
            <a:off x="10590713" y="2579372"/>
            <a:ext cx="977228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ﾊﾞｯﾁ処理</a:t>
            </a:r>
          </a:p>
        </p:txBody>
      </p:sp>
      <p:sp>
        <p:nvSpPr>
          <p:cNvPr id="81" name="円柱 80">
            <a:extLst>
              <a:ext uri="{FF2B5EF4-FFF2-40B4-BE49-F238E27FC236}">
                <a16:creationId xmlns:a16="http://schemas.microsoft.com/office/drawing/2014/main" id="{FBFBBFFE-67CF-8D2D-730B-8FACA4983BCC}"/>
              </a:ext>
            </a:extLst>
          </p:cNvPr>
          <p:cNvSpPr/>
          <p:nvPr/>
        </p:nvSpPr>
        <p:spPr>
          <a:xfrm>
            <a:off x="10202567" y="3669376"/>
            <a:ext cx="687429" cy="368633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Vector</a:t>
            </a:r>
            <a:endParaRPr lang="ja-JP" altLang="en-US" sz="1100" dirty="0"/>
          </a:p>
        </p:txBody>
      </p:sp>
      <p:pic>
        <p:nvPicPr>
          <p:cNvPr id="83" name="図 82">
            <a:extLst>
              <a:ext uri="{FF2B5EF4-FFF2-40B4-BE49-F238E27FC236}">
                <a16:creationId xmlns:a16="http://schemas.microsoft.com/office/drawing/2014/main" id="{686E0E25-CB60-FCA2-AD90-2AD7BA71E1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227" y="3663084"/>
            <a:ext cx="687429" cy="368633"/>
          </a:xfrm>
          <a:prstGeom prst="rect">
            <a:avLst/>
          </a:prstGeom>
        </p:spPr>
      </p:pic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E62F85BB-D050-57DC-6C26-11655DA04E73}"/>
              </a:ext>
            </a:extLst>
          </p:cNvPr>
          <p:cNvCxnSpPr>
            <a:cxnSpLocks/>
          </p:cNvCxnSpPr>
          <p:nvPr/>
        </p:nvCxnSpPr>
        <p:spPr>
          <a:xfrm flipV="1">
            <a:off x="6913147" y="3757783"/>
            <a:ext cx="1078048" cy="25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A884EEAF-DEF5-DF1C-3F71-797EB45318F7}"/>
              </a:ext>
            </a:extLst>
          </p:cNvPr>
          <p:cNvCxnSpPr>
            <a:cxnSpLocks/>
            <a:stCxn id="50" idx="4"/>
            <a:endCxn id="75" idx="1"/>
          </p:cNvCxnSpPr>
          <p:nvPr/>
        </p:nvCxnSpPr>
        <p:spPr>
          <a:xfrm>
            <a:off x="7060891" y="3469915"/>
            <a:ext cx="889300" cy="12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6E38A962-B5AB-6DCB-0913-3A753B8B8245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502862" y="2559674"/>
            <a:ext cx="661081" cy="81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FC90B5F-B37E-BAC2-7124-1D91DA3B4405}"/>
              </a:ext>
            </a:extLst>
          </p:cNvPr>
          <p:cNvCxnSpPr>
            <a:cxnSpLocks/>
          </p:cNvCxnSpPr>
          <p:nvPr/>
        </p:nvCxnSpPr>
        <p:spPr>
          <a:xfrm>
            <a:off x="6677177" y="2962997"/>
            <a:ext cx="1283217" cy="51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BE7DA402-9F18-6374-113B-D1A3EE0E7EF9}"/>
              </a:ext>
            </a:extLst>
          </p:cNvPr>
          <p:cNvCxnSpPr>
            <a:cxnSpLocks/>
          </p:cNvCxnSpPr>
          <p:nvPr/>
        </p:nvCxnSpPr>
        <p:spPr>
          <a:xfrm>
            <a:off x="6170279" y="3643171"/>
            <a:ext cx="1779911" cy="75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661CBEED-0591-9E01-DBB6-A602FBF2D006}"/>
              </a:ext>
            </a:extLst>
          </p:cNvPr>
          <p:cNvCxnSpPr>
            <a:cxnSpLocks/>
            <a:stCxn id="75" idx="3"/>
            <a:endCxn id="57" idx="1"/>
          </p:cNvCxnSpPr>
          <p:nvPr/>
        </p:nvCxnSpPr>
        <p:spPr>
          <a:xfrm flipV="1">
            <a:off x="8377692" y="2697412"/>
            <a:ext cx="917933" cy="89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443CB99D-3F62-DCAB-1F00-AB2B33A66FD4}"/>
              </a:ext>
            </a:extLst>
          </p:cNvPr>
          <p:cNvGrpSpPr/>
          <p:nvPr/>
        </p:nvGrpSpPr>
        <p:grpSpPr>
          <a:xfrm>
            <a:off x="9295623" y="4492502"/>
            <a:ext cx="593148" cy="549264"/>
            <a:chOff x="5734939" y="5695373"/>
            <a:chExt cx="593148" cy="549264"/>
          </a:xfrm>
        </p:grpSpPr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EB5ED73D-FDDC-0F57-3DED-6D17A4B4F40D}"/>
                </a:ext>
              </a:extLst>
            </p:cNvPr>
            <p:cNvGrpSpPr/>
            <p:nvPr/>
          </p:nvGrpSpPr>
          <p:grpSpPr>
            <a:xfrm>
              <a:off x="5734939" y="5695373"/>
              <a:ext cx="549264" cy="549264"/>
              <a:chOff x="5734939" y="5695373"/>
              <a:chExt cx="549264" cy="549264"/>
            </a:xfrm>
          </p:grpSpPr>
          <p:pic>
            <p:nvPicPr>
              <p:cNvPr id="108" name="グラフィックス 107">
                <a:extLst>
                  <a:ext uri="{FF2B5EF4-FFF2-40B4-BE49-F238E27FC236}">
                    <a16:creationId xmlns:a16="http://schemas.microsoft.com/office/drawing/2014/main" id="{CEDE9D5B-3BDD-9705-E41D-715B6CB6D0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34939" y="5695373"/>
                <a:ext cx="549264" cy="549264"/>
              </a:xfrm>
              <a:prstGeom prst="rect">
                <a:avLst/>
              </a:prstGeom>
            </p:spPr>
          </p:pic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8AA1FCF-1308-1B01-A510-EE8AE8E15AB0}"/>
                  </a:ext>
                </a:extLst>
              </p:cNvPr>
              <p:cNvSpPr txBox="1"/>
              <p:nvPr/>
            </p:nvSpPr>
            <p:spPr>
              <a:xfrm>
                <a:off x="5820887" y="5853097"/>
                <a:ext cx="37436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ja-JP" altLang="en-US" sz="1400" dirty="0"/>
              </a:p>
            </p:txBody>
          </p:sp>
        </p:grp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F451C05E-1E06-849A-39AC-4AD6325964AD}"/>
                </a:ext>
              </a:extLst>
            </p:cNvPr>
            <p:cNvSpPr txBox="1"/>
            <p:nvPr/>
          </p:nvSpPr>
          <p:spPr>
            <a:xfrm>
              <a:off x="5778823" y="5853096"/>
              <a:ext cx="549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API</a:t>
              </a:r>
              <a:endParaRPr lang="ja-JP" altLang="en-US" sz="1400" dirty="0"/>
            </a:p>
          </p:txBody>
        </p:sp>
      </p:grpSp>
      <p:cxnSp>
        <p:nvCxnSpPr>
          <p:cNvPr id="114" name="コネクタ: カギ線 113">
            <a:extLst>
              <a:ext uri="{FF2B5EF4-FFF2-40B4-BE49-F238E27FC236}">
                <a16:creationId xmlns:a16="http://schemas.microsoft.com/office/drawing/2014/main" id="{AED469F1-5DB2-3E88-5F31-52040B5CCE39}"/>
              </a:ext>
            </a:extLst>
          </p:cNvPr>
          <p:cNvCxnSpPr>
            <a:cxnSpLocks/>
            <a:stCxn id="272" idx="1"/>
            <a:endCxn id="65" idx="3"/>
          </p:cNvCxnSpPr>
          <p:nvPr/>
        </p:nvCxnSpPr>
        <p:spPr>
          <a:xfrm rot="10800000" flipV="1">
            <a:off x="9914677" y="4957999"/>
            <a:ext cx="929546" cy="510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コネクタ: カギ線 114">
            <a:extLst>
              <a:ext uri="{FF2B5EF4-FFF2-40B4-BE49-F238E27FC236}">
                <a16:creationId xmlns:a16="http://schemas.microsoft.com/office/drawing/2014/main" id="{5BA4B490-B2AF-0D4C-376A-3D1000CE08E4}"/>
              </a:ext>
            </a:extLst>
          </p:cNvPr>
          <p:cNvCxnSpPr>
            <a:cxnSpLocks/>
            <a:stCxn id="272" idx="1"/>
            <a:endCxn id="107" idx="3"/>
          </p:cNvCxnSpPr>
          <p:nvPr/>
        </p:nvCxnSpPr>
        <p:spPr>
          <a:xfrm rot="10800000">
            <a:off x="9888771" y="4804115"/>
            <a:ext cx="955452" cy="153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コネクタ: カギ線 119">
            <a:extLst>
              <a:ext uri="{FF2B5EF4-FFF2-40B4-BE49-F238E27FC236}">
                <a16:creationId xmlns:a16="http://schemas.microsoft.com/office/drawing/2014/main" id="{68FF519B-AEEF-E439-1BA8-3318AD3C5CF5}"/>
              </a:ext>
            </a:extLst>
          </p:cNvPr>
          <p:cNvCxnSpPr>
            <a:cxnSpLocks/>
            <a:stCxn id="81" idx="3"/>
            <a:endCxn id="272" idx="0"/>
          </p:cNvCxnSpPr>
          <p:nvPr/>
        </p:nvCxnSpPr>
        <p:spPr>
          <a:xfrm rot="16200000" flipH="1">
            <a:off x="10439022" y="4145267"/>
            <a:ext cx="708165" cy="4936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コネクタ: カギ線 122">
            <a:extLst>
              <a:ext uri="{FF2B5EF4-FFF2-40B4-BE49-F238E27FC236}">
                <a16:creationId xmlns:a16="http://schemas.microsoft.com/office/drawing/2014/main" id="{8D977FB7-1DDB-DD2C-5AEC-38EEEAF7F696}"/>
              </a:ext>
            </a:extLst>
          </p:cNvPr>
          <p:cNvCxnSpPr>
            <a:cxnSpLocks/>
            <a:stCxn id="83" idx="2"/>
            <a:endCxn id="272" idx="0"/>
          </p:cNvCxnSpPr>
          <p:nvPr/>
        </p:nvCxnSpPr>
        <p:spPr>
          <a:xfrm rot="5400000">
            <a:off x="10946707" y="4124936"/>
            <a:ext cx="714455" cy="528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6741D3FE-058E-16DE-3EF2-4D28F5A30F5D}"/>
              </a:ext>
            </a:extLst>
          </p:cNvPr>
          <p:cNvCxnSpPr>
            <a:cxnSpLocks/>
            <a:stCxn id="59" idx="3"/>
            <a:endCxn id="79" idx="1"/>
          </p:cNvCxnSpPr>
          <p:nvPr/>
        </p:nvCxnSpPr>
        <p:spPr>
          <a:xfrm flipV="1">
            <a:off x="9888771" y="2717872"/>
            <a:ext cx="701942" cy="1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コネクタ: カギ線 133">
            <a:extLst>
              <a:ext uri="{FF2B5EF4-FFF2-40B4-BE49-F238E27FC236}">
                <a16:creationId xmlns:a16="http://schemas.microsoft.com/office/drawing/2014/main" id="{B01E74D8-BC81-C76F-8691-179F7494E0ED}"/>
              </a:ext>
            </a:extLst>
          </p:cNvPr>
          <p:cNvCxnSpPr>
            <a:cxnSpLocks/>
            <a:stCxn id="79" idx="2"/>
            <a:endCxn id="81" idx="1"/>
          </p:cNvCxnSpPr>
          <p:nvPr/>
        </p:nvCxnSpPr>
        <p:spPr>
          <a:xfrm rot="5400000">
            <a:off x="10406303" y="2996351"/>
            <a:ext cx="813005" cy="533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C58300CB-D40F-9711-8E23-285930F03BAC}"/>
              </a:ext>
            </a:extLst>
          </p:cNvPr>
          <p:cNvCxnSpPr>
            <a:cxnSpLocks/>
            <a:stCxn id="79" idx="2"/>
            <a:endCxn id="83" idx="0"/>
          </p:cNvCxnSpPr>
          <p:nvPr/>
        </p:nvCxnSpPr>
        <p:spPr>
          <a:xfrm rot="16200000" flipH="1">
            <a:off x="10920278" y="3015419"/>
            <a:ext cx="806713" cy="4886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044DCB4B-52A9-A496-F662-063559F1F64D}"/>
              </a:ext>
            </a:extLst>
          </p:cNvPr>
          <p:cNvSpPr txBox="1"/>
          <p:nvPr/>
        </p:nvSpPr>
        <p:spPr>
          <a:xfrm>
            <a:off x="5507221" y="3726581"/>
            <a:ext cx="865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製造ﾃﾞｰﾀ</a:t>
            </a: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1DA3AB96-3D4E-0C3B-8830-D977472D8A67}"/>
              </a:ext>
            </a:extLst>
          </p:cNvPr>
          <p:cNvSpPr txBox="1"/>
          <p:nvPr/>
        </p:nvSpPr>
        <p:spPr>
          <a:xfrm>
            <a:off x="6158476" y="2907147"/>
            <a:ext cx="865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図面</a:t>
            </a: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34932824-7FE9-46CE-5513-98877EBBCAF3}"/>
              </a:ext>
            </a:extLst>
          </p:cNvPr>
          <p:cNvSpPr txBox="1"/>
          <p:nvPr/>
        </p:nvSpPr>
        <p:spPr>
          <a:xfrm>
            <a:off x="6995013" y="2901434"/>
            <a:ext cx="865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 ﾌｧｲﾙｻｰﾊﾞ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F6458032-0A9F-A5C1-8D50-627B7421EC1D}"/>
              </a:ext>
            </a:extLst>
          </p:cNvPr>
          <p:cNvSpPr txBox="1"/>
          <p:nvPr/>
        </p:nvSpPr>
        <p:spPr>
          <a:xfrm>
            <a:off x="6913145" y="4485812"/>
            <a:ext cx="865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既存ｼｽﾃﾑ</a:t>
            </a: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E810CC1E-6E1A-4B50-7131-6984ADAC20C8}"/>
              </a:ext>
            </a:extLst>
          </p:cNvPr>
          <p:cNvSpPr txBox="1"/>
          <p:nvPr/>
        </p:nvSpPr>
        <p:spPr>
          <a:xfrm>
            <a:off x="6988851" y="5512162"/>
            <a:ext cx="865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ｴｰｼﾞｪﾝﾄ</a:t>
            </a: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1F28DBD4-68D9-59C7-1DA7-CB7FF30A68A5}"/>
              </a:ext>
            </a:extLst>
          </p:cNvPr>
          <p:cNvSpPr/>
          <p:nvPr/>
        </p:nvSpPr>
        <p:spPr>
          <a:xfrm>
            <a:off x="5351609" y="1993216"/>
            <a:ext cx="3251115" cy="3943333"/>
          </a:xfrm>
          <a:prstGeom prst="rect">
            <a:avLst/>
          </a:prstGeom>
          <a:noFill/>
          <a:ln w="222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A6B4227D-BFC3-213F-2D63-FD53EACE66E1}"/>
              </a:ext>
            </a:extLst>
          </p:cNvPr>
          <p:cNvSpPr/>
          <p:nvPr/>
        </p:nvSpPr>
        <p:spPr>
          <a:xfrm>
            <a:off x="8786236" y="1993216"/>
            <a:ext cx="3251115" cy="3943333"/>
          </a:xfrm>
          <a:prstGeom prst="rect">
            <a:avLst/>
          </a:prstGeom>
          <a:noFill/>
          <a:ln w="222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F4FF5F29-D2DD-A2D1-2B22-BD2FCA141FBC}"/>
              </a:ext>
            </a:extLst>
          </p:cNvPr>
          <p:cNvSpPr txBox="1"/>
          <p:nvPr/>
        </p:nvSpPr>
        <p:spPr>
          <a:xfrm>
            <a:off x="6462600" y="1819405"/>
            <a:ext cx="10204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各拠点</a:t>
            </a: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7F20726A-3E7E-127E-76C8-84B64B95A56C}"/>
              </a:ext>
            </a:extLst>
          </p:cNvPr>
          <p:cNvSpPr txBox="1"/>
          <p:nvPr/>
        </p:nvSpPr>
        <p:spPr>
          <a:xfrm>
            <a:off x="9393297" y="1813398"/>
            <a:ext cx="20369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標準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ﾌﾟﾗｯﾄﾌｫｰﾑ</a:t>
            </a: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1336CCD8-D1EC-F121-090C-E78D485FDD50}"/>
              </a:ext>
            </a:extLst>
          </p:cNvPr>
          <p:cNvSpPr txBox="1"/>
          <p:nvPr/>
        </p:nvSpPr>
        <p:spPr>
          <a:xfrm>
            <a:off x="1316876" y="1877998"/>
            <a:ext cx="3849905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標準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はエンドユーザからの直接利用に加えて、</a:t>
            </a:r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拠点システムから連携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できるプラットフォームも必要。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理由１：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各拠点の既存ｼｽﾃﾑから標準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と連携できた方が使い勝手が良く、ユーザの業務と一体化する。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理由２：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各拠点固有のニーズを満たすためには、各拠点でエージェントを構築し標準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を活用できた方が良い。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4" name="正方形/長方形 213">
            <a:extLst>
              <a:ext uri="{FF2B5EF4-FFF2-40B4-BE49-F238E27FC236}">
                <a16:creationId xmlns:a16="http://schemas.microsoft.com/office/drawing/2014/main" id="{5AA9BF48-D743-D9FF-8B08-E87B0E25EDBA}"/>
              </a:ext>
            </a:extLst>
          </p:cNvPr>
          <p:cNvSpPr/>
          <p:nvPr/>
        </p:nvSpPr>
        <p:spPr>
          <a:xfrm>
            <a:off x="5506547" y="2373633"/>
            <a:ext cx="2287463" cy="1916436"/>
          </a:xfrm>
          <a:prstGeom prst="rect">
            <a:avLst/>
          </a:prstGeom>
          <a:noFill/>
          <a:ln w="222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27" name="直線矢印コネクタ 226">
            <a:extLst>
              <a:ext uri="{FF2B5EF4-FFF2-40B4-BE49-F238E27FC236}">
                <a16:creationId xmlns:a16="http://schemas.microsoft.com/office/drawing/2014/main" id="{0D9DD0C8-31F0-EC48-5187-4473E8734215}"/>
              </a:ext>
            </a:extLst>
          </p:cNvPr>
          <p:cNvCxnSpPr>
            <a:cxnSpLocks/>
          </p:cNvCxnSpPr>
          <p:nvPr/>
        </p:nvCxnSpPr>
        <p:spPr>
          <a:xfrm flipV="1">
            <a:off x="6232035" y="4842653"/>
            <a:ext cx="747180" cy="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矢印コネクタ 228">
            <a:extLst>
              <a:ext uri="{FF2B5EF4-FFF2-40B4-BE49-F238E27FC236}">
                <a16:creationId xmlns:a16="http://schemas.microsoft.com/office/drawing/2014/main" id="{B9CE378E-9AEC-A3CB-8EB8-4CEE3029A898}"/>
              </a:ext>
            </a:extLst>
          </p:cNvPr>
          <p:cNvCxnSpPr>
            <a:cxnSpLocks/>
          </p:cNvCxnSpPr>
          <p:nvPr/>
        </p:nvCxnSpPr>
        <p:spPr>
          <a:xfrm flipH="1">
            <a:off x="6197981" y="4957999"/>
            <a:ext cx="761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CC60CD40-37F0-4123-37CF-6B6F2E6DCC6F}"/>
              </a:ext>
            </a:extLst>
          </p:cNvPr>
          <p:cNvCxnSpPr>
            <a:cxnSpLocks/>
          </p:cNvCxnSpPr>
          <p:nvPr/>
        </p:nvCxnSpPr>
        <p:spPr>
          <a:xfrm>
            <a:off x="7553595" y="4832528"/>
            <a:ext cx="1708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>
            <a:extLst>
              <a:ext uri="{FF2B5EF4-FFF2-40B4-BE49-F238E27FC236}">
                <a16:creationId xmlns:a16="http://schemas.microsoft.com/office/drawing/2014/main" id="{40F8F07E-B499-C193-6D91-EC268023A5E0}"/>
              </a:ext>
            </a:extLst>
          </p:cNvPr>
          <p:cNvCxnSpPr>
            <a:cxnSpLocks/>
          </p:cNvCxnSpPr>
          <p:nvPr/>
        </p:nvCxnSpPr>
        <p:spPr>
          <a:xfrm>
            <a:off x="7553595" y="4960975"/>
            <a:ext cx="170804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矢印コネクタ 264">
            <a:extLst>
              <a:ext uri="{FF2B5EF4-FFF2-40B4-BE49-F238E27FC236}">
                <a16:creationId xmlns:a16="http://schemas.microsoft.com/office/drawing/2014/main" id="{F294D064-A69D-7744-0B2A-91BFEC42CB81}"/>
              </a:ext>
            </a:extLst>
          </p:cNvPr>
          <p:cNvCxnSpPr>
            <a:cxnSpLocks/>
          </p:cNvCxnSpPr>
          <p:nvPr/>
        </p:nvCxnSpPr>
        <p:spPr>
          <a:xfrm>
            <a:off x="7553595" y="5343951"/>
            <a:ext cx="1708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矢印コネクタ 265">
            <a:extLst>
              <a:ext uri="{FF2B5EF4-FFF2-40B4-BE49-F238E27FC236}">
                <a16:creationId xmlns:a16="http://schemas.microsoft.com/office/drawing/2014/main" id="{2B914D56-6AC2-2F8C-888B-ED4541F4EA04}"/>
              </a:ext>
            </a:extLst>
          </p:cNvPr>
          <p:cNvCxnSpPr>
            <a:cxnSpLocks/>
          </p:cNvCxnSpPr>
          <p:nvPr/>
        </p:nvCxnSpPr>
        <p:spPr>
          <a:xfrm>
            <a:off x="7553595" y="5472399"/>
            <a:ext cx="170804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テキスト ボックス 266">
            <a:extLst>
              <a:ext uri="{FF2B5EF4-FFF2-40B4-BE49-F238E27FC236}">
                <a16:creationId xmlns:a16="http://schemas.microsoft.com/office/drawing/2014/main" id="{7951A491-D03C-D173-39A6-49B4D40EB8D2}"/>
              </a:ext>
            </a:extLst>
          </p:cNvPr>
          <p:cNvSpPr txBox="1"/>
          <p:nvPr/>
        </p:nvSpPr>
        <p:spPr>
          <a:xfrm>
            <a:off x="5421475" y="508724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chemeClr val="bg1"/>
                </a:solidFill>
                <a:highlight>
                  <a:srgbClr val="808080"/>
                </a:highlight>
              </a:rPr>
              <a:t>業務と一体化</a:t>
            </a:r>
          </a:p>
        </p:txBody>
      </p: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DBAED317-33D1-9E30-9EFA-5F9A5A8B44DD}"/>
              </a:ext>
            </a:extLst>
          </p:cNvPr>
          <p:cNvSpPr txBox="1"/>
          <p:nvPr/>
        </p:nvSpPr>
        <p:spPr>
          <a:xfrm>
            <a:off x="5312297" y="547875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chemeClr val="bg1"/>
                </a:solidFill>
                <a:highlight>
                  <a:srgbClr val="808080"/>
                </a:highlight>
              </a:rPr>
              <a:t>拠点固有ﾆｰｽﾞに対応</a:t>
            </a:r>
          </a:p>
        </p:txBody>
      </p:sp>
      <p:pic>
        <p:nvPicPr>
          <p:cNvPr id="270" name="図 269">
            <a:extLst>
              <a:ext uri="{FF2B5EF4-FFF2-40B4-BE49-F238E27FC236}">
                <a16:creationId xmlns:a16="http://schemas.microsoft.com/office/drawing/2014/main" id="{30CF96AD-744C-0F21-FF23-0441346717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83" y="3725857"/>
            <a:ext cx="500927" cy="500927"/>
          </a:xfrm>
          <a:prstGeom prst="rect">
            <a:avLst/>
          </a:prstGeom>
        </p:spPr>
      </p:pic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D4C17B4B-89B8-8CA4-6050-48F65A805F25}"/>
              </a:ext>
            </a:extLst>
          </p:cNvPr>
          <p:cNvSpPr txBox="1"/>
          <p:nvPr/>
        </p:nvSpPr>
        <p:spPr>
          <a:xfrm>
            <a:off x="6813989" y="3959320"/>
            <a:ext cx="99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sharepoint</a:t>
            </a:r>
            <a:endParaRPr lang="ja-JP" altLang="en-US" sz="1200" dirty="0"/>
          </a:p>
        </p:txBody>
      </p:sp>
      <p:pic>
        <p:nvPicPr>
          <p:cNvPr id="272" name="図 271">
            <a:extLst>
              <a:ext uri="{FF2B5EF4-FFF2-40B4-BE49-F238E27FC236}">
                <a16:creationId xmlns:a16="http://schemas.microsoft.com/office/drawing/2014/main" id="{6489F2CE-EBF5-5CDA-BDE8-49376B3A55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4223" y="4746169"/>
            <a:ext cx="391404" cy="423659"/>
          </a:xfrm>
          <a:prstGeom prst="rect">
            <a:avLst/>
          </a:prstGeom>
        </p:spPr>
      </p:pic>
      <p:sp>
        <p:nvSpPr>
          <p:cNvPr id="284" name="テキスト ボックス 283">
            <a:extLst>
              <a:ext uri="{FF2B5EF4-FFF2-40B4-BE49-F238E27FC236}">
                <a16:creationId xmlns:a16="http://schemas.microsoft.com/office/drawing/2014/main" id="{5834C403-CD37-5E37-0216-0FCB70E65B17}"/>
              </a:ext>
            </a:extLst>
          </p:cNvPr>
          <p:cNvSpPr txBox="1"/>
          <p:nvPr/>
        </p:nvSpPr>
        <p:spPr>
          <a:xfrm>
            <a:off x="10702441" y="5129908"/>
            <a:ext cx="865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標準</a:t>
            </a:r>
            <a:r>
              <a:rPr lang="en-US" altLang="ja-JP" sz="1200" b="1" dirty="0"/>
              <a:t>AI</a:t>
            </a:r>
            <a:endParaRPr lang="ja-JP" altLang="en-US" sz="1200" b="1" dirty="0"/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B4AB0448-4C2E-A053-D043-370296B1C382}"/>
              </a:ext>
            </a:extLst>
          </p:cNvPr>
          <p:cNvSpPr txBox="1"/>
          <p:nvPr/>
        </p:nvSpPr>
        <p:spPr>
          <a:xfrm>
            <a:off x="5624173" y="2244392"/>
            <a:ext cx="61469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</a:p>
        </p:txBody>
      </p: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85CC8012-E598-20AF-459F-A52AF4DB738C}"/>
              </a:ext>
            </a:extLst>
          </p:cNvPr>
          <p:cNvSpPr txBox="1"/>
          <p:nvPr/>
        </p:nvSpPr>
        <p:spPr>
          <a:xfrm>
            <a:off x="4166531" y="604199"/>
            <a:ext cx="441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標準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活用のプラットフォーム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39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38E66-6970-0549-647F-A3AFEA1A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7D1000-651E-32C4-C5C8-0A1811C8DF5C}"/>
              </a:ext>
            </a:extLst>
          </p:cNvPr>
          <p:cNvSpPr txBox="1"/>
          <p:nvPr/>
        </p:nvSpPr>
        <p:spPr>
          <a:xfrm>
            <a:off x="882650" y="2119320"/>
            <a:ext cx="10731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開発環境の設定は自由ですが、ご参考までに私の設定をご紹介します。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インストール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・仮想環境 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venv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proxy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設定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pip</a:t>
            </a: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・開発エディタ  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vscode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vscode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プラグイン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cline</a:t>
            </a:r>
          </a:p>
          <a:p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28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444C78-3EE6-FCE9-ABBC-946500A93DC6}"/>
              </a:ext>
            </a:extLst>
          </p:cNvPr>
          <p:cNvSpPr txBox="1"/>
          <p:nvPr/>
        </p:nvSpPr>
        <p:spPr>
          <a:xfrm>
            <a:off x="933450" y="1789120"/>
            <a:ext cx="10731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最新バージョンは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3.13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だが、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3.11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あたりを使っています。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（最新はライブラリが対応していないこともある）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浅いフォルダへインストールしています。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C:\python\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py311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など。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311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3.11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の意味。）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深いと、ライブラリインストール時に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パスの長さが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windows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の限界を超えて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エラーになることがあった。 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参考サイト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35B98A1-52EE-848E-6819-ED4A6C70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Python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E19300-C070-6CEE-2894-E0C5A3C5A9B5}"/>
              </a:ext>
            </a:extLst>
          </p:cNvPr>
          <p:cNvSpPr txBox="1"/>
          <p:nvPr/>
        </p:nvSpPr>
        <p:spPr>
          <a:xfrm>
            <a:off x="1676400" y="5574772"/>
            <a:ext cx="614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2"/>
              </a:rPr>
              <a:t>Python</a:t>
            </a:r>
            <a:r>
              <a:rPr lang="ja-JP" altLang="en-US" dirty="0">
                <a:hlinkClick r:id="rId2"/>
              </a:rPr>
              <a:t>のインストール（</a:t>
            </a:r>
            <a:r>
              <a:rPr lang="en-US" altLang="ja-JP" dirty="0" err="1">
                <a:hlinkClick r:id="rId2"/>
              </a:rPr>
              <a:t>Windows11</a:t>
            </a:r>
            <a:r>
              <a:rPr lang="ja-JP" altLang="en-US" dirty="0">
                <a:hlinkClick r:id="rId2"/>
              </a:rPr>
              <a:t>編） </a:t>
            </a:r>
            <a:r>
              <a:rPr lang="en-US" altLang="ja-JP" dirty="0">
                <a:hlinkClick r:id="rId2"/>
              </a:rPr>
              <a:t>#Python - </a:t>
            </a:r>
            <a:r>
              <a:rPr lang="en-US" altLang="ja-JP" dirty="0" err="1">
                <a:hlinkClick r:id="rId2"/>
              </a:rPr>
              <a:t>Qiita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185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35081-DD19-BD34-B4C1-0C8C7EE7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仮想環境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2F8981F-4C62-9F7C-E35D-82FCBB3456AF}"/>
              </a:ext>
            </a:extLst>
          </p:cNvPr>
          <p:cNvSpPr txBox="1"/>
          <p:nvPr/>
        </p:nvSpPr>
        <p:spPr>
          <a:xfrm>
            <a:off x="838200" y="1751737"/>
            <a:ext cx="1073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仮想環境を作成する理由：ツール毎に使いたいライブラリのバージョンが異なることが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                      あるため、それぞれ独立した環境にしたい。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DDC8B76-99EA-A934-D9B4-6524BB084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97734"/>
            <a:ext cx="4477375" cy="101931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28F5335-ED85-BA03-79FE-09498F44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79" y="5425538"/>
            <a:ext cx="4448796" cy="342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830900-2F24-3326-B78B-8A6FEFE684B7}"/>
              </a:ext>
            </a:extLst>
          </p:cNvPr>
          <p:cNvSpPr txBox="1"/>
          <p:nvPr/>
        </p:nvSpPr>
        <p:spPr>
          <a:xfrm>
            <a:off x="809621" y="3781872"/>
            <a:ext cx="5353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インストールされているバージョンを確認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py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--list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DFCFDB-FC3E-556F-1F3F-0DAF975F8FDC}"/>
              </a:ext>
            </a:extLst>
          </p:cNvPr>
          <p:cNvSpPr txBox="1"/>
          <p:nvPr/>
        </p:nvSpPr>
        <p:spPr>
          <a:xfrm>
            <a:off x="838200" y="5931396"/>
            <a:ext cx="535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py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-3.11 -m 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venv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py311_test1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D7CF42F-D92E-DDF2-7E39-F170CDD12378}"/>
              </a:ext>
            </a:extLst>
          </p:cNvPr>
          <p:cNvSpPr txBox="1"/>
          <p:nvPr/>
        </p:nvSpPr>
        <p:spPr>
          <a:xfrm>
            <a:off x="809621" y="2797465"/>
            <a:ext cx="535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管理者としてコマンドプロンプトを起動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26B7F5D-B97E-D9E0-1E18-2526D14FB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420" y="2910458"/>
            <a:ext cx="4751461" cy="730994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BBCDA3C-154F-5DE6-3460-293A442D1D2F}"/>
              </a:ext>
            </a:extLst>
          </p:cNvPr>
          <p:cNvSpPr/>
          <p:nvPr/>
        </p:nvSpPr>
        <p:spPr>
          <a:xfrm>
            <a:off x="6096000" y="2876399"/>
            <a:ext cx="800100" cy="266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A00BB4D-CC6A-1A72-4876-9E123DC015A1}"/>
              </a:ext>
            </a:extLst>
          </p:cNvPr>
          <p:cNvSpPr txBox="1"/>
          <p:nvPr/>
        </p:nvSpPr>
        <p:spPr>
          <a:xfrm>
            <a:off x="752470" y="5008725"/>
            <a:ext cx="7077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仮想環境は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C:\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pyenv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の一か所に保存 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しているので、そこへ移動し 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venv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99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75E917-65B3-6099-9FE5-59B780E2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7DC73F7-EE37-4D71-C165-4A6127211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404" y="1988935"/>
            <a:ext cx="4458096" cy="375497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3784723-4795-CFFC-F1CC-404306BE9E85}"/>
              </a:ext>
            </a:extLst>
          </p:cNvPr>
          <p:cNvSpPr/>
          <p:nvPr/>
        </p:nvSpPr>
        <p:spPr>
          <a:xfrm>
            <a:off x="6445250" y="4984599"/>
            <a:ext cx="4540250" cy="266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0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8EC939F-7B67-11FD-5623-4B21F19BC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98" y="2521743"/>
            <a:ext cx="3589484" cy="60977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AE375CD-B58C-4C91-FB97-4F8AFA04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99" y="3347615"/>
            <a:ext cx="3589484" cy="59254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F0501A0-F8DF-5E48-A4C6-C497E3658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347" y="1830479"/>
            <a:ext cx="3463603" cy="5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3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4AA9B84-93A2-4F47-600A-C4A25EEF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24" y="2202761"/>
            <a:ext cx="9798283" cy="286520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20BF5A-2A66-565B-5F7E-B3A352D0E5DF}"/>
              </a:ext>
            </a:extLst>
          </p:cNvPr>
          <p:cNvSpPr txBox="1"/>
          <p:nvPr/>
        </p:nvSpPr>
        <p:spPr>
          <a:xfrm>
            <a:off x="894608" y="5626877"/>
            <a:ext cx="979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hlinkClick r:id="rId3"/>
              </a:rPr>
              <a:t>VSCode</a:t>
            </a:r>
            <a:r>
              <a:rPr lang="en-US" altLang="ja-JP" sz="1200" dirty="0">
                <a:hlinkClick r:id="rId3"/>
              </a:rPr>
              <a:t> × AI</a:t>
            </a:r>
            <a:r>
              <a:rPr lang="ja-JP" altLang="en-US" sz="1200" dirty="0">
                <a:hlinkClick r:id="rId3"/>
              </a:rPr>
              <a:t>エージェント「</a:t>
            </a:r>
            <a:r>
              <a:rPr lang="en-US" altLang="ja-JP" sz="1200" dirty="0">
                <a:hlinkClick r:id="rId3"/>
              </a:rPr>
              <a:t>Cline</a:t>
            </a:r>
            <a:r>
              <a:rPr lang="ja-JP" altLang="en-US" sz="1200" dirty="0">
                <a:hlinkClick r:id="rId3"/>
              </a:rPr>
              <a:t>」で快適コーディング </a:t>
            </a:r>
            <a:r>
              <a:rPr lang="en-US" altLang="ja-JP" sz="1200" dirty="0">
                <a:hlinkClick r:id="rId3"/>
              </a:rPr>
              <a:t>| </a:t>
            </a:r>
            <a:r>
              <a:rPr lang="ja-JP" altLang="en-US" sz="1200" dirty="0">
                <a:hlinkClick r:id="rId3"/>
              </a:rPr>
              <a:t>記事一覧 </a:t>
            </a:r>
            <a:r>
              <a:rPr lang="en-US" altLang="ja-JP" sz="1200" dirty="0">
                <a:hlinkClick r:id="rId3"/>
              </a:rPr>
              <a:t>| </a:t>
            </a:r>
            <a:r>
              <a:rPr lang="ja-JP" altLang="en-US" sz="1200" dirty="0">
                <a:hlinkClick r:id="rId3"/>
              </a:rPr>
              <a:t>エクシオ・デジタルソリューションズ株式会社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858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DAFE9CB-1AB0-DAD9-2E7E-C07A41A90739}"/>
              </a:ext>
            </a:extLst>
          </p:cNvPr>
          <p:cNvSpPr/>
          <p:nvPr/>
        </p:nvSpPr>
        <p:spPr>
          <a:xfrm>
            <a:off x="3779521" y="3312622"/>
            <a:ext cx="1494544" cy="132556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C8FB104-AAB4-6EB5-837B-C78B6279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F2E34C-5096-CBF3-0CDD-186739467DF6}"/>
              </a:ext>
            </a:extLst>
          </p:cNvPr>
          <p:cNvSpPr txBox="1"/>
          <p:nvPr/>
        </p:nvSpPr>
        <p:spPr>
          <a:xfrm>
            <a:off x="1003300" y="242570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ﾂｰﾙ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F90ED1-0625-9D2A-0EA0-71BB014FFDC2}"/>
              </a:ext>
            </a:extLst>
          </p:cNvPr>
          <p:cNvSpPr txBox="1"/>
          <p:nvPr/>
        </p:nvSpPr>
        <p:spPr>
          <a:xfrm>
            <a:off x="4016807" y="3393389"/>
            <a:ext cx="977228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データ抽出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F9068F-F5CD-E3EC-7C6F-91D3F629FEB2}"/>
              </a:ext>
            </a:extLst>
          </p:cNvPr>
          <p:cNvSpPr txBox="1"/>
          <p:nvPr/>
        </p:nvSpPr>
        <p:spPr>
          <a:xfrm>
            <a:off x="4016807" y="3856121"/>
            <a:ext cx="977228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加工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E90B09-A75C-A33A-EC50-AE7EAD76A198}"/>
              </a:ext>
            </a:extLst>
          </p:cNvPr>
          <p:cNvSpPr txBox="1"/>
          <p:nvPr/>
        </p:nvSpPr>
        <p:spPr>
          <a:xfrm>
            <a:off x="4016807" y="4294801"/>
            <a:ext cx="977228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記入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16502BB-3F87-BAE1-DDFF-16A1BE9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264" y="2598162"/>
            <a:ext cx="560059" cy="52872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023C905-77FD-1EB5-E563-5259DDE1F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709" y="4834558"/>
            <a:ext cx="560059" cy="528727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66F92EB-C442-E71B-2DF1-76D5DF5D26E9}"/>
              </a:ext>
            </a:extLst>
          </p:cNvPr>
          <p:cNvCxnSpPr>
            <a:cxnSpLocks/>
          </p:cNvCxnSpPr>
          <p:nvPr/>
        </p:nvCxnSpPr>
        <p:spPr>
          <a:xfrm>
            <a:off x="4206241" y="3073615"/>
            <a:ext cx="0" cy="239007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B1FFFE8-B04F-2DC4-78EB-1641CA7FDB96}"/>
              </a:ext>
            </a:extLst>
          </p:cNvPr>
          <p:cNvCxnSpPr>
            <a:cxnSpLocks/>
          </p:cNvCxnSpPr>
          <p:nvPr/>
        </p:nvCxnSpPr>
        <p:spPr>
          <a:xfrm>
            <a:off x="4824293" y="3073615"/>
            <a:ext cx="0" cy="239007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560DB4E-5C92-9623-F290-402B835C5CB8}"/>
              </a:ext>
            </a:extLst>
          </p:cNvPr>
          <p:cNvCxnSpPr>
            <a:cxnSpLocks/>
          </p:cNvCxnSpPr>
          <p:nvPr/>
        </p:nvCxnSpPr>
        <p:spPr>
          <a:xfrm>
            <a:off x="4491706" y="4638186"/>
            <a:ext cx="0" cy="239007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83B63FB-37FA-9AD8-B12C-8CE3CC76CEB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505421" y="3670388"/>
            <a:ext cx="0" cy="185733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E42C488-186F-36C2-9A25-1284A0A787C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505421" y="4133120"/>
            <a:ext cx="0" cy="16168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6284EE7-5E39-CF72-2C88-3A70605C7B0A}"/>
              </a:ext>
            </a:extLst>
          </p:cNvPr>
          <p:cNvSpPr/>
          <p:nvPr/>
        </p:nvSpPr>
        <p:spPr>
          <a:xfrm>
            <a:off x="6466518" y="3312622"/>
            <a:ext cx="1494544" cy="132556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9" name="円柱 48">
            <a:extLst>
              <a:ext uri="{FF2B5EF4-FFF2-40B4-BE49-F238E27FC236}">
                <a16:creationId xmlns:a16="http://schemas.microsoft.com/office/drawing/2014/main" id="{766F5C0C-5535-8539-1EB1-47000B3E0C88}"/>
              </a:ext>
            </a:extLst>
          </p:cNvPr>
          <p:cNvSpPr/>
          <p:nvPr/>
        </p:nvSpPr>
        <p:spPr>
          <a:xfrm>
            <a:off x="6540911" y="2727617"/>
            <a:ext cx="591825" cy="368633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DB</a:t>
            </a:r>
            <a:endParaRPr lang="ja-JP" altLang="en-US" sz="11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47948B9-CFCD-5D0B-A937-4B6C7283588A}"/>
              </a:ext>
            </a:extLst>
          </p:cNvPr>
          <p:cNvSpPr txBox="1"/>
          <p:nvPr/>
        </p:nvSpPr>
        <p:spPr>
          <a:xfrm>
            <a:off x="6703804" y="3393389"/>
            <a:ext cx="977228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データ抽出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FC7716C-554D-433B-30D7-D94125022EA3}"/>
              </a:ext>
            </a:extLst>
          </p:cNvPr>
          <p:cNvSpPr txBox="1"/>
          <p:nvPr/>
        </p:nvSpPr>
        <p:spPr>
          <a:xfrm>
            <a:off x="6703804" y="3856121"/>
            <a:ext cx="977228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加工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59B50C5-5689-2E4A-8758-4FAD49C57F3E}"/>
              </a:ext>
            </a:extLst>
          </p:cNvPr>
          <p:cNvSpPr txBox="1"/>
          <p:nvPr/>
        </p:nvSpPr>
        <p:spPr>
          <a:xfrm>
            <a:off x="6703804" y="4294801"/>
            <a:ext cx="977228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</a:t>
            </a: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11D48656-9084-F052-3E62-AB4318395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261" y="2598162"/>
            <a:ext cx="560059" cy="528727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55461D9E-6CF6-F10B-CA95-8C303BC1E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706" y="4834558"/>
            <a:ext cx="560059" cy="528727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B602B73A-F786-DD66-2724-D837AF5AA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680" y="3711891"/>
            <a:ext cx="446422" cy="527026"/>
          </a:xfrm>
          <a:prstGeom prst="rect">
            <a:avLst/>
          </a:prstGeom>
        </p:spPr>
      </p:pic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1460AA91-4AE6-9C1C-0500-979D30B6017D}"/>
              </a:ext>
            </a:extLst>
          </p:cNvPr>
          <p:cNvCxnSpPr>
            <a:cxnSpLocks/>
          </p:cNvCxnSpPr>
          <p:nvPr/>
        </p:nvCxnSpPr>
        <p:spPr>
          <a:xfrm>
            <a:off x="6893238" y="3073615"/>
            <a:ext cx="0" cy="239007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12C14211-773D-3A97-0B6C-8081E871D089}"/>
              </a:ext>
            </a:extLst>
          </p:cNvPr>
          <p:cNvCxnSpPr>
            <a:cxnSpLocks/>
          </p:cNvCxnSpPr>
          <p:nvPr/>
        </p:nvCxnSpPr>
        <p:spPr>
          <a:xfrm>
            <a:off x="7511290" y="3073615"/>
            <a:ext cx="0" cy="239007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8BFA26E-49B7-4EDC-D650-B2CE2EF1AD7A}"/>
              </a:ext>
            </a:extLst>
          </p:cNvPr>
          <p:cNvCxnSpPr>
            <a:cxnSpLocks/>
          </p:cNvCxnSpPr>
          <p:nvPr/>
        </p:nvCxnSpPr>
        <p:spPr>
          <a:xfrm>
            <a:off x="7178703" y="4638186"/>
            <a:ext cx="0" cy="239007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6186F2D-66FD-AAE7-404A-A6582B1CC017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7192418" y="3670388"/>
            <a:ext cx="0" cy="185733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F4C1EAAA-F98B-D8B2-C21A-038C6D48AD48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7192418" y="4133120"/>
            <a:ext cx="0" cy="16168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8CE9C028-52B2-22BA-5DEE-14862B34D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2488" y="3680560"/>
            <a:ext cx="533400" cy="533400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51D1BA96-E92C-3F94-3DE6-426B4CCFEC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80" y="2668750"/>
            <a:ext cx="427500" cy="4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3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1470</TotalTime>
  <Words>373</Words>
  <Application>Microsoft Office PowerPoint</Application>
  <PresentationFormat>ワイド画面</PresentationFormat>
  <Paragraphs>66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Python</vt:lpstr>
      <vt:lpstr>仮想環境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忍 矢野</dc:creator>
  <cp:lastModifiedBy>忍 矢野</cp:lastModifiedBy>
  <cp:revision>109</cp:revision>
  <dcterms:created xsi:type="dcterms:W3CDTF">2025-05-23T12:06:11Z</dcterms:created>
  <dcterms:modified xsi:type="dcterms:W3CDTF">2025-05-25T07:40:44Z</dcterms:modified>
</cp:coreProperties>
</file>