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0" r:id="rId3"/>
    <p:sldId id="259" r:id="rId4"/>
    <p:sldId id="277" r:id="rId5"/>
    <p:sldId id="288" r:id="rId6"/>
    <p:sldId id="289" r:id="rId7"/>
    <p:sldId id="290" r:id="rId8"/>
    <p:sldId id="293" r:id="rId9"/>
    <p:sldId id="291" r:id="rId10"/>
    <p:sldId id="294" r:id="rId11"/>
    <p:sldId id="295" r:id="rId12"/>
    <p:sldId id="292" r:id="rId13"/>
    <p:sldId id="297" r:id="rId14"/>
    <p:sldId id="296" r:id="rId15"/>
    <p:sldId id="303" r:id="rId16"/>
    <p:sldId id="298" r:id="rId17"/>
    <p:sldId id="299" r:id="rId18"/>
    <p:sldId id="305" r:id="rId19"/>
    <p:sldId id="300" r:id="rId20"/>
    <p:sldId id="301" r:id="rId21"/>
    <p:sldId id="304" r:id="rId22"/>
    <p:sldId id="264" r:id="rId23"/>
    <p:sldId id="270" r:id="rId2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9" autoAdjust="0"/>
    <p:restoredTop sz="94660"/>
  </p:normalViewPr>
  <p:slideViewPr>
    <p:cSldViewPr snapToGrid="0">
      <p:cViewPr>
        <p:scale>
          <a:sx n="75" d="100"/>
          <a:sy n="75" d="100"/>
        </p:scale>
        <p:origin x="1040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9C6854-14DF-0861-ACA1-5FF50BC2B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182958E-F0D5-04E4-82D3-5521588797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A9A4BD-E207-D43E-8446-A915E8CC8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0A03-963E-454B-8727-8B550D3EC2C2}" type="datetimeFigureOut">
              <a:rPr kumimoji="1" lang="ja-JP" altLang="en-US" smtClean="0"/>
              <a:t>2025/5/30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507D88-65E6-E24E-2D90-9C9713E95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52CE50-68C5-451C-4FB1-CC23AB463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8A78-976C-4F6A-9995-A588BFD4CD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5186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7B8CEF-8884-D40F-BEB4-32A66E97A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D84A293-0FDC-A77C-3989-9320F8893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B48082-C393-2D65-AE83-B86D76569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0A03-963E-454B-8727-8B550D3EC2C2}" type="datetimeFigureOut">
              <a:rPr kumimoji="1" lang="ja-JP" altLang="en-US" smtClean="0"/>
              <a:t>2025/5/30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B15AA2-37BC-E747-4988-01DC2D7E2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7F2DD6-C24A-7DC0-C32F-216456D0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8A78-976C-4F6A-9995-A588BFD4CD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4316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B616093-92AD-B11F-8BB7-7C788D46A3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EC32154-EE98-0637-14C5-690E04EC0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CC3D5B-BFF1-66E8-20BB-B2412D726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0A03-963E-454B-8727-8B550D3EC2C2}" type="datetimeFigureOut">
              <a:rPr kumimoji="1" lang="ja-JP" altLang="en-US" smtClean="0"/>
              <a:t>2025/5/30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A4E143-9A20-DA66-73AB-B12B766AA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90BD71-FBAC-F480-1419-718E5535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8A78-976C-4F6A-9995-A588BFD4CD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20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ED2F86-7B27-DABA-DFE5-0BC2DFB99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1CEEA9-1E6B-7C7C-975C-2EA7431BC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BA4ED9-202B-C1D2-DD43-38E6802BE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0A03-963E-454B-8727-8B550D3EC2C2}" type="datetimeFigureOut">
              <a:rPr kumimoji="1" lang="ja-JP" altLang="en-US" smtClean="0"/>
              <a:t>2025/5/30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F722F6-01F0-B9CE-1D3A-2FB4E8DC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D057F1-911F-4C50-3894-44D9F3806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8A78-976C-4F6A-9995-A588BFD4CD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3159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42871F-8297-D6D9-E79E-EBBF31D4B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987670-712F-C545-BEAA-6112D025D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0688B8-DDD3-5C37-8937-BA5F1B2E0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0A03-963E-454B-8727-8B550D3EC2C2}" type="datetimeFigureOut">
              <a:rPr kumimoji="1" lang="ja-JP" altLang="en-US" smtClean="0"/>
              <a:t>2025/5/30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8E86A3-C91D-F1CF-DC63-16B51A95A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3D0CDD-0673-326E-B916-9C2DC0C17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8A78-976C-4F6A-9995-A588BFD4CD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1661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09DBBC-2379-7555-F725-C090B690B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B75D80-852D-027E-77B3-7D1B33030A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915F456-47E2-1973-7ADC-93D25A829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646316D-79B1-DB46-14E0-7AD26768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0A03-963E-454B-8727-8B550D3EC2C2}" type="datetimeFigureOut">
              <a:rPr kumimoji="1" lang="ja-JP" altLang="en-US" smtClean="0"/>
              <a:t>2025/5/30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9F6D23-C6EE-B4E8-220F-05E99837B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44AE9AC-6061-D742-BDED-6AF7011FA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8A78-976C-4F6A-9995-A588BFD4CD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468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535F72-5E7D-441E-D201-5FF4CE5DE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0FEA431-B8EA-91EE-9133-55D15A5E7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D7661D7-F30F-F47C-239F-BD90FEE7E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7E924A7-EE0B-8F98-B467-794567ACEE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501CCEE-0F22-5908-9B52-A98D188CE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BEF0047-0E8F-05D3-1168-AF5161B49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0A03-963E-454B-8727-8B550D3EC2C2}" type="datetimeFigureOut">
              <a:rPr kumimoji="1" lang="ja-JP" altLang="en-US" smtClean="0"/>
              <a:t>2025/5/30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9F5DC10-32DD-1BF5-D7A4-E98D0931C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F18EE5F-7B64-D086-B0E6-80A0F42A6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8A78-976C-4F6A-9995-A588BFD4CD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5693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72CEA4-E9A7-BCE2-C04E-CAE2FFE52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9EF5054-E07D-6C47-F5A4-2BD6A43E6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0A03-963E-454B-8727-8B550D3EC2C2}" type="datetimeFigureOut">
              <a:rPr kumimoji="1" lang="ja-JP" altLang="en-US" smtClean="0"/>
              <a:t>2025/5/30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DFE41A1-31FB-81A8-CC4D-9A336348F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7E17C9B-635E-956C-393B-40D4E1643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8A78-976C-4F6A-9995-A588BFD4CD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199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AF94FD2-5EAF-F73D-183C-87189229F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0A03-963E-454B-8727-8B550D3EC2C2}" type="datetimeFigureOut">
              <a:rPr kumimoji="1" lang="ja-JP" altLang="en-US" smtClean="0"/>
              <a:t>2025/5/30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687B2AB-215F-CC56-BF18-E20C2E5D3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11C3177-D82D-6418-285A-5ED95312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8A78-976C-4F6A-9995-A588BFD4CD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548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8C95AD-1F32-8BB1-9FE0-1E6846A04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731780-DBFE-EB0B-515D-5A50FA809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4D216E-2D0E-2064-A191-2D0F207E4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6B071DD-925F-6DE1-584A-DBB4BA1FB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0A03-963E-454B-8727-8B550D3EC2C2}" type="datetimeFigureOut">
              <a:rPr kumimoji="1" lang="ja-JP" altLang="en-US" smtClean="0"/>
              <a:t>2025/5/30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E68005C-0720-B61B-462D-1C6674D6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717AC2-BA55-0342-C89D-86382DC9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8A78-976C-4F6A-9995-A588BFD4CD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3349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564147-F44E-F042-A94C-F8A9E2978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9D0AEFD-C8FC-0D00-2E7C-966B41C6D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CAFB236-EC89-496F-9FE7-9989CEA04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95D771-AC9A-9EEE-21EB-7D3B276C6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0A03-963E-454B-8727-8B550D3EC2C2}" type="datetimeFigureOut">
              <a:rPr kumimoji="1" lang="ja-JP" altLang="en-US" smtClean="0"/>
              <a:t>2025/5/30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E2AA521-16CC-E566-133A-DEF6731A7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9B6C350-542A-6410-834B-F273DF37F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8A78-976C-4F6A-9995-A588BFD4CD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528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8B022B7-E13F-001B-4374-3BC2DA148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3805936-F951-13CF-CD10-35887E80F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BD948C-418F-61FA-EAE8-739E9F5FD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90A03-963E-454B-8727-8B550D3EC2C2}" type="datetimeFigureOut">
              <a:rPr kumimoji="1" lang="ja-JP" altLang="en-US" smtClean="0"/>
              <a:t>2025/5/30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5DAC33-69C9-FCCA-5FAD-89DE7563F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7CC746-38D8-FA73-81A0-ADBD156AF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18A78-976C-4F6A-9995-A588BFD4CD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366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learn.microsoft.com/ja-jp/legal/cognitive-services/openai/data-privacy?tabs=azure-porta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ine/cline/blob/main/LICENSE" TargetMode="External"/><Relationship Id="rId2" Type="http://schemas.openxmlformats.org/officeDocument/2006/relationships/hyperlink" Target="https://blog.exeo-digitalsolutions.co.jp/2025/04/22/vscode-x-ai%E3%82%A8%E3%83%BC%E3%82%B8%E3%82%A7%E3%83%B3%E3%83%88%E3%80%8Ccline%E3%80%8D%E3%81%A7%E5%BF%AB%E9%81%A9%E3%82%B3%E3%83%BC%E3%83%87%E3%82%A3%E3%83%B3%E3%82%B0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qiita.com/shibuki_t/items/d0f4ebcee38f8180c73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qiita.com/furu38/items/6776acba6621012ee475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kdotdev.com/kdotdev/pylance-the-best-python-extension-for-vs-code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4612772F-4FA5-DFBB-BADC-BCB9C968E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976250"/>
              </p:ext>
            </p:extLst>
          </p:nvPr>
        </p:nvGraphicFramePr>
        <p:xfrm>
          <a:off x="228600" y="1475316"/>
          <a:ext cx="1183005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4175">
                  <a:extLst>
                    <a:ext uri="{9D8B030D-6E8A-4147-A177-3AD203B41FA5}">
                      <a16:colId xmlns:a16="http://schemas.microsoft.com/office/drawing/2014/main" val="2239701466"/>
                    </a:ext>
                  </a:extLst>
                </a:gridCol>
                <a:gridCol w="2968625">
                  <a:extLst>
                    <a:ext uri="{9D8B030D-6E8A-4147-A177-3AD203B41FA5}">
                      <a16:colId xmlns:a16="http://schemas.microsoft.com/office/drawing/2014/main" val="4039618816"/>
                    </a:ext>
                  </a:extLst>
                </a:gridCol>
                <a:gridCol w="2968625">
                  <a:extLst>
                    <a:ext uri="{9D8B030D-6E8A-4147-A177-3AD203B41FA5}">
                      <a16:colId xmlns:a16="http://schemas.microsoft.com/office/drawing/2014/main" val="3220574523"/>
                    </a:ext>
                  </a:extLst>
                </a:gridCol>
                <a:gridCol w="2968625">
                  <a:extLst>
                    <a:ext uri="{9D8B030D-6E8A-4147-A177-3AD203B41FA5}">
                      <a16:colId xmlns:a16="http://schemas.microsoft.com/office/drawing/2014/main" val="2955888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877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#1</a:t>
                      </a:r>
                      <a:r>
                        <a:rPr kumimoji="1" lang="ja-JP" altLang="en-US" dirty="0"/>
                        <a:t> 開発環境紹介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5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#2 </a:t>
                      </a:r>
                      <a:r>
                        <a:rPr kumimoji="1" lang="ja-JP" altLang="en-US" dirty="0"/>
                        <a:t>暫定</a:t>
                      </a:r>
                      <a:r>
                        <a:rPr kumimoji="1" lang="en-US" altLang="ja-JP" dirty="0"/>
                        <a:t>API </a:t>
                      </a:r>
                      <a:r>
                        <a:rPr kumimoji="1" lang="ja-JP" altLang="en-US" dirty="0"/>
                        <a:t>説明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161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     ｺｰﾄﾞ生成</a:t>
                      </a:r>
                      <a:r>
                        <a:rPr kumimoji="1" lang="en-US" altLang="ja-JP" dirty="0"/>
                        <a:t>AI(cline)</a:t>
                      </a:r>
                      <a:r>
                        <a:rPr kumimoji="1" lang="ja-JP" altLang="en-US" dirty="0"/>
                        <a:t>連携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690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     RAG</a:t>
                      </a:r>
                      <a:r>
                        <a:rPr kumimoji="1" lang="ja-JP" altLang="en-US" dirty="0"/>
                        <a:t>ﾁｬｯﾄ復習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980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#3 </a:t>
                      </a:r>
                      <a:r>
                        <a:rPr lang="ja-JP" altLang="en-US" dirty="0"/>
                        <a:t>業務効率化</a:t>
                      </a:r>
                      <a:r>
                        <a:rPr lang="en-US" altLang="ja-JP" dirty="0"/>
                        <a:t>AI</a:t>
                      </a:r>
                      <a:r>
                        <a:rPr lang="ja-JP" altLang="en-US" dirty="0"/>
                        <a:t>ﾂｰﾙｻﾝﾌﾟﾙ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429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     ﾏﾙﾁﾓｰﾀﾞﾙ</a:t>
                      </a:r>
                      <a:r>
                        <a:rPr kumimoji="1" lang="en-US" altLang="ja-JP" dirty="0"/>
                        <a:t>AI  API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907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     </a:t>
                      </a:r>
                      <a:r>
                        <a:rPr lang="en-US" altLang="ja-JP" dirty="0" err="1"/>
                        <a:t>o3</a:t>
                      </a:r>
                      <a:r>
                        <a:rPr lang="en-US" altLang="ja-JP" dirty="0"/>
                        <a:t>-mini 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830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#4 </a:t>
                      </a:r>
                      <a:r>
                        <a:rPr kumimoji="1" lang="ja-JP" altLang="en-US" dirty="0"/>
                        <a:t>ｻﾝﾄﾞﾎﾞｯｸｽ</a:t>
                      </a:r>
                      <a:r>
                        <a:rPr kumimoji="1" lang="en-US" altLang="ja-JP" dirty="0"/>
                        <a:t>API</a:t>
                      </a:r>
                      <a:r>
                        <a:rPr kumimoji="1" lang="ja-JP" altLang="en-US" dirty="0"/>
                        <a:t>説明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251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       </a:t>
                      </a:r>
                      <a:r>
                        <a:rPr kumimoji="1" lang="ja-JP" altLang="en-US" dirty="0"/>
                        <a:t>ﾁｬﾝｸ分割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64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       </a:t>
                      </a:r>
                      <a:r>
                        <a:rPr kumimoji="1" lang="en-US" altLang="ja-JP" dirty="0" err="1"/>
                        <a:t>Embdedding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1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#5  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 err="1"/>
                        <a:t>LangGraph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21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       </a:t>
                      </a:r>
                      <a:r>
                        <a:rPr kumimoji="1" lang="en-US" altLang="ja-JP" dirty="0"/>
                        <a:t>UI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825689"/>
                  </a:ext>
                </a:extLst>
              </a:tr>
            </a:tbl>
          </a:graphicData>
        </a:graphic>
      </p:graphicFrame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56DB1F58-95AB-2F17-27A3-E30C182B58E9}"/>
              </a:ext>
            </a:extLst>
          </p:cNvPr>
          <p:cNvSpPr/>
          <p:nvPr/>
        </p:nvSpPr>
        <p:spPr>
          <a:xfrm>
            <a:off x="3305454" y="1878828"/>
            <a:ext cx="469900" cy="3246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#1</a:t>
            </a:r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96A06BE3-EFD4-EB30-C6DC-BE1A033EFFE6}"/>
              </a:ext>
            </a:extLst>
          </p:cNvPr>
          <p:cNvSpPr/>
          <p:nvPr/>
        </p:nvSpPr>
        <p:spPr>
          <a:xfrm>
            <a:off x="5041900" y="2287664"/>
            <a:ext cx="469900" cy="10016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#2</a:t>
            </a:r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407DDEF-9CCC-8EBA-1C03-378A8F962F67}"/>
              </a:ext>
            </a:extLst>
          </p:cNvPr>
          <p:cNvSpPr/>
          <p:nvPr/>
        </p:nvSpPr>
        <p:spPr>
          <a:xfrm>
            <a:off x="6483350" y="3349594"/>
            <a:ext cx="469900" cy="10572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#3</a:t>
            </a:r>
            <a:endParaRPr kumimoji="1" lang="ja-JP" altLang="en-US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5A2CD69-EC68-5444-4396-8E1237D1A60C}"/>
              </a:ext>
            </a:extLst>
          </p:cNvPr>
          <p:cNvSpPr/>
          <p:nvPr/>
        </p:nvSpPr>
        <p:spPr>
          <a:xfrm>
            <a:off x="8318500" y="4473544"/>
            <a:ext cx="469900" cy="10192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#4</a:t>
            </a:r>
            <a:endParaRPr kumimoji="1" lang="ja-JP" altLang="en-US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0A269A52-11E1-EF90-88A5-32E07EC5A648}"/>
              </a:ext>
            </a:extLst>
          </p:cNvPr>
          <p:cNvSpPr/>
          <p:nvPr/>
        </p:nvSpPr>
        <p:spPr>
          <a:xfrm>
            <a:off x="10184033" y="5605356"/>
            <a:ext cx="469900" cy="6908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#5</a:t>
            </a:r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B23929B-8AC4-ECD3-F733-B16951014AA8}"/>
              </a:ext>
            </a:extLst>
          </p:cNvPr>
          <p:cNvSpPr txBox="1"/>
          <p:nvPr/>
        </p:nvSpPr>
        <p:spPr>
          <a:xfrm>
            <a:off x="228600" y="720963"/>
            <a:ext cx="7372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スケジュール（案）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304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5835BB40-1AE1-81B2-7776-7D6C4E541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787" y="1302702"/>
            <a:ext cx="6354062" cy="240063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7F01638-0683-5F43-F077-F0A1CB88C181}"/>
              </a:ext>
            </a:extLst>
          </p:cNvPr>
          <p:cNvSpPr txBox="1"/>
          <p:nvPr/>
        </p:nvSpPr>
        <p:spPr>
          <a:xfrm>
            <a:off x="387466" y="1274238"/>
            <a:ext cx="44786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右図の赤枠クリックで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a.py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という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ファイルを作成。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ファイルの中に、以下を記載します。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</a:t>
            </a:r>
            <a:r>
              <a:rPr kumimoji="1" lang="en-US" altLang="ja-JP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print(‘hello’)</a:t>
            </a:r>
          </a:p>
          <a:p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CF687AA-D862-14F9-1CE8-DD468D56F766}"/>
              </a:ext>
            </a:extLst>
          </p:cNvPr>
          <p:cNvSpPr/>
          <p:nvPr/>
        </p:nvSpPr>
        <p:spPr>
          <a:xfrm>
            <a:off x="7023026" y="2244836"/>
            <a:ext cx="432594" cy="3724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75C7580-400B-F129-14E3-7B6E02470900}"/>
              </a:ext>
            </a:extLst>
          </p:cNvPr>
          <p:cNvSpPr txBox="1"/>
          <p:nvPr/>
        </p:nvSpPr>
        <p:spPr>
          <a:xfrm>
            <a:off x="1029148" y="261156"/>
            <a:ext cx="3387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仮想環境の動作確認</a:t>
            </a:r>
            <a:endParaRPr kumimoji="1" lang="ja-JP" altLang="en-US" sz="2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5763603C-D615-AAFD-A662-741612D90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787" y="4084698"/>
            <a:ext cx="6152956" cy="1449304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223B517-A2E4-68BA-FA61-B9290654C4C2}"/>
              </a:ext>
            </a:extLst>
          </p:cNvPr>
          <p:cNvSpPr txBox="1"/>
          <p:nvPr/>
        </p:nvSpPr>
        <p:spPr>
          <a:xfrm>
            <a:off x="387466" y="4137104"/>
            <a:ext cx="47312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F5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でデバッグ実行します。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右図が出た場合は、</a:t>
            </a:r>
            <a:r>
              <a:rPr kumimoji="1" lang="en-US" altLang="ja-JP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Python Debugger</a:t>
            </a:r>
            <a:r>
              <a:rPr kumimoji="1" lang="ja-JP" altLang="en-US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を選択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379DE1C-4B8B-D693-0014-D78E5431E760}"/>
              </a:ext>
            </a:extLst>
          </p:cNvPr>
          <p:cNvSpPr/>
          <p:nvPr/>
        </p:nvSpPr>
        <p:spPr>
          <a:xfrm>
            <a:off x="5688732" y="4315098"/>
            <a:ext cx="1334294" cy="3724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7939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4C3A56D-FFEA-E425-00D3-552490B3E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383" y="4302083"/>
            <a:ext cx="6030167" cy="590632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1FEB33C1-33C0-1D2D-748B-7B6AA9C99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653" y="1877483"/>
            <a:ext cx="5853176" cy="1181101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63736E2-BB77-3484-4DC1-B0ECCDFD9DC5}"/>
              </a:ext>
            </a:extLst>
          </p:cNvPr>
          <p:cNvSpPr/>
          <p:nvPr/>
        </p:nvSpPr>
        <p:spPr>
          <a:xfrm>
            <a:off x="5595598" y="2541332"/>
            <a:ext cx="1334294" cy="3724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AC6527A-32AA-3F84-F1AF-D6FA51D3EAF0}"/>
              </a:ext>
            </a:extLst>
          </p:cNvPr>
          <p:cNvSpPr txBox="1"/>
          <p:nvPr/>
        </p:nvSpPr>
        <p:spPr>
          <a:xfrm>
            <a:off x="611593" y="2265908"/>
            <a:ext cx="42807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右図が出た場合は、</a:t>
            </a:r>
            <a:r>
              <a:rPr kumimoji="1" lang="en-US" altLang="ja-JP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Python</a:t>
            </a:r>
            <a:r>
              <a:rPr kumimoji="1" lang="ja-JP" altLang="en-US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ファイル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 を選択 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9B0DDF0-EBA2-F56A-EB51-C77B4904ED18}"/>
              </a:ext>
            </a:extLst>
          </p:cNvPr>
          <p:cNvSpPr txBox="1"/>
          <p:nvPr/>
        </p:nvSpPr>
        <p:spPr>
          <a:xfrm>
            <a:off x="659450" y="4302083"/>
            <a:ext cx="3381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ターミナルに 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hello 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が表示されます 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B5D0DBB-AA55-8EC2-1956-6B98E95B7E86}"/>
              </a:ext>
            </a:extLst>
          </p:cNvPr>
          <p:cNvSpPr txBox="1"/>
          <p:nvPr/>
        </p:nvSpPr>
        <p:spPr>
          <a:xfrm>
            <a:off x="1029148" y="261156"/>
            <a:ext cx="3387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仮想環境の動作確認</a:t>
            </a:r>
            <a:endParaRPr kumimoji="1" lang="ja-JP" altLang="en-US" sz="2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5976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E4996-2A90-EF3C-711A-5B42B84C4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図 24">
            <a:extLst>
              <a:ext uri="{FF2B5EF4-FFF2-40B4-BE49-F238E27FC236}">
                <a16:creationId xmlns:a16="http://schemas.microsoft.com/office/drawing/2014/main" id="{3782E52A-38D6-BADF-2DCF-5E7875EBD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6423" y="2047382"/>
            <a:ext cx="2585418" cy="1367493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3800E7B9-F8A9-C233-ADDF-CA0466A33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018752"/>
            <a:ext cx="4601066" cy="1982629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39A0DCFE-7CD1-95C9-58F4-9B43C50A6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2948" y="2070725"/>
            <a:ext cx="2214251" cy="130289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B40C402-9F9E-8AD8-6C55-9A33B0FE1559}"/>
              </a:ext>
            </a:extLst>
          </p:cNvPr>
          <p:cNvSpPr/>
          <p:nvPr/>
        </p:nvSpPr>
        <p:spPr>
          <a:xfrm>
            <a:off x="8898466" y="2324291"/>
            <a:ext cx="777213" cy="10239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AB510E4-2C97-8D87-A638-3C26FDDA51AF}"/>
              </a:ext>
            </a:extLst>
          </p:cNvPr>
          <p:cNvSpPr/>
          <p:nvPr/>
        </p:nvSpPr>
        <p:spPr>
          <a:xfrm>
            <a:off x="8245167" y="4178491"/>
            <a:ext cx="653299" cy="19683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0F8FC74-5490-8D04-BDE9-758F63563CDA}"/>
              </a:ext>
            </a:extLst>
          </p:cNvPr>
          <p:cNvSpPr/>
          <p:nvPr/>
        </p:nvSpPr>
        <p:spPr>
          <a:xfrm>
            <a:off x="7483167" y="4178491"/>
            <a:ext cx="653299" cy="19683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0096E73-8970-88C5-C7D1-6C9D465E0153}"/>
              </a:ext>
            </a:extLst>
          </p:cNvPr>
          <p:cNvSpPr/>
          <p:nvPr/>
        </p:nvSpPr>
        <p:spPr>
          <a:xfrm>
            <a:off x="6009967" y="2243667"/>
            <a:ext cx="805699" cy="11553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18A4260A-E564-34AF-0ED8-67C4EB9DAC8C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8571817" y="3348223"/>
            <a:ext cx="715256" cy="830268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2E8BA56-5FF9-3073-3642-F17535A9369E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>
            <a:off x="6412817" y="3399023"/>
            <a:ext cx="1397000" cy="779468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E5777B1-80EB-16CB-706C-E1ED7D2827F5}"/>
              </a:ext>
            </a:extLst>
          </p:cNvPr>
          <p:cNvSpPr txBox="1"/>
          <p:nvPr/>
        </p:nvSpPr>
        <p:spPr>
          <a:xfrm>
            <a:off x="397933" y="2463800"/>
            <a:ext cx="51367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問題設定：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  右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図の３つの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Excel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を対象に、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  以下の操作を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Python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で行います。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  ・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つの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Excel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データを結合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  ・単価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×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数量で金額を計算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  ・社員・商品別の金額をピボット集計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  ・商品ごとに備考欄を結合し要約（次々回） 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6DD5869-7136-26C8-134D-C14170F4F3A6}"/>
              </a:ext>
            </a:extLst>
          </p:cNvPr>
          <p:cNvSpPr txBox="1"/>
          <p:nvPr/>
        </p:nvSpPr>
        <p:spPr>
          <a:xfrm>
            <a:off x="1029148" y="261156"/>
            <a:ext cx="4770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Python</a:t>
            </a:r>
            <a:r>
              <a:rPr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の動作確認  概要</a:t>
            </a:r>
            <a:endParaRPr kumimoji="1" lang="ja-JP" altLang="en-US" sz="2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19F7BCE-AB8A-7D62-4554-E028680031B4}"/>
              </a:ext>
            </a:extLst>
          </p:cNvPr>
          <p:cNvSpPr txBox="1"/>
          <p:nvPr/>
        </p:nvSpPr>
        <p:spPr>
          <a:xfrm>
            <a:off x="6096000" y="1757636"/>
            <a:ext cx="1594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社員マスタ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F9F087C-74B4-5EBC-890B-994B232A1851}"/>
              </a:ext>
            </a:extLst>
          </p:cNvPr>
          <p:cNvSpPr txBox="1"/>
          <p:nvPr/>
        </p:nvSpPr>
        <p:spPr>
          <a:xfrm>
            <a:off x="8779934" y="1757636"/>
            <a:ext cx="1594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商品マスタ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CE84995-E06C-070D-695E-D15163B7E4C5}"/>
              </a:ext>
            </a:extLst>
          </p:cNvPr>
          <p:cNvSpPr txBox="1"/>
          <p:nvPr/>
        </p:nvSpPr>
        <p:spPr>
          <a:xfrm>
            <a:off x="9011411" y="3763357"/>
            <a:ext cx="1594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販売実績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6EE17C8-B293-BB11-ADA5-F5340412A111}"/>
              </a:ext>
            </a:extLst>
          </p:cNvPr>
          <p:cNvSpPr txBox="1"/>
          <p:nvPr/>
        </p:nvSpPr>
        <p:spPr>
          <a:xfrm>
            <a:off x="397932" y="1480637"/>
            <a:ext cx="5310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次々回の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を活用した業務効率化例の前段として、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Excel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データの操作を練習します。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1572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E50F4B6-7ECB-5E57-DF2F-D705D433C73A}"/>
              </a:ext>
            </a:extLst>
          </p:cNvPr>
          <p:cNvSpPr txBox="1"/>
          <p:nvPr/>
        </p:nvSpPr>
        <p:spPr>
          <a:xfrm>
            <a:off x="1029148" y="261156"/>
            <a:ext cx="7335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Python</a:t>
            </a:r>
            <a:r>
              <a:rPr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の練習  使用するライブラリ</a:t>
            </a:r>
            <a:endParaRPr kumimoji="1" lang="ja-JP" altLang="en-US" sz="2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447E83C-0815-9FB7-3061-F76B2D38004E}"/>
              </a:ext>
            </a:extLst>
          </p:cNvPr>
          <p:cNvSpPr txBox="1"/>
          <p:nvPr/>
        </p:nvSpPr>
        <p:spPr>
          <a:xfrm>
            <a:off x="846666" y="2320424"/>
            <a:ext cx="477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テーブルデータの操作には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Polars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を使用します。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似たようなライブラリに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Pandas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がありますが、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高速、記述が容易なため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Polars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を使います。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8C6F037E-6AAF-6970-A418-D19E5AC020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228068"/>
              </p:ext>
            </p:extLst>
          </p:nvPr>
        </p:nvGraphicFramePr>
        <p:xfrm>
          <a:off x="6417733" y="2002924"/>
          <a:ext cx="50037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933">
                  <a:extLst>
                    <a:ext uri="{9D8B030D-6E8A-4147-A177-3AD203B41FA5}">
                      <a16:colId xmlns:a16="http://schemas.microsoft.com/office/drawing/2014/main" val="4225290659"/>
                    </a:ext>
                  </a:extLst>
                </a:gridCol>
                <a:gridCol w="1667933">
                  <a:extLst>
                    <a:ext uri="{9D8B030D-6E8A-4147-A177-3AD203B41FA5}">
                      <a16:colId xmlns:a16="http://schemas.microsoft.com/office/drawing/2014/main" val="1711929071"/>
                    </a:ext>
                  </a:extLst>
                </a:gridCol>
                <a:gridCol w="1667933">
                  <a:extLst>
                    <a:ext uri="{9D8B030D-6E8A-4147-A177-3AD203B41FA5}">
                      <a16:colId xmlns:a16="http://schemas.microsoft.com/office/drawing/2014/main" val="1559470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Polars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Pandas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285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処理速度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232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記述が簡易か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5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メジャー度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331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安定性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085838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F40257-470A-4F41-8A65-2E0EAE832131}"/>
              </a:ext>
            </a:extLst>
          </p:cNvPr>
          <p:cNvSpPr txBox="1"/>
          <p:nvPr/>
        </p:nvSpPr>
        <p:spPr>
          <a:xfrm>
            <a:off x="6417733" y="3904143"/>
            <a:ext cx="477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主観の入ったです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408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E9DDEB9-E1DA-5364-3F54-FE2D8F3DD635}"/>
              </a:ext>
            </a:extLst>
          </p:cNvPr>
          <p:cNvSpPr txBox="1"/>
          <p:nvPr/>
        </p:nvSpPr>
        <p:spPr>
          <a:xfrm>
            <a:off x="876748" y="278089"/>
            <a:ext cx="7335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Python</a:t>
            </a:r>
            <a:r>
              <a:rPr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の練習  テーブルデータの読み込み</a:t>
            </a:r>
            <a:endParaRPr kumimoji="1" lang="ja-JP" altLang="en-US" sz="2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66C3FA8-62A8-68A9-BF6B-2A332591D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266" y="1648217"/>
            <a:ext cx="6717285" cy="159935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9EAF77F-57EE-6C28-FEFF-E586DE759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751" y="3822001"/>
            <a:ext cx="2303316" cy="205539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DF73533-1BDD-3878-13B6-EB09D68BE5AC}"/>
              </a:ext>
            </a:extLst>
          </p:cNvPr>
          <p:cNvSpPr txBox="1"/>
          <p:nvPr/>
        </p:nvSpPr>
        <p:spPr>
          <a:xfrm>
            <a:off x="355599" y="1709230"/>
            <a:ext cx="477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Excel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からテーブルデータを読み込んで、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表示するコード： </a:t>
            </a:r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test1.py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8773B6C-1661-1B51-C0A5-A0204585C12D}"/>
              </a:ext>
            </a:extLst>
          </p:cNvPr>
          <p:cNvSpPr txBox="1"/>
          <p:nvPr/>
        </p:nvSpPr>
        <p:spPr>
          <a:xfrm>
            <a:off x="491066" y="3822001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実行結果：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89054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D2E5B2F7-7DE1-1752-B3C0-B53DB2C68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333" y="4603064"/>
            <a:ext cx="8839200" cy="1782886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B9A2BD-14C7-FB3C-AAE2-5374320D13E8}"/>
              </a:ext>
            </a:extLst>
          </p:cNvPr>
          <p:cNvSpPr txBox="1"/>
          <p:nvPr/>
        </p:nvSpPr>
        <p:spPr>
          <a:xfrm>
            <a:off x="876748" y="278089"/>
            <a:ext cx="7335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Python</a:t>
            </a:r>
            <a:r>
              <a:rPr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の練習  </a:t>
            </a:r>
            <a:r>
              <a:rPr lang="en-US" altLang="ja-JP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Excel</a:t>
            </a:r>
            <a:r>
              <a:rPr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読み込みと結合</a:t>
            </a:r>
            <a:endParaRPr kumimoji="1" lang="ja-JP" altLang="en-US" sz="2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93D417C-9B6C-DCFA-3CD9-B04D79BFDDC2}"/>
              </a:ext>
            </a:extLst>
          </p:cNvPr>
          <p:cNvSpPr txBox="1"/>
          <p:nvPr/>
        </p:nvSpPr>
        <p:spPr>
          <a:xfrm>
            <a:off x="338666" y="4603064"/>
            <a:ext cx="16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実行結果：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8EFD1A5-10A5-2F18-C4A2-9DC2489853C4}"/>
              </a:ext>
            </a:extLst>
          </p:cNvPr>
          <p:cNvSpPr txBox="1"/>
          <p:nvPr/>
        </p:nvSpPr>
        <p:spPr>
          <a:xfrm>
            <a:off x="220134" y="1531838"/>
            <a:ext cx="1803400" cy="6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コード：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test2.py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B40B1F13-1486-8537-140E-AD87D33D9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333" y="1402634"/>
            <a:ext cx="9677149" cy="297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533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CD664E-EE8F-BDB9-1921-D82DCB4DC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7C94CC3-F38E-5F38-CB59-E762AECFE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532" y="2064455"/>
            <a:ext cx="8845141" cy="85654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CC8ED2F-B354-70D1-33B4-D2ECEBE0F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533" y="4194565"/>
            <a:ext cx="8688012" cy="199100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42239B6-FB52-9153-3BE5-64BAF77E93B7}"/>
              </a:ext>
            </a:extLst>
          </p:cNvPr>
          <p:cNvSpPr txBox="1"/>
          <p:nvPr/>
        </p:nvSpPr>
        <p:spPr>
          <a:xfrm>
            <a:off x="338666" y="4603064"/>
            <a:ext cx="16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実行結果：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5EA57A9-2C1B-B69F-E4FB-7A5BB95A9811}"/>
              </a:ext>
            </a:extLst>
          </p:cNvPr>
          <p:cNvSpPr txBox="1"/>
          <p:nvPr/>
        </p:nvSpPr>
        <p:spPr>
          <a:xfrm>
            <a:off x="220133" y="1909496"/>
            <a:ext cx="180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コード：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test3.py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（追加部分）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A4B5282-D206-598F-9AB5-C2D1956ABC4A}"/>
              </a:ext>
            </a:extLst>
          </p:cNvPr>
          <p:cNvSpPr txBox="1"/>
          <p:nvPr/>
        </p:nvSpPr>
        <p:spPr>
          <a:xfrm>
            <a:off x="876748" y="278089"/>
            <a:ext cx="7335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Python</a:t>
            </a:r>
            <a:r>
              <a:rPr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の練習  テーブルデータ内の計算</a:t>
            </a:r>
            <a:endParaRPr kumimoji="1" lang="ja-JP" altLang="en-US" sz="2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7576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D22F26-008F-1BDA-4B36-5CB0619EA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7149A8E-1745-97D5-0B46-04A8CDBE8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2897" y="4357906"/>
            <a:ext cx="3141904" cy="98777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708B843-DFC2-5E75-7417-CD2CE634F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659" y="1750758"/>
            <a:ext cx="7739267" cy="124080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460040F-C2B4-B0B5-1DE6-73629D721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780" y="3663267"/>
            <a:ext cx="3357180" cy="1682413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20842BC-4A22-F5D7-314D-E38136007658}"/>
              </a:ext>
            </a:extLst>
          </p:cNvPr>
          <p:cNvSpPr txBox="1"/>
          <p:nvPr/>
        </p:nvSpPr>
        <p:spPr>
          <a:xfrm>
            <a:off x="457199" y="3764864"/>
            <a:ext cx="16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実行結果：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5C1C053-DCD8-C773-8435-007DD44C8BD3}"/>
              </a:ext>
            </a:extLst>
          </p:cNvPr>
          <p:cNvSpPr txBox="1"/>
          <p:nvPr/>
        </p:nvSpPr>
        <p:spPr>
          <a:xfrm>
            <a:off x="220133" y="1909496"/>
            <a:ext cx="215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コード：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test4.py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（追加部分）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0A06566-19D7-88C3-E0C8-72A8903DA00A}"/>
              </a:ext>
            </a:extLst>
          </p:cNvPr>
          <p:cNvSpPr txBox="1"/>
          <p:nvPr/>
        </p:nvSpPr>
        <p:spPr>
          <a:xfrm>
            <a:off x="876747" y="278089"/>
            <a:ext cx="9799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Python</a:t>
            </a:r>
            <a:r>
              <a:rPr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の練習  テーブルデータのピボット集計、</a:t>
            </a:r>
            <a:r>
              <a:rPr lang="en-US" altLang="ja-JP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Excel</a:t>
            </a:r>
            <a:r>
              <a:rPr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出力</a:t>
            </a:r>
            <a:endParaRPr kumimoji="1" lang="ja-JP" altLang="en-US" sz="2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1C4F1D8-4931-CCE8-38AE-598FAFCE6E4C}"/>
              </a:ext>
            </a:extLst>
          </p:cNvPr>
          <p:cNvSpPr txBox="1"/>
          <p:nvPr/>
        </p:nvSpPr>
        <p:spPr>
          <a:xfrm>
            <a:off x="685798" y="5737598"/>
            <a:ext cx="6256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補足：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   ・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DB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のテーブルでも同じようなことができます。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   ・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exe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にして配布することもできます。 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3387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3B0866D-53ED-DC81-259A-B0AB44C83042}"/>
              </a:ext>
            </a:extLst>
          </p:cNvPr>
          <p:cNvSpPr txBox="1"/>
          <p:nvPr/>
        </p:nvSpPr>
        <p:spPr>
          <a:xfrm>
            <a:off x="876747" y="278089"/>
            <a:ext cx="9799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Python</a:t>
            </a:r>
            <a:r>
              <a:rPr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の練習  備考欄の集約と要約 （次回）</a:t>
            </a:r>
            <a:endParaRPr kumimoji="1" lang="ja-JP" altLang="en-US" sz="2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6365159-4D0D-A520-2024-FCA004C32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1" y="1560763"/>
            <a:ext cx="8538031" cy="272337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9718A07-7C82-FC96-1851-44820DAEE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200" y="5043587"/>
            <a:ext cx="6045200" cy="1290427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7D8F432-B47A-570A-E4FE-7DEB2D2FD9D5}"/>
              </a:ext>
            </a:extLst>
          </p:cNvPr>
          <p:cNvSpPr txBox="1"/>
          <p:nvPr/>
        </p:nvSpPr>
        <p:spPr>
          <a:xfrm>
            <a:off x="270934" y="1560763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元のデータ：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313BB25-44AD-F48E-6A14-3699740169A3}"/>
              </a:ext>
            </a:extLst>
          </p:cNvPr>
          <p:cNvSpPr txBox="1"/>
          <p:nvPr/>
        </p:nvSpPr>
        <p:spPr>
          <a:xfrm>
            <a:off x="270934" y="5043587"/>
            <a:ext cx="215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商品ごとに備考欄を集約、要約：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1C09EBC-F79E-C680-5E4A-26282FC8A181}"/>
              </a:ext>
            </a:extLst>
          </p:cNvPr>
          <p:cNvSpPr/>
          <p:nvPr/>
        </p:nvSpPr>
        <p:spPr>
          <a:xfrm>
            <a:off x="4631267" y="5545666"/>
            <a:ext cx="4284133" cy="7883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B897A2A-0F88-A39B-62A1-5000406AAF46}"/>
              </a:ext>
            </a:extLst>
          </p:cNvPr>
          <p:cNvSpPr txBox="1"/>
          <p:nvPr/>
        </p:nvSpPr>
        <p:spPr>
          <a:xfrm>
            <a:off x="5693833" y="5755173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要約をここに出力</a:t>
            </a:r>
            <a:endParaRPr kumimoji="1" lang="en-US" altLang="ja-JP" dirty="0">
              <a:highlight>
                <a:srgbClr val="FFFF00"/>
              </a:highligh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0731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F59E16-C364-4C61-83A3-B0550BD62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36C427A-A3FF-6A4A-AE5E-66ACCF50FBA2}"/>
              </a:ext>
            </a:extLst>
          </p:cNvPr>
          <p:cNvSpPr txBox="1"/>
          <p:nvPr/>
        </p:nvSpPr>
        <p:spPr>
          <a:xfrm>
            <a:off x="876748" y="278089"/>
            <a:ext cx="7335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Python</a:t>
            </a:r>
            <a:r>
              <a:rPr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の練習  エラー発生時</a:t>
            </a:r>
            <a:endParaRPr kumimoji="1" lang="ja-JP" altLang="en-US" sz="2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401EE2F0-5BC7-237E-D9E9-2DC8E8315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288" y="1563121"/>
            <a:ext cx="8038825" cy="58741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C07E294-1A52-2A1D-BB43-59CB66FEB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288" y="3817364"/>
            <a:ext cx="5506218" cy="314369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EA60BBE-B66E-DC55-0BFA-B26FCAAA8ACB}"/>
              </a:ext>
            </a:extLst>
          </p:cNvPr>
          <p:cNvSpPr txBox="1"/>
          <p:nvPr/>
        </p:nvSpPr>
        <p:spPr>
          <a:xfrm>
            <a:off x="474133" y="1486175"/>
            <a:ext cx="284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test4.py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を実行すると右図のエラーが出ます。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（ライブラリの不足）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0F823E7-1E12-0CF8-A5BC-B99CDA270C57}"/>
              </a:ext>
            </a:extLst>
          </p:cNvPr>
          <p:cNvSpPr txBox="1"/>
          <p:nvPr/>
        </p:nvSpPr>
        <p:spPr>
          <a:xfrm>
            <a:off x="474133" y="3512883"/>
            <a:ext cx="2777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エラーの指示通り、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pip install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をしてください。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EE6A65C-5C3E-F1EF-492C-76F3E057EB03}"/>
              </a:ext>
            </a:extLst>
          </p:cNvPr>
          <p:cNvSpPr txBox="1"/>
          <p:nvPr/>
        </p:nvSpPr>
        <p:spPr>
          <a:xfrm>
            <a:off x="508000" y="5262592"/>
            <a:ext cx="2777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その他 不明なエラーは先ずは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に問い合わせると早い。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2103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87D1000-651E-32C4-C5C8-0A1811C8DF5C}"/>
              </a:ext>
            </a:extLst>
          </p:cNvPr>
          <p:cNvSpPr txBox="1"/>
          <p:nvPr/>
        </p:nvSpPr>
        <p:spPr>
          <a:xfrm>
            <a:off x="882650" y="2119320"/>
            <a:ext cx="107315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開発環境の設定について、ご参考までに私の設定をご紹介します。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（もっといいやり方があれば教えてください！）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Python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のﾊﾞｰｼﾞｮﾝ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・仮想環境 </a:t>
            </a:r>
            <a:r>
              <a:rPr lang="en-US" altLang="ja-JP" sz="2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venv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proxy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設定 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pip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初期化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zh-TW" altLang="en-US" sz="2400" b="0" i="0" dirty="0">
                <a:solidFill>
                  <a:srgbClr val="0F111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開発環境</a:t>
            </a:r>
            <a:r>
              <a:rPr lang="ja-JP" altLang="en-US" sz="2400" b="0" i="0" dirty="0">
                <a:solidFill>
                  <a:srgbClr val="0F111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2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vscode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, </a:t>
            </a:r>
            <a:r>
              <a:rPr lang="en-US" altLang="ja-JP" sz="2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venv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と連携 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2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vscode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プラグイン 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日本語化、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2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Pylance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)  </a:t>
            </a:r>
          </a:p>
          <a:p>
            <a:pPr lvl="1"/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Python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の動作確認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(Excel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操作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5E8898E-6599-EA30-80D9-66AD0AE546AB}"/>
              </a:ext>
            </a:extLst>
          </p:cNvPr>
          <p:cNvSpPr txBox="1"/>
          <p:nvPr/>
        </p:nvSpPr>
        <p:spPr>
          <a:xfrm>
            <a:off x="882650" y="876103"/>
            <a:ext cx="22028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本日の内容</a:t>
            </a:r>
          </a:p>
        </p:txBody>
      </p:sp>
    </p:spTree>
    <p:extLst>
      <p:ext uri="{BB962C8B-B14F-4D97-AF65-F5344CB8AC3E}">
        <p14:creationId xmlns:p14="http://schemas.microsoft.com/office/powerpoint/2010/main" val="2424288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72C32-8CC0-42F8-7B98-76C1991C2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CD371DB-169E-125A-F9DD-1ED2C675614A}"/>
              </a:ext>
            </a:extLst>
          </p:cNvPr>
          <p:cNvSpPr txBox="1"/>
          <p:nvPr/>
        </p:nvSpPr>
        <p:spPr>
          <a:xfrm>
            <a:off x="565372" y="455033"/>
            <a:ext cx="7335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Python</a:t>
            </a:r>
            <a:r>
              <a:rPr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の練習  デバッグ</a:t>
            </a:r>
            <a:endParaRPr kumimoji="1" lang="ja-JP" altLang="en-US" sz="2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9F0175A-F625-4936-9C80-B9D7F296E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839" y="1832407"/>
            <a:ext cx="5458587" cy="1381318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9B3EF48-94CF-6310-EAF2-F3EC64865910}"/>
              </a:ext>
            </a:extLst>
          </p:cNvPr>
          <p:cNvSpPr txBox="1"/>
          <p:nvPr/>
        </p:nvSpPr>
        <p:spPr>
          <a:xfrm>
            <a:off x="541865" y="1904217"/>
            <a:ext cx="3691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処理を途中で停止したい場合は、右図のように赤丸をつけ、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F5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でデバッグ開始すると止まります。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7E737F1-6747-97E6-71DE-D62A7239430D}"/>
              </a:ext>
            </a:extLst>
          </p:cNvPr>
          <p:cNvSpPr txBox="1"/>
          <p:nvPr/>
        </p:nvSpPr>
        <p:spPr>
          <a:xfrm>
            <a:off x="541865" y="4292120"/>
            <a:ext cx="4572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デバッグせずに実行する場合は、</a:t>
            </a:r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Ctrl+F5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3798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E45AFD6-F02B-3285-4B82-48646F81C735}"/>
              </a:ext>
            </a:extLst>
          </p:cNvPr>
          <p:cNvSpPr txBox="1"/>
          <p:nvPr/>
        </p:nvSpPr>
        <p:spPr>
          <a:xfrm>
            <a:off x="541866" y="798799"/>
            <a:ext cx="4275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次回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748FC1-15BF-9359-C1F8-D888529D90FC}"/>
              </a:ext>
            </a:extLst>
          </p:cNvPr>
          <p:cNvSpPr txBox="1"/>
          <p:nvPr/>
        </p:nvSpPr>
        <p:spPr>
          <a:xfrm>
            <a:off x="541865" y="1904217"/>
            <a:ext cx="109474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週間後の予定。 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それまでに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開発環境の設定をお願いします。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次回内容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・暫定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API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の説明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2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vscode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に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Cline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API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を連携し、コード生成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を試行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9609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37AF307-CA24-EF51-AA9D-F1C432CF669E}"/>
              </a:ext>
            </a:extLst>
          </p:cNvPr>
          <p:cNvSpPr txBox="1"/>
          <p:nvPr/>
        </p:nvSpPr>
        <p:spPr>
          <a:xfrm>
            <a:off x="791274" y="4245530"/>
            <a:ext cx="117732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参考：</a:t>
            </a:r>
            <a:endParaRPr lang="en-US" altLang="ja-JP" dirty="0"/>
          </a:p>
          <a:p>
            <a:r>
              <a:rPr kumimoji="1" lang="en-US" altLang="ja-JP" dirty="0">
                <a:hlinkClick r:id="rId2"/>
              </a:rPr>
              <a:t>https://</a:t>
            </a:r>
            <a:r>
              <a:rPr kumimoji="1" lang="en-US" altLang="ja-JP" dirty="0" err="1">
                <a:hlinkClick r:id="rId2"/>
              </a:rPr>
              <a:t>learn.microsoft.com</a:t>
            </a:r>
            <a:r>
              <a:rPr kumimoji="1" lang="en-US" altLang="ja-JP" dirty="0">
                <a:hlinkClick r:id="rId2"/>
              </a:rPr>
              <a:t>/ja-</a:t>
            </a:r>
            <a:r>
              <a:rPr kumimoji="1" lang="en-US" altLang="ja-JP" dirty="0" err="1">
                <a:hlinkClick r:id="rId2"/>
              </a:rPr>
              <a:t>jp</a:t>
            </a:r>
            <a:r>
              <a:rPr kumimoji="1" lang="en-US" altLang="ja-JP" dirty="0">
                <a:hlinkClick r:id="rId2"/>
              </a:rPr>
              <a:t>/legal/cognitive-services/</a:t>
            </a:r>
            <a:r>
              <a:rPr kumimoji="1" lang="en-US" altLang="ja-JP" dirty="0" err="1">
                <a:hlinkClick r:id="rId2"/>
              </a:rPr>
              <a:t>openai</a:t>
            </a:r>
            <a:r>
              <a:rPr kumimoji="1" lang="en-US" altLang="ja-JP" dirty="0">
                <a:hlinkClick r:id="rId2"/>
              </a:rPr>
              <a:t>/</a:t>
            </a:r>
            <a:r>
              <a:rPr kumimoji="1" lang="en-US" altLang="ja-JP" dirty="0" err="1">
                <a:hlinkClick r:id="rId2"/>
              </a:rPr>
              <a:t>data-privacy?tabs</a:t>
            </a:r>
            <a:r>
              <a:rPr kumimoji="1" lang="en-US" altLang="ja-JP" dirty="0">
                <a:hlinkClick r:id="rId2"/>
              </a:rPr>
              <a:t>=azure-portal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オプトアプトとは：</a:t>
            </a:r>
            <a:endParaRPr kumimoji="1" lang="en-US" altLang="ja-JP" dirty="0"/>
          </a:p>
          <a:p>
            <a:r>
              <a:rPr lang="ja-JP" altLang="en-US" b="0" i="0" dirty="0">
                <a:effectLst/>
                <a:latin typeface="-apple-system"/>
              </a:rPr>
              <a:t>      最大</a:t>
            </a:r>
            <a:r>
              <a:rPr lang="en-US" altLang="ja-JP" b="0" i="0" dirty="0">
                <a:effectLst/>
                <a:latin typeface="-apple-system"/>
              </a:rPr>
              <a:t>30</a:t>
            </a:r>
            <a:r>
              <a:rPr lang="ja-JP" altLang="en-US" b="0" i="0" dirty="0">
                <a:effectLst/>
                <a:latin typeface="-apple-system"/>
              </a:rPr>
              <a:t>日間は不正利用監視のため</a:t>
            </a:r>
            <a:r>
              <a:rPr lang="en-US" altLang="ja-JP" b="0" i="0" dirty="0">
                <a:effectLst/>
                <a:latin typeface="-apple-system"/>
              </a:rPr>
              <a:t>Microsoft</a:t>
            </a:r>
            <a:r>
              <a:rPr lang="ja-JP" altLang="en-US" b="0" i="0" dirty="0">
                <a:effectLst/>
                <a:latin typeface="-apple-system"/>
              </a:rPr>
              <a:t>が閲覧できるようデータ保存される。</a:t>
            </a:r>
            <a:endParaRPr lang="en-US" altLang="ja-JP" b="0" i="0" dirty="0">
              <a:effectLst/>
              <a:latin typeface="-apple-system"/>
            </a:endParaRPr>
          </a:p>
          <a:p>
            <a:r>
              <a:rPr lang="ja-JP" altLang="en-US" b="0" i="0" dirty="0">
                <a:effectLst/>
                <a:latin typeface="-apple-system"/>
              </a:rPr>
              <a:t>      ⇒これをキャンセル。</a:t>
            </a:r>
            <a:endParaRPr lang="en-US" altLang="ja-JP" b="0" i="0" dirty="0">
              <a:effectLst/>
              <a:latin typeface="-apple-system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610D453-ABCC-28FB-BB29-C17C9456D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132" y="2071927"/>
            <a:ext cx="1046514" cy="55814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0EB447A0-9F7D-AC52-351E-B6BAD3697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471" y="2089525"/>
            <a:ext cx="675607" cy="522946"/>
          </a:xfrm>
          <a:prstGeom prst="rect">
            <a:avLst/>
          </a:prstGeom>
        </p:spPr>
      </p:pic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AAF317B-4A14-5E69-030A-B2B8899F287C}"/>
              </a:ext>
            </a:extLst>
          </p:cNvPr>
          <p:cNvCxnSpPr>
            <a:stCxn id="8" idx="3"/>
            <a:endCxn id="6" idx="1"/>
          </p:cNvCxnSpPr>
          <p:nvPr/>
        </p:nvCxnSpPr>
        <p:spPr>
          <a:xfrm>
            <a:off x="2367078" y="2350998"/>
            <a:ext cx="2613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6A52499-F45A-6985-44A2-2EE0DB553719}"/>
              </a:ext>
            </a:extLst>
          </p:cNvPr>
          <p:cNvSpPr txBox="1"/>
          <p:nvPr/>
        </p:nvSpPr>
        <p:spPr>
          <a:xfrm>
            <a:off x="2595921" y="2350997"/>
            <a:ext cx="2299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通信のセキュリティ</a:t>
            </a:r>
            <a:endParaRPr kumimoji="1" lang="en-US" altLang="ja-JP" dirty="0"/>
          </a:p>
          <a:p>
            <a:pPr algn="ctr"/>
            <a:r>
              <a:rPr lang="en-US" altLang="ja-JP" dirty="0"/>
              <a:t>(https</a:t>
            </a:r>
            <a:r>
              <a:rPr lang="ja-JP" altLang="en-US" dirty="0"/>
              <a:t>で暗号化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7CEB787-0B18-13E7-C464-194E2032B800}"/>
              </a:ext>
            </a:extLst>
          </p:cNvPr>
          <p:cNvSpPr txBox="1"/>
          <p:nvPr/>
        </p:nvSpPr>
        <p:spPr>
          <a:xfrm>
            <a:off x="6245135" y="2029903"/>
            <a:ext cx="3730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クラウド</a:t>
            </a:r>
            <a:r>
              <a:rPr lang="ja-JP" altLang="en-US" dirty="0"/>
              <a:t>側のセキュリティ</a:t>
            </a:r>
            <a:r>
              <a:rPr kumimoji="1" lang="ja-JP" altLang="en-US" dirty="0"/>
              <a:t>：</a:t>
            </a:r>
            <a:endParaRPr kumimoji="1" lang="en-US" altLang="ja-JP" dirty="0"/>
          </a:p>
          <a:p>
            <a:r>
              <a:rPr kumimoji="1" lang="ja-JP" altLang="en-US" dirty="0"/>
              <a:t>・機密データは他社で利用不可</a:t>
            </a:r>
            <a:endParaRPr kumimoji="1"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AI</a:t>
            </a:r>
            <a:r>
              <a:rPr lang="ja-JP" altLang="en-US" dirty="0"/>
              <a:t>モデル学習されない</a:t>
            </a:r>
            <a:endParaRPr lang="en-US" altLang="ja-JP" dirty="0"/>
          </a:p>
          <a:p>
            <a:r>
              <a:rPr kumimoji="1" lang="ja-JP" altLang="en-US" dirty="0"/>
              <a:t>・オプトアウト</a:t>
            </a:r>
            <a:r>
              <a:rPr kumimoji="1" lang="en-US" altLang="ja-JP" dirty="0"/>
              <a:t>(</a:t>
            </a:r>
            <a:r>
              <a:rPr lang="ja-JP" altLang="en-US" dirty="0"/>
              <a:t>データ保存なし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FB47077-3FF4-D31C-60A7-F03B1E305AC7}"/>
              </a:ext>
            </a:extLst>
          </p:cNvPr>
          <p:cNvSpPr txBox="1"/>
          <p:nvPr/>
        </p:nvSpPr>
        <p:spPr>
          <a:xfrm>
            <a:off x="556905" y="357430"/>
            <a:ext cx="7335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AzureOpenAI</a:t>
            </a:r>
            <a:r>
              <a:rPr kumimoji="1" lang="en-US" altLang="ja-JP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API</a:t>
            </a:r>
            <a:r>
              <a:rPr kumimoji="1"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のセキュリティ </a:t>
            </a:r>
          </a:p>
        </p:txBody>
      </p:sp>
    </p:spTree>
    <p:extLst>
      <p:ext uri="{BB962C8B-B14F-4D97-AF65-F5344CB8AC3E}">
        <p14:creationId xmlns:p14="http://schemas.microsoft.com/office/powerpoint/2010/main" val="41650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020BF5A-2A66-565B-5F7E-B3A352D0E5DF}"/>
              </a:ext>
            </a:extLst>
          </p:cNvPr>
          <p:cNvSpPr txBox="1"/>
          <p:nvPr/>
        </p:nvSpPr>
        <p:spPr>
          <a:xfrm>
            <a:off x="812799" y="3956827"/>
            <a:ext cx="9798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>
                <a:hlinkClick r:id="rId2"/>
              </a:rPr>
              <a:t>VSCode</a:t>
            </a:r>
            <a:r>
              <a:rPr lang="en-US" altLang="ja-JP" sz="1200" dirty="0">
                <a:hlinkClick r:id="rId2"/>
              </a:rPr>
              <a:t> × AI</a:t>
            </a:r>
            <a:r>
              <a:rPr lang="ja-JP" altLang="en-US" sz="1200" dirty="0">
                <a:hlinkClick r:id="rId2"/>
              </a:rPr>
              <a:t>エージェント「</a:t>
            </a:r>
            <a:r>
              <a:rPr lang="en-US" altLang="ja-JP" sz="1200" dirty="0">
                <a:hlinkClick r:id="rId2"/>
              </a:rPr>
              <a:t>Cline</a:t>
            </a:r>
            <a:r>
              <a:rPr lang="ja-JP" altLang="en-US" sz="1200" dirty="0">
                <a:hlinkClick r:id="rId2"/>
              </a:rPr>
              <a:t>」で快適コーディング </a:t>
            </a:r>
            <a:r>
              <a:rPr lang="en-US" altLang="ja-JP" sz="1200" dirty="0">
                <a:hlinkClick r:id="rId2"/>
              </a:rPr>
              <a:t>| </a:t>
            </a:r>
            <a:r>
              <a:rPr lang="ja-JP" altLang="en-US" sz="1200" dirty="0">
                <a:hlinkClick r:id="rId2"/>
              </a:rPr>
              <a:t>記事一覧 </a:t>
            </a:r>
            <a:r>
              <a:rPr lang="en-US" altLang="ja-JP" sz="1200" dirty="0">
                <a:hlinkClick r:id="rId2"/>
              </a:rPr>
              <a:t>| </a:t>
            </a:r>
            <a:r>
              <a:rPr lang="ja-JP" altLang="en-US" sz="1200" dirty="0">
                <a:hlinkClick r:id="rId2"/>
              </a:rPr>
              <a:t>エクシオ・デジタルソリューションズ株式会社</a:t>
            </a:r>
            <a:endParaRPr lang="ja-JP" altLang="en-US" sz="1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3A8ED2B-E0F5-7FA7-E7E0-DB499F3827C9}"/>
              </a:ext>
            </a:extLst>
          </p:cNvPr>
          <p:cNvSpPr txBox="1"/>
          <p:nvPr/>
        </p:nvSpPr>
        <p:spPr>
          <a:xfrm>
            <a:off x="812799" y="1806653"/>
            <a:ext cx="46362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2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vscode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拡張機能の 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エージェント 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2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AzureOpenAI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API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と連携可能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2000" i="0" dirty="0">
                <a:solidFill>
                  <a:srgbClr val="1F2328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Apache License 2.0</a:t>
            </a:r>
          </a:p>
          <a:p>
            <a:r>
              <a:rPr lang="ja-JP" altLang="en-US" sz="2000" dirty="0">
                <a:solidFill>
                  <a:srgbClr val="1F232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2000" dirty="0" err="1">
                <a:solidFill>
                  <a:srgbClr val="1F232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MCP</a:t>
            </a:r>
            <a:r>
              <a:rPr lang="en-US" altLang="ja-JP" sz="2000" dirty="0">
                <a:solidFill>
                  <a:srgbClr val="1F232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2000" i="0" dirty="0">
                <a:solidFill>
                  <a:srgbClr val="10111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Model Context Protocol</a:t>
            </a:r>
            <a:r>
              <a:rPr lang="en-US" altLang="ja-JP" sz="2000" dirty="0">
                <a:solidFill>
                  <a:srgbClr val="1F232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2000" dirty="0">
                <a:solidFill>
                  <a:srgbClr val="1F232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と連携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1736C14-972D-02E4-BCFE-736A443636EB}"/>
              </a:ext>
            </a:extLst>
          </p:cNvPr>
          <p:cNvSpPr txBox="1"/>
          <p:nvPr/>
        </p:nvSpPr>
        <p:spPr>
          <a:xfrm>
            <a:off x="812799" y="608456"/>
            <a:ext cx="7335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Cline </a:t>
            </a:r>
            <a:endParaRPr kumimoji="1" lang="ja-JP" altLang="en-US" sz="2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4EE9CBC-52CE-FBEE-F37E-625C4E55031E}"/>
              </a:ext>
            </a:extLst>
          </p:cNvPr>
          <p:cNvSpPr txBox="1"/>
          <p:nvPr/>
        </p:nvSpPr>
        <p:spPr>
          <a:xfrm>
            <a:off x="812799" y="5060472"/>
            <a:ext cx="393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hlinkClick r:id="rId3"/>
              </a:rPr>
              <a:t>cline/LICENSE at main · cline/cline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ED142E3-13F2-E079-1C2F-C1CE509E0AE3}"/>
              </a:ext>
            </a:extLst>
          </p:cNvPr>
          <p:cNvSpPr txBox="1"/>
          <p:nvPr/>
        </p:nvSpPr>
        <p:spPr>
          <a:xfrm>
            <a:off x="812799" y="3641513"/>
            <a:ext cx="1274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参考サイト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81F2DF5-AFC0-6AFC-7DD4-CEEE0FBD18D3}"/>
              </a:ext>
            </a:extLst>
          </p:cNvPr>
          <p:cNvSpPr txBox="1"/>
          <p:nvPr/>
        </p:nvSpPr>
        <p:spPr>
          <a:xfrm>
            <a:off x="812799" y="4730441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ライセンス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6414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9444C78-3EE6-FCE9-ABBC-946500A93DC6}"/>
              </a:ext>
            </a:extLst>
          </p:cNvPr>
          <p:cNvSpPr txBox="1"/>
          <p:nvPr/>
        </p:nvSpPr>
        <p:spPr>
          <a:xfrm>
            <a:off x="1118048" y="2536095"/>
            <a:ext cx="107315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・最新バージョンはライブラリが対応していないこともあるため、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3.11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あたりを使っています。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C:\</a:t>
            </a:r>
            <a:r>
              <a:rPr lang="en-US" altLang="ja-JP" sz="2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Python311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のような浅い位置にインストール。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  （デフォルトの位置は深すぎてどこか忘れてしまう） 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インストール手順の参考：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FE19300-C070-6CEE-2894-E0C5A3C5A9B5}"/>
              </a:ext>
            </a:extLst>
          </p:cNvPr>
          <p:cNvSpPr txBox="1"/>
          <p:nvPr/>
        </p:nvSpPr>
        <p:spPr>
          <a:xfrm>
            <a:off x="1539085" y="5398417"/>
            <a:ext cx="6146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hlinkClick r:id="rId2"/>
              </a:rPr>
              <a:t>Python</a:t>
            </a:r>
            <a:r>
              <a:rPr lang="ja-JP" altLang="en-US" dirty="0">
                <a:hlinkClick r:id="rId2"/>
              </a:rPr>
              <a:t>のインストール（</a:t>
            </a:r>
            <a:r>
              <a:rPr lang="en-US" altLang="ja-JP" dirty="0" err="1">
                <a:hlinkClick r:id="rId2"/>
              </a:rPr>
              <a:t>Windows11</a:t>
            </a:r>
            <a:r>
              <a:rPr lang="ja-JP" altLang="en-US" dirty="0">
                <a:hlinkClick r:id="rId2"/>
              </a:rPr>
              <a:t>編） </a:t>
            </a:r>
            <a:r>
              <a:rPr lang="en-US" altLang="ja-JP" dirty="0">
                <a:hlinkClick r:id="rId2"/>
              </a:rPr>
              <a:t>#Python - </a:t>
            </a:r>
            <a:r>
              <a:rPr lang="en-US" altLang="ja-JP" dirty="0" err="1">
                <a:hlinkClick r:id="rId2"/>
              </a:rPr>
              <a:t>Qiita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B298BDE-90D9-1621-88B5-6177157480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626" y="1380395"/>
            <a:ext cx="4626265" cy="3271155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E258D92-71EE-8537-5286-DAFE79B7D64E}"/>
              </a:ext>
            </a:extLst>
          </p:cNvPr>
          <p:cNvSpPr txBox="1"/>
          <p:nvPr/>
        </p:nvSpPr>
        <p:spPr>
          <a:xfrm>
            <a:off x="1118048" y="605169"/>
            <a:ext cx="37228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Python</a:t>
            </a:r>
            <a:r>
              <a:rPr kumimoji="1" lang="ja-JP" altLang="en-US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インストール</a:t>
            </a:r>
          </a:p>
        </p:txBody>
      </p:sp>
    </p:spTree>
    <p:extLst>
      <p:ext uri="{BB962C8B-B14F-4D97-AF65-F5344CB8AC3E}">
        <p14:creationId xmlns:p14="http://schemas.microsoft.com/office/powerpoint/2010/main" val="2571853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D0D97F8-F6C6-2EC3-87CD-5F1B14931A34}"/>
              </a:ext>
            </a:extLst>
          </p:cNvPr>
          <p:cNvSpPr txBox="1"/>
          <p:nvPr/>
        </p:nvSpPr>
        <p:spPr>
          <a:xfrm>
            <a:off x="1352550" y="22307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hlinkClick r:id="rId2"/>
              </a:rPr>
              <a:t>Visual Studio Code</a:t>
            </a:r>
            <a:r>
              <a:rPr lang="ja-JP" altLang="en-US" dirty="0">
                <a:hlinkClick r:id="rId2"/>
              </a:rPr>
              <a:t>のインストールと設定 </a:t>
            </a:r>
            <a:r>
              <a:rPr lang="en-US" altLang="ja-JP" dirty="0">
                <a:hlinkClick r:id="rId2"/>
              </a:rPr>
              <a:t>#</a:t>
            </a:r>
            <a:r>
              <a:rPr lang="ja-JP" altLang="en-US" dirty="0">
                <a:hlinkClick r:id="rId2"/>
              </a:rPr>
              <a:t>初心者 </a:t>
            </a:r>
            <a:r>
              <a:rPr lang="en-US" altLang="ja-JP" dirty="0">
                <a:hlinkClick r:id="rId2"/>
              </a:rPr>
              <a:t>- </a:t>
            </a:r>
            <a:r>
              <a:rPr lang="en-US" altLang="ja-JP" dirty="0" err="1">
                <a:hlinkClick r:id="rId2"/>
              </a:rPr>
              <a:t>Qiita</a:t>
            </a:r>
            <a:endParaRPr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C81900D-D928-E450-9F5F-11E1460D3FD0}"/>
              </a:ext>
            </a:extLst>
          </p:cNvPr>
          <p:cNvSpPr txBox="1"/>
          <p:nvPr/>
        </p:nvSpPr>
        <p:spPr>
          <a:xfrm>
            <a:off x="1118048" y="605169"/>
            <a:ext cx="5386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開発環境 </a:t>
            </a:r>
            <a:r>
              <a:rPr lang="en-US" altLang="ja-JP" sz="2800" b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VSC</a:t>
            </a:r>
            <a:r>
              <a:rPr kumimoji="1" lang="en-US" altLang="ja-JP" sz="2800" b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ode</a:t>
            </a:r>
            <a:r>
              <a:rPr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のインストール</a:t>
            </a:r>
            <a:r>
              <a:rPr kumimoji="1" lang="en-US" altLang="ja-JP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kumimoji="1" lang="ja-JP" altLang="en-US" sz="2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BC513CE-831E-AA82-01F3-201C865E6E3D}"/>
              </a:ext>
            </a:extLst>
          </p:cNvPr>
          <p:cNvSpPr txBox="1"/>
          <p:nvPr/>
        </p:nvSpPr>
        <p:spPr>
          <a:xfrm>
            <a:off x="772819" y="1757056"/>
            <a:ext cx="6476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下記のサイトを参考に、</a:t>
            </a:r>
            <a:r>
              <a:rPr lang="en-US" altLang="ja-JP" i="0" dirty="0" err="1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VSCode</a:t>
            </a:r>
            <a:r>
              <a:rPr lang="ja-JP" altLang="en-US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インストールと</a:t>
            </a:r>
            <a:r>
              <a:rPr lang="ja-JP" altLang="en-US" i="0" u="sng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日本語化まで</a:t>
            </a:r>
            <a:r>
              <a:rPr lang="ja-JP" altLang="en-US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を実行。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6B68B4B-7505-BCAD-7A16-BA6BBF5D0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746" y="4699436"/>
            <a:ext cx="3589484" cy="59254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50CD479-D0E8-6C39-2EBA-0ED78ED32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1746" y="4004044"/>
            <a:ext cx="3463603" cy="545147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16E0126-64F0-A05B-CC9D-043597BCE005}"/>
              </a:ext>
            </a:extLst>
          </p:cNvPr>
          <p:cNvSpPr txBox="1"/>
          <p:nvPr/>
        </p:nvSpPr>
        <p:spPr>
          <a:xfrm>
            <a:off x="1056221" y="5907642"/>
            <a:ext cx="762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>
                <a:hlinkClick r:id="rId5"/>
              </a:rPr>
              <a:t>Pylance</a:t>
            </a:r>
            <a:r>
              <a:rPr lang="en-US" altLang="ja-JP" dirty="0">
                <a:hlinkClick r:id="rId5"/>
              </a:rPr>
              <a:t>: VS Code</a:t>
            </a:r>
            <a:r>
              <a:rPr lang="ja-JP" altLang="en-US" dirty="0">
                <a:hlinkClick r:id="rId5"/>
              </a:rPr>
              <a:t>において最も優れた</a:t>
            </a:r>
            <a:r>
              <a:rPr lang="en-US" altLang="ja-JP" dirty="0">
                <a:hlinkClick r:id="rId5"/>
              </a:rPr>
              <a:t>Python</a:t>
            </a:r>
            <a:r>
              <a:rPr lang="ja-JP" altLang="en-US" dirty="0">
                <a:hlinkClick r:id="rId5"/>
              </a:rPr>
              <a:t>拡張機能 </a:t>
            </a:r>
            <a:r>
              <a:rPr lang="en-US" altLang="ja-JP" dirty="0">
                <a:hlinkClick r:id="rId5"/>
              </a:rPr>
              <a:t>- </a:t>
            </a:r>
            <a:r>
              <a:rPr lang="en-US" altLang="ja-JP" dirty="0" err="1">
                <a:hlinkClick r:id="rId5"/>
              </a:rPr>
              <a:t>k.dev</a:t>
            </a:r>
            <a:endParaRPr kumimoji="1" lang="ja-JP" altLang="en-US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B6897C95-72BE-147A-9344-95E98B0145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1746" y="3282957"/>
            <a:ext cx="3589484" cy="609772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C3D1D10-E157-0B19-C315-45B2978265F0}"/>
              </a:ext>
            </a:extLst>
          </p:cNvPr>
          <p:cNvSpPr txBox="1"/>
          <p:nvPr/>
        </p:nvSpPr>
        <p:spPr>
          <a:xfrm>
            <a:off x="772819" y="3660654"/>
            <a:ext cx="5043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拡張機能として、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Python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Pylance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もいれておく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7175618-86B2-5244-C646-A60963229B35}"/>
              </a:ext>
            </a:extLst>
          </p:cNvPr>
          <p:cNvSpPr txBox="1"/>
          <p:nvPr/>
        </p:nvSpPr>
        <p:spPr>
          <a:xfrm>
            <a:off x="772819" y="5479896"/>
            <a:ext cx="318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Pylance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はコードの入力補助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20C0A8E-054A-A62C-F43C-66D59938A9C5}"/>
              </a:ext>
            </a:extLst>
          </p:cNvPr>
          <p:cNvSpPr/>
          <p:nvPr/>
        </p:nvSpPr>
        <p:spPr>
          <a:xfrm>
            <a:off x="6845300" y="3016250"/>
            <a:ext cx="4197350" cy="2647950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DCBE421-6FD1-A3F8-1FC9-748613FD0271}"/>
              </a:ext>
            </a:extLst>
          </p:cNvPr>
          <p:cNvSpPr txBox="1"/>
          <p:nvPr/>
        </p:nvSpPr>
        <p:spPr>
          <a:xfrm>
            <a:off x="7714122" y="5479534"/>
            <a:ext cx="22299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vscode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拡張機能</a:t>
            </a:r>
          </a:p>
        </p:txBody>
      </p:sp>
    </p:spTree>
    <p:extLst>
      <p:ext uri="{BB962C8B-B14F-4D97-AF65-F5344CB8AC3E}">
        <p14:creationId xmlns:p14="http://schemas.microsoft.com/office/powerpoint/2010/main" val="2159000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56160-CF11-C866-D253-E9E74966D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9E758F3-50A3-FB78-2D95-11018D581127}"/>
              </a:ext>
            </a:extLst>
          </p:cNvPr>
          <p:cNvSpPr txBox="1"/>
          <p:nvPr/>
        </p:nvSpPr>
        <p:spPr>
          <a:xfrm>
            <a:off x="461669" y="1516652"/>
            <a:ext cx="5049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vscode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起動後、</a:t>
            </a:r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Ctrl+K+O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で作業フォルダをセット。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15134B37-9154-7A51-8302-3874C171C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550" y="2004413"/>
            <a:ext cx="5027494" cy="2206229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7D8E6DE-102A-2CFE-DC70-3A44A3DA4B35}"/>
              </a:ext>
            </a:extLst>
          </p:cNvPr>
          <p:cNvSpPr txBox="1"/>
          <p:nvPr/>
        </p:nvSpPr>
        <p:spPr>
          <a:xfrm>
            <a:off x="461669" y="2351107"/>
            <a:ext cx="5368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右の例は、</a:t>
            </a:r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85_test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 というフォルダをセットした状態。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まだフォルダは空なのでファイルは何も表示されていません。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3854858-891F-FFDF-7461-455939D0F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454579"/>
            <a:ext cx="3467100" cy="1362791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6035EB5-5D1D-3E7B-B977-3851E63D9A77}"/>
              </a:ext>
            </a:extLst>
          </p:cNvPr>
          <p:cNvSpPr txBox="1"/>
          <p:nvPr/>
        </p:nvSpPr>
        <p:spPr>
          <a:xfrm>
            <a:off x="575969" y="4749579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新しいターミナルを開きます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81E916B-2E67-4F95-CAB1-F8C30476CE01}"/>
              </a:ext>
            </a:extLst>
          </p:cNvPr>
          <p:cNvSpPr txBox="1"/>
          <p:nvPr/>
        </p:nvSpPr>
        <p:spPr>
          <a:xfrm>
            <a:off x="1225998" y="337356"/>
            <a:ext cx="4293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開発環境 </a:t>
            </a:r>
            <a:r>
              <a:rPr lang="en-US" altLang="ja-JP" sz="2800" b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VSC</a:t>
            </a:r>
            <a:r>
              <a:rPr kumimoji="1" lang="en-US" altLang="ja-JP" sz="2800" b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ode</a:t>
            </a:r>
            <a:r>
              <a:rPr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の起動</a:t>
            </a:r>
            <a:endParaRPr kumimoji="1" lang="ja-JP" altLang="en-US" sz="2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CCB378E-7885-8428-3731-0D11FC8B6AB6}"/>
              </a:ext>
            </a:extLst>
          </p:cNvPr>
          <p:cNvSpPr/>
          <p:nvPr/>
        </p:nvSpPr>
        <p:spPr>
          <a:xfrm>
            <a:off x="6615906" y="2541042"/>
            <a:ext cx="1372393" cy="13769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F248944-7C90-850B-EE0B-313239E77D5A}"/>
              </a:ext>
            </a:extLst>
          </p:cNvPr>
          <p:cNvSpPr/>
          <p:nvPr/>
        </p:nvSpPr>
        <p:spPr>
          <a:xfrm>
            <a:off x="6817961" y="4746935"/>
            <a:ext cx="1227490" cy="1457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5040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2A0FE-12A6-4D93-B309-BFB4C85FB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9060D99-D1F9-D5D3-690D-CA9CE5C82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733" y="1608117"/>
            <a:ext cx="4353533" cy="109552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CFDEC93-424E-8A82-F8C5-A50D324798F0}"/>
              </a:ext>
            </a:extLst>
          </p:cNvPr>
          <p:cNvSpPr txBox="1"/>
          <p:nvPr/>
        </p:nvSpPr>
        <p:spPr>
          <a:xfrm>
            <a:off x="989310" y="1682550"/>
            <a:ext cx="4780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インストールされている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python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のバージョンを確認。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</a:t>
            </a:r>
            <a:r>
              <a:rPr kumimoji="1" lang="en-US" altLang="ja-JP" dirty="0" err="1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py</a:t>
            </a:r>
            <a:r>
              <a:rPr kumimoji="1" lang="en-US" altLang="ja-JP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–list</a:t>
            </a:r>
            <a:endParaRPr kumimoji="1" lang="ja-JP" altLang="en-US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1D2449E-191B-86FB-C7DB-5BF210F16456}"/>
              </a:ext>
            </a:extLst>
          </p:cNvPr>
          <p:cNvSpPr txBox="1"/>
          <p:nvPr/>
        </p:nvSpPr>
        <p:spPr>
          <a:xfrm>
            <a:off x="1039519" y="3360717"/>
            <a:ext cx="3217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python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仮想環境を作成します。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ja-JP" altLang="en-US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FBE7A14-E532-1B4D-E97C-5B6597F34640}"/>
              </a:ext>
            </a:extLst>
          </p:cNvPr>
          <p:cNvSpPr txBox="1"/>
          <p:nvPr/>
        </p:nvSpPr>
        <p:spPr>
          <a:xfrm>
            <a:off x="841370" y="5739749"/>
            <a:ext cx="11058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仮想環境を作成する理由：インストールしている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Python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のバージョンが複数になってきて、さらに使用するライブラリも多くなってくるとゴチャゴチャ。ライブラリの依存関係で謎のｴﾗｰ発生。  →   案件ごとにきれいな環境でやりたい。   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467E605-C9BE-AF87-C18B-16CF520CC48C}"/>
              </a:ext>
            </a:extLst>
          </p:cNvPr>
          <p:cNvSpPr txBox="1"/>
          <p:nvPr/>
        </p:nvSpPr>
        <p:spPr>
          <a:xfrm>
            <a:off x="1227795" y="3929483"/>
            <a:ext cx="4303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Ver 3.11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で仮想環境を作成する例：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  (.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venv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は任意のフォルダ名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r>
              <a:rPr lang="ja-JP" altLang="en-US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</a:t>
            </a:r>
            <a:r>
              <a:rPr lang="en-US" altLang="ja-JP" dirty="0" err="1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py</a:t>
            </a:r>
            <a:r>
              <a:rPr lang="en-US" altLang="ja-JP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-3.11 -m </a:t>
            </a:r>
            <a:r>
              <a:rPr lang="en-US" altLang="ja-JP" dirty="0" err="1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venv</a:t>
            </a:r>
            <a:r>
              <a:rPr lang="en-US" altLang="ja-JP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.</a:t>
            </a:r>
            <a:r>
              <a:rPr lang="en-US" altLang="ja-JP" dirty="0" err="1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venv</a:t>
            </a:r>
            <a:endParaRPr lang="en-US" altLang="ja-JP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2E253A8-2663-1C67-7B4D-10DE26836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285" y="4492607"/>
            <a:ext cx="4496427" cy="247685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792EECF-0714-5DED-3CA1-AD9E4A8089EC}"/>
              </a:ext>
            </a:extLst>
          </p:cNvPr>
          <p:cNvSpPr txBox="1"/>
          <p:nvPr/>
        </p:nvSpPr>
        <p:spPr>
          <a:xfrm>
            <a:off x="1225998" y="337356"/>
            <a:ext cx="2669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仮想環境の作成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C5B189B-74A2-DBBF-31E6-6406A64E1584}"/>
              </a:ext>
            </a:extLst>
          </p:cNvPr>
          <p:cNvSpPr txBox="1"/>
          <p:nvPr/>
        </p:nvSpPr>
        <p:spPr>
          <a:xfrm>
            <a:off x="841370" y="1218080"/>
            <a:ext cx="3776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（一度作成済みの場合は操作不要）</a:t>
            </a:r>
            <a:endParaRPr kumimoji="1" lang="ja-JP" altLang="en-US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6986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6CA206-420F-AB9B-C026-D5E040F74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4697978-7CDC-C65B-D395-095985E3E290}"/>
              </a:ext>
            </a:extLst>
          </p:cNvPr>
          <p:cNvSpPr txBox="1"/>
          <p:nvPr/>
        </p:nvSpPr>
        <p:spPr>
          <a:xfrm>
            <a:off x="1225998" y="337356"/>
            <a:ext cx="3488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ライブラリインストール</a:t>
            </a:r>
            <a:r>
              <a:rPr lang="en-US" altLang="ja-JP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kumimoji="1" lang="ja-JP" altLang="en-US" sz="2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1560560-CE9D-905B-784A-AE3E7BA09C4F}"/>
              </a:ext>
            </a:extLst>
          </p:cNvPr>
          <p:cNvSpPr txBox="1"/>
          <p:nvPr/>
        </p:nvSpPr>
        <p:spPr>
          <a:xfrm>
            <a:off x="777870" y="1741785"/>
            <a:ext cx="5318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vscode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下段のターミナルで仮想環境を起動します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lang="ja-JP" altLang="en-US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en-US" altLang="ja-JP" dirty="0" err="1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venv</a:t>
            </a:r>
            <a:r>
              <a:rPr lang="en-US" altLang="ja-JP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\Scripts\activate</a:t>
            </a:r>
          </a:p>
          <a:p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469CC286-C6CE-DBCF-2C37-05D8E6A48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407" y="1912897"/>
            <a:ext cx="4734586" cy="581106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56BD60F-AF9C-4C3D-E661-EF244641A0F0}"/>
              </a:ext>
            </a:extLst>
          </p:cNvPr>
          <p:cNvSpPr txBox="1"/>
          <p:nvPr/>
        </p:nvSpPr>
        <p:spPr>
          <a:xfrm>
            <a:off x="619120" y="1218080"/>
            <a:ext cx="530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（一度ライブラリインストール済みの場合は操作不要）</a:t>
            </a:r>
            <a:endParaRPr kumimoji="1" lang="ja-JP" altLang="en-US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53CF785-9A23-6BD5-F837-DE1B2A4EDD0C}"/>
              </a:ext>
            </a:extLst>
          </p:cNvPr>
          <p:cNvSpPr txBox="1"/>
          <p:nvPr/>
        </p:nvSpPr>
        <p:spPr>
          <a:xfrm>
            <a:off x="777870" y="4554835"/>
            <a:ext cx="531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proxy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を設定します</a:t>
            </a:r>
            <a:endParaRPr lang="en-US" altLang="ja-JP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A1CBBDD-4B9A-9331-2AD6-5E4B64103393}"/>
              </a:ext>
            </a:extLst>
          </p:cNvPr>
          <p:cNvSpPr txBox="1"/>
          <p:nvPr/>
        </p:nvSpPr>
        <p:spPr>
          <a:xfrm>
            <a:off x="777870" y="5224935"/>
            <a:ext cx="6105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pip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を最新化</a:t>
            </a:r>
            <a:endParaRPr lang="en-US" altLang="ja-JP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solidFill>
                  <a:srgbClr val="0070C0"/>
                </a:solidFill>
              </a:rPr>
              <a:t>    </a:t>
            </a:r>
            <a:r>
              <a:rPr lang="sv-SE" altLang="ja-JP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python -m pip install --upgrade pip</a:t>
            </a:r>
            <a:endParaRPr lang="en-US" altLang="ja-JP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B15A32C4-CF05-48FE-B792-91C93B3E1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407" y="3145470"/>
            <a:ext cx="4191585" cy="1286054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03FD9C0-B83E-6F33-6196-FFC2EADAFB1A}"/>
              </a:ext>
            </a:extLst>
          </p:cNvPr>
          <p:cNvSpPr txBox="1"/>
          <p:nvPr/>
        </p:nvSpPr>
        <p:spPr>
          <a:xfrm>
            <a:off x="860420" y="2955752"/>
            <a:ext cx="5318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現在インストールされているライブラリを確認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lang="en-US" altLang="ja-JP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pip list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6008C6C4-B5C3-BA98-64A3-39E6E4CA81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3311" y="6047843"/>
            <a:ext cx="6830378" cy="323895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F7B1ED1-EB73-C7B4-1B00-4F221B504D6A}"/>
              </a:ext>
            </a:extLst>
          </p:cNvPr>
          <p:cNvSpPr/>
          <p:nvPr/>
        </p:nvSpPr>
        <p:spPr>
          <a:xfrm>
            <a:off x="9415111" y="3145470"/>
            <a:ext cx="1195739" cy="2763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3BD7D47-7779-E4D2-F98C-8D67D62197BB}"/>
              </a:ext>
            </a:extLst>
          </p:cNvPr>
          <p:cNvSpPr/>
          <p:nvPr/>
        </p:nvSpPr>
        <p:spPr>
          <a:xfrm>
            <a:off x="8631199" y="1912897"/>
            <a:ext cx="2532101" cy="2763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8EADE6F-A091-B75F-47A2-727923FCCAF1}"/>
              </a:ext>
            </a:extLst>
          </p:cNvPr>
          <p:cNvSpPr/>
          <p:nvPr/>
        </p:nvSpPr>
        <p:spPr>
          <a:xfrm>
            <a:off x="7770461" y="6047843"/>
            <a:ext cx="3837339" cy="2763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BB879AE-5C3D-3831-7B10-559A93AC2E27}"/>
              </a:ext>
            </a:extLst>
          </p:cNvPr>
          <p:cNvSpPr/>
          <p:nvPr/>
        </p:nvSpPr>
        <p:spPr>
          <a:xfrm>
            <a:off x="6700799" y="2139385"/>
            <a:ext cx="925551" cy="2763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1AEFC57-6274-E2BC-2C18-73AD99894FBB}"/>
              </a:ext>
            </a:extLst>
          </p:cNvPr>
          <p:cNvSpPr txBox="1"/>
          <p:nvPr/>
        </p:nvSpPr>
        <p:spPr>
          <a:xfrm>
            <a:off x="5835163" y="2634179"/>
            <a:ext cx="155202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仮想環境 </a:t>
            </a:r>
            <a:r>
              <a:rPr lang="en-US" altLang="ja-JP" sz="1600" dirty="0"/>
              <a:t>.</a:t>
            </a:r>
            <a:r>
              <a:rPr lang="en-US" altLang="ja-JP" sz="1600" dirty="0" err="1"/>
              <a:t>venv</a:t>
            </a:r>
            <a:endParaRPr kumimoji="1" lang="ja-JP" altLang="en-US" sz="1600" dirty="0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E81E8DE4-7761-A5B2-6523-9669972A0047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6611177" y="2374427"/>
            <a:ext cx="394781" cy="259752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970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>
            <a:extLst>
              <a:ext uri="{FF2B5EF4-FFF2-40B4-BE49-F238E27FC236}">
                <a16:creationId xmlns:a16="http://schemas.microsoft.com/office/drawing/2014/main" id="{A6B2CB1D-EBBA-97B0-ECAD-011E179C0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359" y="3513302"/>
            <a:ext cx="3934374" cy="197195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35A4F6E-2D43-7B48-698A-4A7180EF1D45}"/>
              </a:ext>
            </a:extLst>
          </p:cNvPr>
          <p:cNvSpPr txBox="1"/>
          <p:nvPr/>
        </p:nvSpPr>
        <p:spPr>
          <a:xfrm>
            <a:off x="339720" y="1651344"/>
            <a:ext cx="53181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必要なライブラリをインストール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lang="en-US" altLang="ja-JP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pip install polars</a:t>
            </a:r>
          </a:p>
          <a:p>
            <a:r>
              <a:rPr lang="en-US" altLang="ja-JP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pip install </a:t>
            </a:r>
            <a:r>
              <a:rPr lang="en-US" altLang="ja-JP" dirty="0" err="1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fastexcel</a:t>
            </a:r>
            <a:endParaRPr lang="en-US" altLang="ja-JP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  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ｻﾝﾌﾟﾙで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Excel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操作するためのライブラリ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F1EAEA1-6B8E-5050-4211-27DB64D58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359" y="1871639"/>
            <a:ext cx="4877481" cy="333422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056C3F9-B2F1-2D51-D14A-46665452449E}"/>
              </a:ext>
            </a:extLst>
          </p:cNvPr>
          <p:cNvSpPr txBox="1"/>
          <p:nvPr/>
        </p:nvSpPr>
        <p:spPr>
          <a:xfrm>
            <a:off x="339720" y="3348866"/>
            <a:ext cx="5318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インストールされているライブラリを確認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lang="en-US" altLang="ja-JP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pip list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DBEA6A5-626E-A907-4FCB-9A94B7A3288C}"/>
              </a:ext>
            </a:extLst>
          </p:cNvPr>
          <p:cNvSpPr/>
          <p:nvPr/>
        </p:nvSpPr>
        <p:spPr>
          <a:xfrm>
            <a:off x="6437324" y="4250565"/>
            <a:ext cx="2046639" cy="2187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FA4B6C3-1F75-706B-95E2-26D9D82023F5}"/>
              </a:ext>
            </a:extLst>
          </p:cNvPr>
          <p:cNvSpPr/>
          <p:nvPr/>
        </p:nvSpPr>
        <p:spPr>
          <a:xfrm>
            <a:off x="9148411" y="1871639"/>
            <a:ext cx="2002190" cy="249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7C13723-6CDA-B4AC-8C8C-A3F640A36C04}"/>
              </a:ext>
            </a:extLst>
          </p:cNvPr>
          <p:cNvSpPr txBox="1"/>
          <p:nvPr/>
        </p:nvSpPr>
        <p:spPr>
          <a:xfrm>
            <a:off x="9415815" y="4469330"/>
            <a:ext cx="121058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追加された</a:t>
            </a:r>
            <a:endParaRPr kumimoji="1" lang="ja-JP" altLang="en-US" sz="1600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F0C23B1-00B0-CB06-3935-3E384BE1BCC5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8483963" y="4359948"/>
            <a:ext cx="931852" cy="278659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A79B32A-234D-31CD-0031-3BC8FF155CEC}"/>
              </a:ext>
            </a:extLst>
          </p:cNvPr>
          <p:cNvSpPr/>
          <p:nvPr/>
        </p:nvSpPr>
        <p:spPr>
          <a:xfrm>
            <a:off x="6437324" y="4783270"/>
            <a:ext cx="2046639" cy="423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623CB38A-5AD8-1652-AE0C-D96B96362B0F}"/>
              </a:ext>
            </a:extLst>
          </p:cNvPr>
          <p:cNvCxnSpPr>
            <a:cxnSpLocks/>
            <a:stCxn id="18" idx="3"/>
            <a:endCxn id="12" idx="1"/>
          </p:cNvCxnSpPr>
          <p:nvPr/>
        </p:nvCxnSpPr>
        <p:spPr>
          <a:xfrm flipV="1">
            <a:off x="8483963" y="4638607"/>
            <a:ext cx="931852" cy="356325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916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730BD6-C7DD-994F-A927-864C6E8A58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01C66E3-21C6-54FA-4435-86BD1C31C238}"/>
              </a:ext>
            </a:extLst>
          </p:cNvPr>
          <p:cNvSpPr txBox="1"/>
          <p:nvPr/>
        </p:nvSpPr>
        <p:spPr>
          <a:xfrm>
            <a:off x="1029148" y="261156"/>
            <a:ext cx="4273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Vscode</a:t>
            </a:r>
            <a:r>
              <a:rPr kumimoji="1"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と仮想環境の連携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F4DE595-F6E6-FDEE-21DB-7F79F593F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650" y="1330213"/>
            <a:ext cx="6179059" cy="1038337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E044DBC-94AD-CD3F-0022-E9C6D1A4D893}"/>
              </a:ext>
            </a:extLst>
          </p:cNvPr>
          <p:cNvSpPr txBox="1"/>
          <p:nvPr/>
        </p:nvSpPr>
        <p:spPr>
          <a:xfrm>
            <a:off x="523049" y="1395304"/>
            <a:ext cx="481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Ctrl+Shift+P</a:t>
            </a:r>
            <a:r>
              <a:rPr kumimoji="1" lang="en-US" altLang="ja-JP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で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Python: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インタープリターを選択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3E5B635-4425-808E-1D54-DDD14388B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886" y="2729636"/>
            <a:ext cx="6456686" cy="1398728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6D3B2C2-7DFD-9737-4D86-71F72601A8E8}"/>
              </a:ext>
            </a:extLst>
          </p:cNvPr>
          <p:cNvSpPr txBox="1"/>
          <p:nvPr/>
        </p:nvSpPr>
        <p:spPr>
          <a:xfrm>
            <a:off x="523049" y="2912954"/>
            <a:ext cx="255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作成した仮想環境を選択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16723265-251D-EC1E-EF52-81E145DC9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7047" y="4732278"/>
            <a:ext cx="4782217" cy="847843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A511491-9576-4309-9930-7DBEBD617948}"/>
              </a:ext>
            </a:extLst>
          </p:cNvPr>
          <p:cNvSpPr txBox="1"/>
          <p:nvPr/>
        </p:nvSpPr>
        <p:spPr>
          <a:xfrm>
            <a:off x="612207" y="4665554"/>
            <a:ext cx="4897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Vscode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の右下に、選択した仮想環境が表示される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5B63C17-BDCD-85E3-B586-A867C4027534}"/>
              </a:ext>
            </a:extLst>
          </p:cNvPr>
          <p:cNvSpPr/>
          <p:nvPr/>
        </p:nvSpPr>
        <p:spPr>
          <a:xfrm>
            <a:off x="7955756" y="5156200"/>
            <a:ext cx="1708944" cy="2581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0F1A8F7-054D-BE13-8A56-9D1C66A79DCC}"/>
              </a:ext>
            </a:extLst>
          </p:cNvPr>
          <p:cNvSpPr/>
          <p:nvPr/>
        </p:nvSpPr>
        <p:spPr>
          <a:xfrm>
            <a:off x="6044406" y="3870182"/>
            <a:ext cx="1708944" cy="2581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9275B6-DF92-DAB3-8DCE-0FEB8B3B4267}"/>
              </a:ext>
            </a:extLst>
          </p:cNvPr>
          <p:cNvSpPr/>
          <p:nvPr/>
        </p:nvSpPr>
        <p:spPr>
          <a:xfrm>
            <a:off x="6044406" y="1720290"/>
            <a:ext cx="1708944" cy="2581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CE9A0B6-5E35-A219-5F1F-D2EC76CDC8C3}"/>
              </a:ext>
            </a:extLst>
          </p:cNvPr>
          <p:cNvSpPr txBox="1"/>
          <p:nvPr/>
        </p:nvSpPr>
        <p:spPr>
          <a:xfrm>
            <a:off x="9218892" y="5845481"/>
            <a:ext cx="155202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仮想環境 </a:t>
            </a:r>
            <a:r>
              <a:rPr lang="en-US" altLang="ja-JP" sz="1600" dirty="0"/>
              <a:t>.</a:t>
            </a:r>
            <a:r>
              <a:rPr lang="en-US" altLang="ja-JP" sz="1600" dirty="0" err="1"/>
              <a:t>venv</a:t>
            </a:r>
            <a:endParaRPr kumimoji="1" lang="ja-JP" altLang="en-US" sz="1600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8E770C7-4FDF-C832-732B-C3B220E86D45}"/>
              </a:ext>
            </a:extLst>
          </p:cNvPr>
          <p:cNvCxnSpPr>
            <a:cxnSpLocks/>
            <a:stCxn id="12" idx="2"/>
            <a:endCxn id="15" idx="1"/>
          </p:cNvCxnSpPr>
          <p:nvPr/>
        </p:nvCxnSpPr>
        <p:spPr>
          <a:xfrm>
            <a:off x="8810228" y="5414382"/>
            <a:ext cx="408664" cy="600376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903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5341</TotalTime>
  <Words>1195</Words>
  <Application>Microsoft Office PowerPoint</Application>
  <PresentationFormat>ワイド画面</PresentationFormat>
  <Paragraphs>194</Paragraphs>
  <Slides>23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9" baseType="lpstr">
      <vt:lpstr>-apple-system</vt:lpstr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忍 矢野</dc:creator>
  <cp:lastModifiedBy>忍 矢野</cp:lastModifiedBy>
  <cp:revision>278</cp:revision>
  <dcterms:created xsi:type="dcterms:W3CDTF">2025-05-23T12:06:11Z</dcterms:created>
  <dcterms:modified xsi:type="dcterms:W3CDTF">2025-06-01T00:06:16Z</dcterms:modified>
</cp:coreProperties>
</file>