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9" r:id="rId4"/>
    <p:sldId id="257" r:id="rId5"/>
    <p:sldId id="258" r:id="rId6"/>
    <p:sldId id="271" r:id="rId7"/>
    <p:sldId id="260" r:id="rId8"/>
    <p:sldId id="261" r:id="rId9"/>
    <p:sldId id="263" r:id="rId10"/>
    <p:sldId id="262"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p:scale>
          <a:sx n="100" d="100"/>
          <a:sy n="100" d="100"/>
        </p:scale>
        <p:origin x="29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842AD-053E-DF51-D72A-0AE6A00184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B7D69BA-4F66-6CBD-ABB2-5C1ABE2C4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A23F04F-E7F3-656F-6344-79BA4AA8C8FD}"/>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94F14A35-3673-DBAC-4C7E-E8326E9F89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EDA761-98D0-604A-88AF-A244F76FD295}"/>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256369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4D90F-30F3-F876-540A-B6F51EC5254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E4BE97-2224-8426-FF41-FA92041587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862A9D-6E05-45C0-C5CB-10D5D69E451C}"/>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982C2CCC-7265-E44E-BF17-D1CD1A2B29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B77395-1CA1-FFFE-3DB8-ADA0ECABF63A}"/>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317057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0A1A8F-D63C-494C-C96E-A6D257F7FED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F5B80FB-1710-2778-EC77-CE038862E71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5C0C0E-059F-8FC2-C54F-C70B9F8F0D80}"/>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2966F72A-A9ED-2415-5612-7CB96640C7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0DE8D6-C092-F3A3-CFEB-D5B3C52FB061}"/>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80362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E9D241-9EE4-12EB-196E-7847E5CB046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23B9530-71A2-E62B-6558-F0598ADC12B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0C6748-BB06-B32B-B006-C175543E2381}"/>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9F415111-EEDD-A0C7-DFE6-26BB607854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6556BC-DE51-370C-8713-5E912F8F00DE}"/>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67419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8299E-713F-FF9D-EEAC-715AA2D3E54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FC6D70-6DEE-C0C1-A046-3BB9D2792F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095D20F-85A0-6539-441A-AD1FF578F27C}"/>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E7942876-92F4-DBBF-CCAB-D009B77769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5F5DB2-7B94-289C-4E05-23065C6A471F}"/>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417403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3623C-D812-94AF-AC54-6A892621A4F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30EE1D-5C71-4B6F-B191-FBA326C6FBC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F0FBD76-E37C-1689-C67D-F8DC045E0A9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40B881-76D9-14DC-A118-CF4FCB89F9A0}"/>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6" name="フッター プレースホルダー 5">
            <a:extLst>
              <a:ext uri="{FF2B5EF4-FFF2-40B4-BE49-F238E27FC236}">
                <a16:creationId xmlns:a16="http://schemas.microsoft.com/office/drawing/2014/main" id="{0F6E4C7F-A581-E30A-8C3B-47010F26E8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9556B3-CB36-3942-6F66-AE45E37CA286}"/>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271713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3B147B-3D76-C1B9-D1A6-21A0A27B59E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F1771C-FAE3-E410-036C-5A6FD71F5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B60B5E5-1D4F-1D78-F6D9-FD4E102C679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C014A1A-7F8C-C995-709E-79FF9F58F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03DFE28-8345-A708-119C-581AC691EC0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6B05347-FC12-A393-EDB5-44A9381E0B79}"/>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8" name="フッター プレースホルダー 7">
            <a:extLst>
              <a:ext uri="{FF2B5EF4-FFF2-40B4-BE49-F238E27FC236}">
                <a16:creationId xmlns:a16="http://schemas.microsoft.com/office/drawing/2014/main" id="{DA733A5B-79CE-5677-65BF-B3F910021A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06151FB-FC12-F68D-1D02-7A8585263ED4}"/>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161143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138A0-48C3-6BF5-9DE4-44DC35A5C8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F78183-BAFA-DEB7-561C-FC3EE4CBF2FC}"/>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4" name="フッター プレースホルダー 3">
            <a:extLst>
              <a:ext uri="{FF2B5EF4-FFF2-40B4-BE49-F238E27FC236}">
                <a16:creationId xmlns:a16="http://schemas.microsoft.com/office/drawing/2014/main" id="{B7438A49-3C92-76E8-98FB-966E1E2DBF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334C16-B1CB-7340-42BF-044B94583646}"/>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388746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746E7EC-C2DE-ABA1-63EC-CFF16A09DC47}"/>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3" name="フッター プレースホルダー 2">
            <a:extLst>
              <a:ext uri="{FF2B5EF4-FFF2-40B4-BE49-F238E27FC236}">
                <a16:creationId xmlns:a16="http://schemas.microsoft.com/office/drawing/2014/main" id="{63E328F2-0397-031B-CDAB-A711B731061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644B101-B623-12FE-AAAB-DA766169E264}"/>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14894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9AACE-26A0-2A62-FD43-A06F0AD615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61F71F-52C0-1BA0-70C6-B454923CF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95F99A0-5A0F-36A8-E915-83DE8C22B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4F8405-9A98-1F42-7C38-9A246119EC2A}"/>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6" name="フッター プレースホルダー 5">
            <a:extLst>
              <a:ext uri="{FF2B5EF4-FFF2-40B4-BE49-F238E27FC236}">
                <a16:creationId xmlns:a16="http://schemas.microsoft.com/office/drawing/2014/main" id="{D38C3095-D8F4-904C-7C35-72282869D8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38BF6F-D22F-D613-E2FC-BE2DE199AA2C}"/>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21009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B8DF88-3090-5BD0-023E-C40EE3AA49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7E03BFC-AA3F-06B3-01A6-6678D31C1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D4EABE8-D849-A5E4-AB6B-C5BFE5EEE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B762D2D-BBB8-7786-BA8F-3A193FD57083}"/>
              </a:ext>
            </a:extLst>
          </p:cNvPr>
          <p:cNvSpPr>
            <a:spLocks noGrp="1"/>
          </p:cNvSpPr>
          <p:nvPr>
            <p:ph type="dt" sz="half" idx="10"/>
          </p:nvPr>
        </p:nvSpPr>
        <p:spPr/>
        <p:txBody>
          <a:bodyPr/>
          <a:lstStyle/>
          <a:p>
            <a:fld id="{086EB40A-DD39-40F0-B7F7-4CC21A802CFA}" type="datetimeFigureOut">
              <a:rPr kumimoji="1" lang="ja-JP" altLang="en-US" smtClean="0"/>
              <a:t>2025/1/18</a:t>
            </a:fld>
            <a:endParaRPr kumimoji="1" lang="ja-JP" altLang="en-US"/>
          </a:p>
        </p:txBody>
      </p:sp>
      <p:sp>
        <p:nvSpPr>
          <p:cNvPr id="6" name="フッター プレースホルダー 5">
            <a:extLst>
              <a:ext uri="{FF2B5EF4-FFF2-40B4-BE49-F238E27FC236}">
                <a16:creationId xmlns:a16="http://schemas.microsoft.com/office/drawing/2014/main" id="{6EBAD050-A58B-846C-074C-F7E30E9CAF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4FBA3F-0001-3DD0-AC1A-66B91634439C}"/>
              </a:ext>
            </a:extLst>
          </p:cNvPr>
          <p:cNvSpPr>
            <a:spLocks noGrp="1"/>
          </p:cNvSpPr>
          <p:nvPr>
            <p:ph type="sldNum" sz="quarter" idx="12"/>
          </p:nvPr>
        </p:nvSpPr>
        <p:spPr/>
        <p:txBody>
          <a:body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365784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9FD2DD-2FCE-76CC-E341-6021447C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3D9193-89DA-55FD-679D-2E5F81A92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87B2B-E6C8-ADCF-B3C3-9D7C34790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EB40A-DD39-40F0-B7F7-4CC21A802CFA}"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72849373-C8BF-49F1-94F7-133D61E466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D322C4F-0E12-D72B-18E5-39CE1405E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23FF5-AF6C-4408-8FC0-2E0203611202}" type="slidenum">
              <a:rPr kumimoji="1" lang="ja-JP" altLang="en-US" smtClean="0"/>
              <a:t>‹#›</a:t>
            </a:fld>
            <a:endParaRPr kumimoji="1" lang="ja-JP" altLang="en-US"/>
          </a:p>
        </p:txBody>
      </p:sp>
    </p:spTree>
    <p:extLst>
      <p:ext uri="{BB962C8B-B14F-4D97-AF65-F5344CB8AC3E}">
        <p14:creationId xmlns:p14="http://schemas.microsoft.com/office/powerpoint/2010/main" val="415958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8722E-42D4-48B7-EBF1-FD0EDE9B83E6}"/>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2DF8ACAF-2B41-A436-491F-789BBB762AC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50928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D9A44-ADA6-ECA2-1581-1EE6FAD9C175}"/>
            </a:ext>
          </a:extLst>
        </p:cNvPr>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B00EE718-E145-65D4-44CE-FB725C990674}"/>
              </a:ext>
            </a:extLst>
          </p:cNvPr>
          <p:cNvSpPr txBox="1"/>
          <p:nvPr/>
        </p:nvSpPr>
        <p:spPr>
          <a:xfrm>
            <a:off x="584356" y="1381359"/>
            <a:ext cx="5568794" cy="4524315"/>
          </a:xfrm>
          <a:prstGeom prst="rect">
            <a:avLst/>
          </a:prstGeom>
          <a:noFill/>
        </p:spPr>
        <p:txBody>
          <a:bodyPr wrap="square" rtlCol="0">
            <a:spAutoFit/>
          </a:bodyPr>
          <a:lstStyle/>
          <a:p>
            <a:r>
              <a:rPr lang="ja-JP" altLang="en-US" dirty="0"/>
              <a:t>処理実行：</a:t>
            </a:r>
            <a:endParaRPr lang="en-US" altLang="ja-JP" dirty="0"/>
          </a:p>
          <a:p>
            <a:r>
              <a:rPr lang="ja-JP" altLang="en-US" dirty="0"/>
              <a:t>実行</a:t>
            </a:r>
            <a:r>
              <a:rPr lang="en-US" altLang="ja-JP" dirty="0"/>
              <a:t>_</a:t>
            </a:r>
            <a:r>
              <a:rPr lang="en-US" altLang="ja-JP" dirty="0" err="1"/>
              <a:t>02chat_chainlit.bat</a:t>
            </a:r>
            <a:r>
              <a:rPr lang="en-US" altLang="ja-JP" dirty="0"/>
              <a:t> </a:t>
            </a:r>
            <a:r>
              <a:rPr lang="ja-JP" altLang="en-US" dirty="0"/>
              <a:t>をダブルクリックで</a:t>
            </a:r>
            <a:endParaRPr lang="en-US" altLang="ja-JP" dirty="0"/>
          </a:p>
          <a:p>
            <a:r>
              <a:rPr lang="ja-JP" altLang="en-US" dirty="0"/>
              <a:t>先ほどのコードが実行されます。</a:t>
            </a:r>
            <a:endParaRPr lang="en-US" altLang="ja-JP" dirty="0"/>
          </a:p>
          <a:p>
            <a:endParaRPr lang="en-US" altLang="ja-JP" dirty="0"/>
          </a:p>
          <a:p>
            <a:endParaRPr lang="en-US" altLang="ja-JP" dirty="0"/>
          </a:p>
          <a:p>
            <a:endParaRPr lang="en-US" altLang="ja-JP" dirty="0"/>
          </a:p>
          <a:p>
            <a:endParaRPr lang="en-US" altLang="ja-JP" dirty="0"/>
          </a:p>
          <a:p>
            <a:r>
              <a:rPr lang="ja-JP" altLang="en-US" dirty="0"/>
              <a:t>ブラウザが起動しますので、入出力できることを確認します（右図）。</a:t>
            </a:r>
            <a:endParaRPr lang="en-US" altLang="ja-JP" dirty="0"/>
          </a:p>
          <a:p>
            <a:endParaRPr lang="en-US" altLang="ja-JP" dirty="0"/>
          </a:p>
          <a:p>
            <a:endParaRPr lang="en-US" altLang="ja-JP" dirty="0"/>
          </a:p>
          <a:p>
            <a:r>
              <a:rPr lang="en-US" altLang="ja-JP" dirty="0"/>
              <a:t>※</a:t>
            </a:r>
            <a:r>
              <a:rPr lang="en-US" altLang="ja-JP" dirty="0" err="1"/>
              <a:t>chainlit</a:t>
            </a:r>
            <a:r>
              <a:rPr lang="ja-JP" altLang="en-US" dirty="0"/>
              <a:t>の二重起動はエラーになるので終了時はコマンドプロンプト（黒い画面）も閉じてください。</a:t>
            </a:r>
            <a:endParaRPr lang="en-US" altLang="ja-JP" dirty="0"/>
          </a:p>
          <a:p>
            <a:endParaRPr lang="en-US" altLang="ja-JP" dirty="0"/>
          </a:p>
          <a:p>
            <a:endParaRPr lang="en-US" altLang="ja-JP" dirty="0"/>
          </a:p>
          <a:p>
            <a:endParaRPr lang="en-US" altLang="ja-JP" dirty="0"/>
          </a:p>
        </p:txBody>
      </p:sp>
      <p:pic>
        <p:nvPicPr>
          <p:cNvPr id="3" name="図 2">
            <a:extLst>
              <a:ext uri="{FF2B5EF4-FFF2-40B4-BE49-F238E27FC236}">
                <a16:creationId xmlns:a16="http://schemas.microsoft.com/office/drawing/2014/main" id="{1F4D4EF6-FC83-9D6D-0D3A-B1C22D319348}"/>
              </a:ext>
            </a:extLst>
          </p:cNvPr>
          <p:cNvPicPr>
            <a:picLocks noChangeAspect="1"/>
          </p:cNvPicPr>
          <p:nvPr/>
        </p:nvPicPr>
        <p:blipFill>
          <a:blip r:embed="rId2"/>
          <a:stretch>
            <a:fillRect/>
          </a:stretch>
        </p:blipFill>
        <p:spPr>
          <a:xfrm>
            <a:off x="6415796" y="1713194"/>
            <a:ext cx="3626631" cy="524332"/>
          </a:xfrm>
          <a:prstGeom prst="rect">
            <a:avLst/>
          </a:prstGeom>
        </p:spPr>
      </p:pic>
      <p:pic>
        <p:nvPicPr>
          <p:cNvPr id="5" name="図 4">
            <a:extLst>
              <a:ext uri="{FF2B5EF4-FFF2-40B4-BE49-F238E27FC236}">
                <a16:creationId xmlns:a16="http://schemas.microsoft.com/office/drawing/2014/main" id="{E3BB6968-F482-2046-303B-AF2A8097C228}"/>
              </a:ext>
            </a:extLst>
          </p:cNvPr>
          <p:cNvPicPr>
            <a:picLocks noChangeAspect="1"/>
          </p:cNvPicPr>
          <p:nvPr/>
        </p:nvPicPr>
        <p:blipFill>
          <a:blip r:embed="rId3"/>
          <a:stretch>
            <a:fillRect/>
          </a:stretch>
        </p:blipFill>
        <p:spPr>
          <a:xfrm>
            <a:off x="6415796" y="1312121"/>
            <a:ext cx="2257740" cy="323895"/>
          </a:xfrm>
          <a:prstGeom prst="rect">
            <a:avLst/>
          </a:prstGeom>
        </p:spPr>
      </p:pic>
      <p:pic>
        <p:nvPicPr>
          <p:cNvPr id="14" name="図 13">
            <a:extLst>
              <a:ext uri="{FF2B5EF4-FFF2-40B4-BE49-F238E27FC236}">
                <a16:creationId xmlns:a16="http://schemas.microsoft.com/office/drawing/2014/main" id="{A6CFA3DF-229C-3E9B-B891-2E0720D47BA7}"/>
              </a:ext>
            </a:extLst>
          </p:cNvPr>
          <p:cNvPicPr>
            <a:picLocks noChangeAspect="1"/>
          </p:cNvPicPr>
          <p:nvPr/>
        </p:nvPicPr>
        <p:blipFill>
          <a:blip r:embed="rId4"/>
          <a:stretch>
            <a:fillRect/>
          </a:stretch>
        </p:blipFill>
        <p:spPr>
          <a:xfrm>
            <a:off x="6474668" y="2969888"/>
            <a:ext cx="5011973" cy="2935786"/>
          </a:xfrm>
          <a:prstGeom prst="rect">
            <a:avLst/>
          </a:prstGeom>
          <a:ln>
            <a:solidFill>
              <a:schemeClr val="accent1"/>
            </a:solidFill>
          </a:ln>
        </p:spPr>
      </p:pic>
    </p:spTree>
    <p:extLst>
      <p:ext uri="{BB962C8B-B14F-4D97-AF65-F5344CB8AC3E}">
        <p14:creationId xmlns:p14="http://schemas.microsoft.com/office/powerpoint/2010/main" val="98144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87A96-3228-35B2-8C00-62DDAADB160B}"/>
            </a:ext>
          </a:extLst>
        </p:cNvPr>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326CB702-6867-05F2-7B7E-E9FF15E998EE}"/>
              </a:ext>
            </a:extLst>
          </p:cNvPr>
          <p:cNvSpPr/>
          <p:nvPr/>
        </p:nvSpPr>
        <p:spPr>
          <a:xfrm>
            <a:off x="7150100" y="1449856"/>
            <a:ext cx="2540000" cy="1623544"/>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50C6C68-7767-5429-E0BB-BA62B4CA4577}"/>
              </a:ext>
            </a:extLst>
          </p:cNvPr>
          <p:cNvSpPr txBox="1"/>
          <p:nvPr/>
        </p:nvSpPr>
        <p:spPr>
          <a:xfrm>
            <a:off x="400938" y="979563"/>
            <a:ext cx="4412361" cy="369332"/>
          </a:xfrm>
          <a:prstGeom prst="rect">
            <a:avLst/>
          </a:prstGeom>
          <a:noFill/>
        </p:spPr>
        <p:txBody>
          <a:bodyPr wrap="square" rtlCol="0">
            <a:spAutoFit/>
          </a:bodyPr>
          <a:lstStyle/>
          <a:p>
            <a:r>
              <a:rPr kumimoji="1" lang="en-US" altLang="ja-JP" b="1" dirty="0"/>
              <a:t>(3)-03 </a:t>
            </a:r>
            <a:r>
              <a:rPr kumimoji="1" lang="ja-JP" altLang="en-US" b="1" dirty="0"/>
              <a:t>文書の要約</a:t>
            </a:r>
          </a:p>
        </p:txBody>
      </p:sp>
      <p:pic>
        <p:nvPicPr>
          <p:cNvPr id="3" name="図 2">
            <a:extLst>
              <a:ext uri="{FF2B5EF4-FFF2-40B4-BE49-F238E27FC236}">
                <a16:creationId xmlns:a16="http://schemas.microsoft.com/office/drawing/2014/main" id="{4B3E1D93-C31B-100E-2673-CE8195D6D842}"/>
              </a:ext>
            </a:extLst>
          </p:cNvPr>
          <p:cNvPicPr>
            <a:picLocks noChangeAspect="1"/>
          </p:cNvPicPr>
          <p:nvPr/>
        </p:nvPicPr>
        <p:blipFill>
          <a:blip r:embed="rId2"/>
          <a:stretch>
            <a:fillRect/>
          </a:stretch>
        </p:blipFill>
        <p:spPr>
          <a:xfrm>
            <a:off x="7314623" y="1701226"/>
            <a:ext cx="2200582" cy="1314633"/>
          </a:xfrm>
          <a:prstGeom prst="rect">
            <a:avLst/>
          </a:prstGeom>
        </p:spPr>
      </p:pic>
      <p:sp>
        <p:nvSpPr>
          <p:cNvPr id="6" name="テキスト ボックス 5">
            <a:extLst>
              <a:ext uri="{FF2B5EF4-FFF2-40B4-BE49-F238E27FC236}">
                <a16:creationId xmlns:a16="http://schemas.microsoft.com/office/drawing/2014/main" id="{274B9A61-376D-AE3F-B91A-F2A6E57317EF}"/>
              </a:ext>
            </a:extLst>
          </p:cNvPr>
          <p:cNvSpPr txBox="1"/>
          <p:nvPr/>
        </p:nvSpPr>
        <p:spPr>
          <a:xfrm>
            <a:off x="7505123" y="1274353"/>
            <a:ext cx="1667444" cy="369332"/>
          </a:xfrm>
          <a:prstGeom prst="rect">
            <a:avLst/>
          </a:prstGeom>
          <a:solidFill>
            <a:schemeClr val="bg1"/>
          </a:solidFill>
        </p:spPr>
        <p:txBody>
          <a:bodyPr wrap="none" rtlCol="0">
            <a:spAutoFit/>
          </a:bodyPr>
          <a:lstStyle/>
          <a:p>
            <a:r>
              <a:rPr kumimoji="1" lang="en-US" altLang="ja-JP" dirty="0"/>
              <a:t>news</a:t>
            </a:r>
            <a:r>
              <a:rPr kumimoji="1" lang="ja-JP" altLang="en-US" dirty="0"/>
              <a:t>フォルダ</a:t>
            </a:r>
          </a:p>
        </p:txBody>
      </p:sp>
      <p:sp>
        <p:nvSpPr>
          <p:cNvPr id="10" name="テキスト ボックス 9">
            <a:extLst>
              <a:ext uri="{FF2B5EF4-FFF2-40B4-BE49-F238E27FC236}">
                <a16:creationId xmlns:a16="http://schemas.microsoft.com/office/drawing/2014/main" id="{133986EF-5072-081D-AB06-9AE2F4BA7938}"/>
              </a:ext>
            </a:extLst>
          </p:cNvPr>
          <p:cNvSpPr txBox="1"/>
          <p:nvPr/>
        </p:nvSpPr>
        <p:spPr>
          <a:xfrm>
            <a:off x="556492" y="1634521"/>
            <a:ext cx="5126758" cy="2585323"/>
          </a:xfrm>
          <a:prstGeom prst="rect">
            <a:avLst/>
          </a:prstGeom>
          <a:noFill/>
        </p:spPr>
        <p:txBody>
          <a:bodyPr wrap="square" rtlCol="0">
            <a:spAutoFit/>
          </a:bodyPr>
          <a:lstStyle/>
          <a:p>
            <a:r>
              <a:rPr kumimoji="1" lang="en-US" altLang="ja-JP" dirty="0"/>
              <a:t>RAG</a:t>
            </a:r>
            <a:r>
              <a:rPr kumimoji="1" lang="ja-JP" altLang="en-US" dirty="0"/>
              <a:t>とは直接は関係ありませんが、サーバに保管されている文書の要約を試します。</a:t>
            </a:r>
            <a:endParaRPr kumimoji="1" lang="en-US" altLang="ja-JP" dirty="0"/>
          </a:p>
          <a:p>
            <a:r>
              <a:rPr lang="en-US" altLang="ja-JP" dirty="0"/>
              <a:t>RAG</a:t>
            </a:r>
            <a:r>
              <a:rPr lang="ja-JP" altLang="en-US" dirty="0"/>
              <a:t>は、原文＋要約文で用います。</a:t>
            </a:r>
            <a:endParaRPr lang="en-US" altLang="ja-JP" dirty="0"/>
          </a:p>
          <a:p>
            <a:endParaRPr kumimoji="1" lang="en-US" altLang="ja-JP" dirty="0"/>
          </a:p>
          <a:p>
            <a:endParaRPr lang="en-US" altLang="ja-JP" dirty="0"/>
          </a:p>
          <a:p>
            <a:r>
              <a:rPr kumimoji="1" lang="en-US" altLang="ja-JP" dirty="0"/>
              <a:t>※</a:t>
            </a:r>
            <a:r>
              <a:rPr lang="en-US" altLang="ja-JP" dirty="0"/>
              <a:t>news</a:t>
            </a:r>
            <a:r>
              <a:rPr kumimoji="1" lang="ja-JP" altLang="en-US" dirty="0"/>
              <a:t>フォルダに自由にテキストファイルを</a:t>
            </a:r>
            <a:endParaRPr kumimoji="1" lang="en-US" altLang="ja-JP" dirty="0"/>
          </a:p>
          <a:p>
            <a:r>
              <a:rPr lang="ja-JP" altLang="en-US" dirty="0"/>
              <a:t>    </a:t>
            </a:r>
            <a:r>
              <a:rPr kumimoji="1" lang="ja-JP" altLang="en-US" dirty="0"/>
              <a:t>追加いただいて</a:t>
            </a:r>
            <a:r>
              <a:rPr kumimoji="1" lang="en-US" altLang="ja-JP" dirty="0"/>
              <a:t>OK</a:t>
            </a:r>
            <a:r>
              <a:rPr kumimoji="1" lang="ja-JP" altLang="en-US" dirty="0"/>
              <a:t>です。</a:t>
            </a:r>
            <a:endParaRPr kumimoji="1" lang="en-US" altLang="ja-JP" dirty="0"/>
          </a:p>
          <a:p>
            <a:endParaRPr lang="en-US" altLang="ja-JP" dirty="0"/>
          </a:p>
          <a:p>
            <a:endParaRPr kumimoji="1" lang="ja-JP" altLang="en-US" dirty="0"/>
          </a:p>
        </p:txBody>
      </p:sp>
      <p:sp>
        <p:nvSpPr>
          <p:cNvPr id="12" name="テキスト ボックス 11">
            <a:extLst>
              <a:ext uri="{FF2B5EF4-FFF2-40B4-BE49-F238E27FC236}">
                <a16:creationId xmlns:a16="http://schemas.microsoft.com/office/drawing/2014/main" id="{362D31BF-71D8-5B7F-3ED8-D3F623A18053}"/>
              </a:ext>
            </a:extLst>
          </p:cNvPr>
          <p:cNvSpPr txBox="1"/>
          <p:nvPr/>
        </p:nvSpPr>
        <p:spPr>
          <a:xfrm>
            <a:off x="7060623" y="3187184"/>
            <a:ext cx="1264227" cy="369332"/>
          </a:xfrm>
          <a:prstGeom prst="rect">
            <a:avLst/>
          </a:prstGeom>
          <a:solidFill>
            <a:schemeClr val="bg1"/>
          </a:solidFill>
        </p:spPr>
        <p:txBody>
          <a:bodyPr wrap="square" rtlCol="0">
            <a:spAutoFit/>
          </a:bodyPr>
          <a:lstStyle/>
          <a:p>
            <a:r>
              <a:rPr kumimoji="1" lang="ja-JP" altLang="en-US" dirty="0"/>
              <a:t>原文：</a:t>
            </a:r>
          </a:p>
        </p:txBody>
      </p:sp>
      <p:pic>
        <p:nvPicPr>
          <p:cNvPr id="5" name="図 4">
            <a:extLst>
              <a:ext uri="{FF2B5EF4-FFF2-40B4-BE49-F238E27FC236}">
                <a16:creationId xmlns:a16="http://schemas.microsoft.com/office/drawing/2014/main" id="{28770201-4E8E-38AB-DDE2-50C9098F9ADA}"/>
              </a:ext>
            </a:extLst>
          </p:cNvPr>
          <p:cNvPicPr>
            <a:picLocks noChangeAspect="1"/>
          </p:cNvPicPr>
          <p:nvPr/>
        </p:nvPicPr>
        <p:blipFill>
          <a:blip r:embed="rId3"/>
          <a:stretch>
            <a:fillRect/>
          </a:stretch>
        </p:blipFill>
        <p:spPr>
          <a:xfrm>
            <a:off x="6993924" y="3486150"/>
            <a:ext cx="4667571" cy="3071091"/>
          </a:xfrm>
          <a:prstGeom prst="rect">
            <a:avLst/>
          </a:prstGeom>
        </p:spPr>
      </p:pic>
    </p:spTree>
    <p:extLst>
      <p:ext uri="{BB962C8B-B14F-4D97-AF65-F5344CB8AC3E}">
        <p14:creationId xmlns:p14="http://schemas.microsoft.com/office/powerpoint/2010/main" val="400452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CD291-F09F-FB22-7ECC-62C297CBB17C}"/>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8901C73B-0714-0978-DBFE-F7FCD5C8A7EE}"/>
              </a:ext>
            </a:extLst>
          </p:cNvPr>
          <p:cNvPicPr>
            <a:picLocks noChangeAspect="1"/>
          </p:cNvPicPr>
          <p:nvPr/>
        </p:nvPicPr>
        <p:blipFill>
          <a:blip r:embed="rId2"/>
          <a:stretch>
            <a:fillRect/>
          </a:stretch>
        </p:blipFill>
        <p:spPr>
          <a:xfrm>
            <a:off x="5776277" y="1317670"/>
            <a:ext cx="6094647" cy="4558145"/>
          </a:xfrm>
          <a:prstGeom prst="rect">
            <a:avLst/>
          </a:prstGeom>
        </p:spPr>
      </p:pic>
      <p:sp>
        <p:nvSpPr>
          <p:cNvPr id="4" name="テキスト ボックス 3">
            <a:extLst>
              <a:ext uri="{FF2B5EF4-FFF2-40B4-BE49-F238E27FC236}">
                <a16:creationId xmlns:a16="http://schemas.microsoft.com/office/drawing/2014/main" id="{E33D01B0-EC8E-9D38-A809-C51509AF22ED}"/>
              </a:ext>
            </a:extLst>
          </p:cNvPr>
          <p:cNvSpPr txBox="1"/>
          <p:nvPr/>
        </p:nvSpPr>
        <p:spPr>
          <a:xfrm>
            <a:off x="477845" y="1598934"/>
            <a:ext cx="5141905" cy="3416320"/>
          </a:xfrm>
          <a:prstGeom prst="rect">
            <a:avLst/>
          </a:prstGeom>
          <a:noFill/>
        </p:spPr>
        <p:txBody>
          <a:bodyPr wrap="square" rtlCol="0">
            <a:spAutoFit/>
          </a:bodyPr>
          <a:lstStyle/>
          <a:p>
            <a:r>
              <a:rPr lang="en-US" altLang="ja-JP" dirty="0"/>
              <a:t>news</a:t>
            </a:r>
            <a:r>
              <a:rPr lang="ja-JP" altLang="en-US" dirty="0"/>
              <a:t>フォルダに保管されている全ての</a:t>
            </a:r>
            <a:r>
              <a:rPr lang="en-US" altLang="ja-JP" dirty="0"/>
              <a:t>news</a:t>
            </a:r>
            <a:r>
              <a:rPr lang="ja-JP" altLang="en-US" dirty="0"/>
              <a:t>ファイルを１つずつ読みこみ要約。</a:t>
            </a:r>
            <a:endParaRPr lang="en-US" altLang="ja-JP" dirty="0"/>
          </a:p>
          <a:p>
            <a:r>
              <a:rPr lang="ja-JP" altLang="en-US" dirty="0"/>
              <a:t>別ファイルとして保存していきます。</a:t>
            </a:r>
            <a:endParaRPr lang="en-US" altLang="ja-JP" dirty="0"/>
          </a:p>
          <a:p>
            <a:endParaRPr lang="en-US" altLang="ja-JP" dirty="0"/>
          </a:p>
          <a:p>
            <a:r>
              <a:rPr lang="ja-JP" altLang="en-US" dirty="0"/>
              <a:t>使用コード ： </a:t>
            </a:r>
            <a:r>
              <a:rPr lang="en-US" altLang="ja-JP" dirty="0" err="1"/>
              <a:t>03yoyaku.py</a:t>
            </a:r>
            <a:endParaRPr lang="en-US" altLang="ja-JP" dirty="0"/>
          </a:p>
          <a:p>
            <a:endParaRPr lang="en-US" altLang="ja-JP" dirty="0"/>
          </a:p>
          <a:p>
            <a:r>
              <a:rPr lang="ja-JP" altLang="en-US" dirty="0"/>
              <a:t>処理のポイント：</a:t>
            </a:r>
            <a:endParaRPr lang="en-US" altLang="ja-JP" dirty="0"/>
          </a:p>
          <a:p>
            <a:r>
              <a:rPr lang="ja-JP" altLang="en-US" dirty="0"/>
              <a:t> ・プロンプトにて  「次の文章を</a:t>
            </a:r>
            <a:r>
              <a:rPr lang="en-US" altLang="ja-JP" dirty="0"/>
              <a:t>100</a:t>
            </a:r>
            <a:r>
              <a:rPr lang="ja-JP" altLang="en-US" dirty="0"/>
              <a:t>文字以内</a:t>
            </a:r>
            <a:endParaRPr lang="en-US" altLang="ja-JP" dirty="0"/>
          </a:p>
          <a:p>
            <a:r>
              <a:rPr lang="ja-JP" altLang="en-US" dirty="0"/>
              <a:t>    に要約してください。」という指示を与え</a:t>
            </a:r>
            <a:endParaRPr lang="en-US" altLang="ja-JP" dirty="0"/>
          </a:p>
          <a:p>
            <a:r>
              <a:rPr lang="ja-JP" altLang="en-US" dirty="0"/>
              <a:t>    ています（右図 </a:t>
            </a:r>
            <a:r>
              <a:rPr lang="en-US" altLang="ja-JP" dirty="0"/>
              <a:t>19</a:t>
            </a:r>
            <a:r>
              <a:rPr lang="ja-JP" altLang="en-US" dirty="0"/>
              <a:t>行目）。</a:t>
            </a:r>
            <a:endParaRPr lang="en-US" altLang="ja-JP" dirty="0"/>
          </a:p>
          <a:p>
            <a:endParaRPr lang="en-US" altLang="ja-JP" dirty="0"/>
          </a:p>
          <a:p>
            <a:endParaRPr lang="en-US" altLang="ja-JP" dirty="0"/>
          </a:p>
        </p:txBody>
      </p:sp>
      <p:pic>
        <p:nvPicPr>
          <p:cNvPr id="6" name="図 5">
            <a:extLst>
              <a:ext uri="{FF2B5EF4-FFF2-40B4-BE49-F238E27FC236}">
                <a16:creationId xmlns:a16="http://schemas.microsoft.com/office/drawing/2014/main" id="{5B5DEE33-6B53-D826-534E-26475137939E}"/>
              </a:ext>
            </a:extLst>
          </p:cNvPr>
          <p:cNvPicPr>
            <a:picLocks noChangeAspect="1"/>
          </p:cNvPicPr>
          <p:nvPr/>
        </p:nvPicPr>
        <p:blipFill>
          <a:blip r:embed="rId3"/>
          <a:stretch>
            <a:fillRect/>
          </a:stretch>
        </p:blipFill>
        <p:spPr>
          <a:xfrm>
            <a:off x="5730483" y="982185"/>
            <a:ext cx="1505160" cy="314369"/>
          </a:xfrm>
          <a:prstGeom prst="rect">
            <a:avLst/>
          </a:prstGeom>
        </p:spPr>
      </p:pic>
      <p:sp>
        <p:nvSpPr>
          <p:cNvPr id="7" name="正方形/長方形 6">
            <a:extLst>
              <a:ext uri="{FF2B5EF4-FFF2-40B4-BE49-F238E27FC236}">
                <a16:creationId xmlns:a16="http://schemas.microsoft.com/office/drawing/2014/main" id="{3285BD76-384B-FA8A-EC43-9898251F2568}"/>
              </a:ext>
            </a:extLst>
          </p:cNvPr>
          <p:cNvSpPr/>
          <p:nvPr/>
        </p:nvSpPr>
        <p:spPr>
          <a:xfrm>
            <a:off x="6250281" y="1598934"/>
            <a:ext cx="3369969" cy="1727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28541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EC34E-11C6-E994-7626-A5CC08980DCB}"/>
            </a:ext>
          </a:extLst>
        </p:cNvPr>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D87F3F74-226B-31DF-9F40-3DB64AA56AB0}"/>
              </a:ext>
            </a:extLst>
          </p:cNvPr>
          <p:cNvSpPr/>
          <p:nvPr/>
        </p:nvSpPr>
        <p:spPr>
          <a:xfrm>
            <a:off x="6096000" y="4444797"/>
            <a:ext cx="2455379" cy="22989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8FC7BC6-B0B5-AEE3-7604-3C3A659A6751}"/>
              </a:ext>
            </a:extLst>
          </p:cNvPr>
          <p:cNvSpPr txBox="1"/>
          <p:nvPr/>
        </p:nvSpPr>
        <p:spPr>
          <a:xfrm>
            <a:off x="6378007" y="4235820"/>
            <a:ext cx="1667444" cy="369332"/>
          </a:xfrm>
          <a:prstGeom prst="rect">
            <a:avLst/>
          </a:prstGeom>
          <a:solidFill>
            <a:schemeClr val="bg1"/>
          </a:solidFill>
        </p:spPr>
        <p:txBody>
          <a:bodyPr wrap="none" rtlCol="0">
            <a:spAutoFit/>
          </a:bodyPr>
          <a:lstStyle/>
          <a:p>
            <a:r>
              <a:rPr kumimoji="1" lang="en-US" altLang="ja-JP" dirty="0"/>
              <a:t>news</a:t>
            </a:r>
            <a:r>
              <a:rPr kumimoji="1" lang="ja-JP" altLang="en-US" dirty="0"/>
              <a:t>フォルダ</a:t>
            </a:r>
          </a:p>
        </p:txBody>
      </p:sp>
      <p:pic>
        <p:nvPicPr>
          <p:cNvPr id="3" name="図 2">
            <a:extLst>
              <a:ext uri="{FF2B5EF4-FFF2-40B4-BE49-F238E27FC236}">
                <a16:creationId xmlns:a16="http://schemas.microsoft.com/office/drawing/2014/main" id="{826E8DB6-CB28-5B43-D77D-5B54CC2BB201}"/>
              </a:ext>
            </a:extLst>
          </p:cNvPr>
          <p:cNvPicPr>
            <a:picLocks noChangeAspect="1"/>
          </p:cNvPicPr>
          <p:nvPr/>
        </p:nvPicPr>
        <p:blipFill>
          <a:blip r:embed="rId2"/>
          <a:stretch>
            <a:fillRect/>
          </a:stretch>
        </p:blipFill>
        <p:spPr>
          <a:xfrm>
            <a:off x="6210555" y="1232098"/>
            <a:ext cx="2010056" cy="342948"/>
          </a:xfrm>
          <a:prstGeom prst="rect">
            <a:avLst/>
          </a:prstGeom>
        </p:spPr>
      </p:pic>
      <p:pic>
        <p:nvPicPr>
          <p:cNvPr id="7" name="図 6">
            <a:extLst>
              <a:ext uri="{FF2B5EF4-FFF2-40B4-BE49-F238E27FC236}">
                <a16:creationId xmlns:a16="http://schemas.microsoft.com/office/drawing/2014/main" id="{DB6921C5-F0D9-B6E2-8D47-F01B089661A0}"/>
              </a:ext>
            </a:extLst>
          </p:cNvPr>
          <p:cNvPicPr>
            <a:picLocks noChangeAspect="1"/>
          </p:cNvPicPr>
          <p:nvPr/>
        </p:nvPicPr>
        <p:blipFill>
          <a:blip r:embed="rId3"/>
          <a:stretch>
            <a:fillRect/>
          </a:stretch>
        </p:blipFill>
        <p:spPr>
          <a:xfrm>
            <a:off x="6291320" y="2500556"/>
            <a:ext cx="4993708" cy="1550585"/>
          </a:xfrm>
          <a:prstGeom prst="rect">
            <a:avLst/>
          </a:prstGeom>
        </p:spPr>
      </p:pic>
      <p:pic>
        <p:nvPicPr>
          <p:cNvPr id="9" name="図 8">
            <a:extLst>
              <a:ext uri="{FF2B5EF4-FFF2-40B4-BE49-F238E27FC236}">
                <a16:creationId xmlns:a16="http://schemas.microsoft.com/office/drawing/2014/main" id="{B3131A26-07C9-F9DE-B597-EE3D10815979}"/>
              </a:ext>
            </a:extLst>
          </p:cNvPr>
          <p:cNvPicPr>
            <a:picLocks noChangeAspect="1"/>
          </p:cNvPicPr>
          <p:nvPr/>
        </p:nvPicPr>
        <p:blipFill>
          <a:blip r:embed="rId4"/>
          <a:stretch>
            <a:fillRect/>
          </a:stretch>
        </p:blipFill>
        <p:spPr>
          <a:xfrm>
            <a:off x="6182614" y="4521200"/>
            <a:ext cx="2243837" cy="2085109"/>
          </a:xfrm>
          <a:prstGeom prst="rect">
            <a:avLst/>
          </a:prstGeom>
        </p:spPr>
      </p:pic>
      <p:pic>
        <p:nvPicPr>
          <p:cNvPr id="11" name="図 10">
            <a:extLst>
              <a:ext uri="{FF2B5EF4-FFF2-40B4-BE49-F238E27FC236}">
                <a16:creationId xmlns:a16="http://schemas.microsoft.com/office/drawing/2014/main" id="{67028AAB-9B2B-4794-D19A-614CB4185ABA}"/>
              </a:ext>
            </a:extLst>
          </p:cNvPr>
          <p:cNvPicPr>
            <a:picLocks noChangeAspect="1"/>
          </p:cNvPicPr>
          <p:nvPr/>
        </p:nvPicPr>
        <p:blipFill>
          <a:blip r:embed="rId5"/>
          <a:stretch>
            <a:fillRect/>
          </a:stretch>
        </p:blipFill>
        <p:spPr>
          <a:xfrm>
            <a:off x="8660086" y="5568322"/>
            <a:ext cx="3470262" cy="832630"/>
          </a:xfrm>
          <a:prstGeom prst="rect">
            <a:avLst/>
          </a:prstGeom>
        </p:spPr>
      </p:pic>
      <p:pic>
        <p:nvPicPr>
          <p:cNvPr id="15" name="図 14">
            <a:extLst>
              <a:ext uri="{FF2B5EF4-FFF2-40B4-BE49-F238E27FC236}">
                <a16:creationId xmlns:a16="http://schemas.microsoft.com/office/drawing/2014/main" id="{E6B419FC-315C-FEBB-7AD5-8F9D9B86AAA6}"/>
              </a:ext>
            </a:extLst>
          </p:cNvPr>
          <p:cNvPicPr>
            <a:picLocks noChangeAspect="1"/>
          </p:cNvPicPr>
          <p:nvPr/>
        </p:nvPicPr>
        <p:blipFill>
          <a:blip r:embed="rId6"/>
          <a:stretch>
            <a:fillRect/>
          </a:stretch>
        </p:blipFill>
        <p:spPr>
          <a:xfrm>
            <a:off x="6291320" y="1525177"/>
            <a:ext cx="1929291" cy="703307"/>
          </a:xfrm>
          <a:prstGeom prst="rect">
            <a:avLst/>
          </a:prstGeom>
        </p:spPr>
      </p:pic>
      <p:sp>
        <p:nvSpPr>
          <p:cNvPr id="16" name="正方形/長方形 15">
            <a:extLst>
              <a:ext uri="{FF2B5EF4-FFF2-40B4-BE49-F238E27FC236}">
                <a16:creationId xmlns:a16="http://schemas.microsoft.com/office/drawing/2014/main" id="{6DAB604B-7EDC-0564-D6CB-B1D06175EFC0}"/>
              </a:ext>
            </a:extLst>
          </p:cNvPr>
          <p:cNvSpPr/>
          <p:nvPr/>
        </p:nvSpPr>
        <p:spPr>
          <a:xfrm>
            <a:off x="6291321" y="5528642"/>
            <a:ext cx="1754130" cy="91199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CEB17A9-5803-4503-72B7-9192CDEF72B3}"/>
              </a:ext>
            </a:extLst>
          </p:cNvPr>
          <p:cNvSpPr txBox="1"/>
          <p:nvPr/>
        </p:nvSpPr>
        <p:spPr>
          <a:xfrm>
            <a:off x="8637993" y="5267961"/>
            <a:ext cx="1264227" cy="369332"/>
          </a:xfrm>
          <a:prstGeom prst="rect">
            <a:avLst/>
          </a:prstGeom>
          <a:noFill/>
        </p:spPr>
        <p:txBody>
          <a:bodyPr wrap="square" rtlCol="0">
            <a:spAutoFit/>
          </a:bodyPr>
          <a:lstStyle/>
          <a:p>
            <a:r>
              <a:rPr lang="ja-JP" altLang="en-US" dirty="0"/>
              <a:t>要約</a:t>
            </a:r>
            <a:r>
              <a:rPr kumimoji="1" lang="ja-JP" altLang="en-US" dirty="0"/>
              <a:t>文：</a:t>
            </a:r>
          </a:p>
        </p:txBody>
      </p:sp>
      <p:sp>
        <p:nvSpPr>
          <p:cNvPr id="18" name="テキスト ボックス 17">
            <a:extLst>
              <a:ext uri="{FF2B5EF4-FFF2-40B4-BE49-F238E27FC236}">
                <a16:creationId xmlns:a16="http://schemas.microsoft.com/office/drawing/2014/main" id="{D71C2D17-33BA-321A-13E4-DA237C93B7AF}"/>
              </a:ext>
            </a:extLst>
          </p:cNvPr>
          <p:cNvSpPr txBox="1"/>
          <p:nvPr/>
        </p:nvSpPr>
        <p:spPr>
          <a:xfrm>
            <a:off x="584356" y="1381359"/>
            <a:ext cx="5217258" cy="4247317"/>
          </a:xfrm>
          <a:prstGeom prst="rect">
            <a:avLst/>
          </a:prstGeom>
          <a:noFill/>
        </p:spPr>
        <p:txBody>
          <a:bodyPr wrap="square" rtlCol="0">
            <a:spAutoFit/>
          </a:bodyPr>
          <a:lstStyle/>
          <a:p>
            <a:r>
              <a:rPr lang="ja-JP" altLang="en-US" dirty="0"/>
              <a:t>処理実行：</a:t>
            </a:r>
            <a:endParaRPr lang="en-US" altLang="ja-JP" dirty="0"/>
          </a:p>
          <a:p>
            <a:r>
              <a:rPr lang="ja-JP" altLang="en-US" dirty="0"/>
              <a:t>実行</a:t>
            </a:r>
            <a:r>
              <a:rPr lang="en-US" altLang="ja-JP" dirty="0"/>
              <a:t>_</a:t>
            </a:r>
            <a:r>
              <a:rPr lang="en-US" altLang="ja-JP" dirty="0" err="1"/>
              <a:t>03yoyaku.bat</a:t>
            </a:r>
            <a:r>
              <a:rPr lang="ja-JP" altLang="en-US" dirty="0"/>
              <a:t> をダブルクリックで</a:t>
            </a:r>
            <a:endParaRPr lang="en-US" altLang="ja-JP" dirty="0"/>
          </a:p>
          <a:p>
            <a:r>
              <a:rPr lang="ja-JP" altLang="en-US" dirty="0"/>
              <a:t>先ほどのコードが実行されます。</a:t>
            </a:r>
            <a:endParaRPr lang="en-US" altLang="ja-JP" dirty="0"/>
          </a:p>
          <a:p>
            <a:endParaRPr lang="en-US" altLang="ja-JP" dirty="0"/>
          </a:p>
          <a:p>
            <a:endParaRPr lang="en-US" altLang="ja-JP" dirty="0"/>
          </a:p>
          <a:p>
            <a:endParaRPr lang="en-US" altLang="ja-JP" dirty="0"/>
          </a:p>
          <a:p>
            <a:r>
              <a:rPr lang="ja-JP" altLang="en-US" dirty="0"/>
              <a:t>コマンドプロンプト画面が起動し要約されていきます（右図）。</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処理後、</a:t>
            </a:r>
            <a:r>
              <a:rPr lang="en-US" altLang="ja-JP" dirty="0"/>
              <a:t>news</a:t>
            </a:r>
            <a:r>
              <a:rPr lang="ja-JP" altLang="en-US" dirty="0"/>
              <a:t>フォルダに要約文が別ファイルとして保存されます（右図）。</a:t>
            </a:r>
            <a:endParaRPr lang="en-US" altLang="ja-JP" dirty="0"/>
          </a:p>
        </p:txBody>
      </p:sp>
    </p:spTree>
    <p:extLst>
      <p:ext uri="{BB962C8B-B14F-4D97-AF65-F5344CB8AC3E}">
        <p14:creationId xmlns:p14="http://schemas.microsoft.com/office/powerpoint/2010/main" val="214085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B28A-3CE3-AE72-FC1E-709988E8AF40}"/>
            </a:ext>
          </a:extLst>
        </p:cNvPr>
        <p:cNvGrpSpPr/>
        <p:nvPr/>
      </p:nvGrpSpPr>
      <p:grpSpPr>
        <a:xfrm>
          <a:off x="0" y="0"/>
          <a:ext cx="0" cy="0"/>
          <a:chOff x="0" y="0"/>
          <a:chExt cx="0" cy="0"/>
        </a:xfrm>
      </p:grpSpPr>
      <p:pic>
        <p:nvPicPr>
          <p:cNvPr id="5" name="図 4">
            <a:extLst>
              <a:ext uri="{FF2B5EF4-FFF2-40B4-BE49-F238E27FC236}">
                <a16:creationId xmlns:a16="http://schemas.microsoft.com/office/drawing/2014/main" id="{4A4EE121-02B5-2F7E-26BE-6C9F89F5DB99}"/>
              </a:ext>
            </a:extLst>
          </p:cNvPr>
          <p:cNvPicPr>
            <a:picLocks noChangeAspect="1"/>
          </p:cNvPicPr>
          <p:nvPr/>
        </p:nvPicPr>
        <p:blipFill>
          <a:blip r:embed="rId2"/>
          <a:stretch>
            <a:fillRect/>
          </a:stretch>
        </p:blipFill>
        <p:spPr>
          <a:xfrm>
            <a:off x="5202329" y="2219614"/>
            <a:ext cx="6782039" cy="3828473"/>
          </a:xfrm>
          <a:prstGeom prst="rect">
            <a:avLst/>
          </a:prstGeom>
        </p:spPr>
      </p:pic>
      <p:sp>
        <p:nvSpPr>
          <p:cNvPr id="10" name="テキスト ボックス 9">
            <a:extLst>
              <a:ext uri="{FF2B5EF4-FFF2-40B4-BE49-F238E27FC236}">
                <a16:creationId xmlns:a16="http://schemas.microsoft.com/office/drawing/2014/main" id="{E1736FD7-9A80-4B5B-FBED-CFD6E6371CDA}"/>
              </a:ext>
            </a:extLst>
          </p:cNvPr>
          <p:cNvSpPr txBox="1"/>
          <p:nvPr/>
        </p:nvSpPr>
        <p:spPr>
          <a:xfrm>
            <a:off x="191388" y="1062113"/>
            <a:ext cx="5377562" cy="369332"/>
          </a:xfrm>
          <a:prstGeom prst="rect">
            <a:avLst/>
          </a:prstGeom>
          <a:noFill/>
        </p:spPr>
        <p:txBody>
          <a:bodyPr wrap="square" rtlCol="0">
            <a:spAutoFit/>
          </a:bodyPr>
          <a:lstStyle/>
          <a:p>
            <a:r>
              <a:rPr kumimoji="1" lang="en-US" altLang="ja-JP" b="1" dirty="0"/>
              <a:t>(3)-04 </a:t>
            </a:r>
            <a:r>
              <a:rPr kumimoji="1" lang="ja-JP" altLang="en-US" b="1" dirty="0"/>
              <a:t>ベクトル</a:t>
            </a:r>
            <a:r>
              <a:rPr kumimoji="1" lang="en-US" altLang="ja-JP" b="1" dirty="0"/>
              <a:t>DB</a:t>
            </a:r>
            <a:r>
              <a:rPr kumimoji="1" lang="ja-JP" altLang="en-US" b="1" dirty="0"/>
              <a:t>の作成（エンベディング）</a:t>
            </a:r>
          </a:p>
        </p:txBody>
      </p:sp>
      <p:sp>
        <p:nvSpPr>
          <p:cNvPr id="11" name="テキスト ボックス 10">
            <a:extLst>
              <a:ext uri="{FF2B5EF4-FFF2-40B4-BE49-F238E27FC236}">
                <a16:creationId xmlns:a16="http://schemas.microsoft.com/office/drawing/2014/main" id="{00756995-D3D4-5757-FE82-974B38B27B0E}"/>
              </a:ext>
            </a:extLst>
          </p:cNvPr>
          <p:cNvSpPr txBox="1"/>
          <p:nvPr/>
        </p:nvSpPr>
        <p:spPr>
          <a:xfrm>
            <a:off x="281968" y="1997839"/>
            <a:ext cx="4920361" cy="3970318"/>
          </a:xfrm>
          <a:prstGeom prst="rect">
            <a:avLst/>
          </a:prstGeom>
          <a:noFill/>
        </p:spPr>
        <p:txBody>
          <a:bodyPr wrap="square" rtlCol="0">
            <a:spAutoFit/>
          </a:bodyPr>
          <a:lstStyle/>
          <a:p>
            <a:r>
              <a:rPr lang="en-US" altLang="ja-JP" dirty="0"/>
              <a:t>news</a:t>
            </a:r>
            <a:r>
              <a:rPr lang="ja-JP" altLang="en-US" dirty="0"/>
              <a:t>フォルダのテキストを意味検索できるように</a:t>
            </a:r>
            <a:r>
              <a:rPr lang="en-US" altLang="ja-JP" dirty="0"/>
              <a:t>1536</a:t>
            </a:r>
            <a:r>
              <a:rPr lang="ja-JP" altLang="en-US" dirty="0"/>
              <a:t>次元のベクトルに変換します（エンベディング）。</a:t>
            </a:r>
            <a:endParaRPr lang="en-US" altLang="ja-JP" dirty="0"/>
          </a:p>
          <a:p>
            <a:r>
              <a:rPr lang="ja-JP" altLang="en-US" dirty="0"/>
              <a:t>意味検索用のベクトルとテキストをセットで</a:t>
            </a:r>
            <a:r>
              <a:rPr lang="en-US" altLang="ja-JP" dirty="0"/>
              <a:t>DB</a:t>
            </a:r>
            <a:r>
              <a:rPr lang="ja-JP" altLang="en-US" dirty="0"/>
              <a:t>に保存します。</a:t>
            </a:r>
            <a:endParaRPr lang="en-US" altLang="ja-JP" dirty="0"/>
          </a:p>
          <a:p>
            <a:endParaRPr lang="en-US" altLang="ja-JP" dirty="0"/>
          </a:p>
          <a:p>
            <a:r>
              <a:rPr lang="ja-JP" altLang="en-US" dirty="0"/>
              <a:t>使用コード ： </a:t>
            </a:r>
            <a:r>
              <a:rPr lang="en-US" altLang="ja-JP" dirty="0" err="1"/>
              <a:t>04emb.py</a:t>
            </a:r>
            <a:endParaRPr lang="en-US" altLang="ja-JP" dirty="0"/>
          </a:p>
          <a:p>
            <a:endParaRPr lang="en-US" altLang="ja-JP" dirty="0"/>
          </a:p>
          <a:p>
            <a:r>
              <a:rPr lang="ja-JP" altLang="en-US" dirty="0"/>
              <a:t>処理のポイント：</a:t>
            </a:r>
            <a:endParaRPr lang="en-US" altLang="ja-JP" dirty="0"/>
          </a:p>
          <a:p>
            <a:r>
              <a:rPr lang="ja-JP" altLang="en-US" dirty="0"/>
              <a:t> ・元のテキストはそのままでは大きいので、今回は</a:t>
            </a:r>
            <a:r>
              <a:rPr lang="en-US" altLang="ja-JP" dirty="0"/>
              <a:t>500</a:t>
            </a:r>
            <a:r>
              <a:rPr lang="ja-JP" altLang="en-US" dirty="0"/>
              <a:t>トークンごとのチャンクに分割します（右図）</a:t>
            </a:r>
            <a:endParaRPr lang="en-US" altLang="ja-JP" dirty="0"/>
          </a:p>
          <a:p>
            <a:endParaRPr lang="en-US" altLang="ja-JP" dirty="0"/>
          </a:p>
          <a:p>
            <a:r>
              <a:rPr lang="en-US" altLang="ja-JP" dirty="0"/>
              <a:t>※</a:t>
            </a:r>
            <a:r>
              <a:rPr lang="ja-JP" altLang="en-US" dirty="0"/>
              <a:t>日本語１文字あたり１～３トークン程度。</a:t>
            </a:r>
            <a:endParaRPr lang="en-US" altLang="ja-JP" dirty="0"/>
          </a:p>
        </p:txBody>
      </p:sp>
      <p:sp>
        <p:nvSpPr>
          <p:cNvPr id="12" name="正方形/長方形 11">
            <a:extLst>
              <a:ext uri="{FF2B5EF4-FFF2-40B4-BE49-F238E27FC236}">
                <a16:creationId xmlns:a16="http://schemas.microsoft.com/office/drawing/2014/main" id="{B2D5C666-22FC-DA84-5322-87E1BFEB0679}"/>
              </a:ext>
            </a:extLst>
          </p:cNvPr>
          <p:cNvSpPr/>
          <p:nvPr/>
        </p:nvSpPr>
        <p:spPr>
          <a:xfrm>
            <a:off x="5357870" y="4413250"/>
            <a:ext cx="6129279" cy="52878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16B9508-55CB-614A-B94E-6016BED8F66E}"/>
              </a:ext>
            </a:extLst>
          </p:cNvPr>
          <p:cNvSpPr txBox="1"/>
          <p:nvPr/>
        </p:nvSpPr>
        <p:spPr>
          <a:xfrm>
            <a:off x="10703024" y="2337429"/>
            <a:ext cx="2414016" cy="461665"/>
          </a:xfrm>
          <a:prstGeom prst="rect">
            <a:avLst/>
          </a:prstGeom>
          <a:noFill/>
        </p:spPr>
        <p:txBody>
          <a:bodyPr wrap="square" rtlCol="0">
            <a:spAutoFit/>
          </a:bodyPr>
          <a:lstStyle/>
          <a:p>
            <a:r>
              <a:rPr kumimoji="1" lang="ja-JP" altLang="en-US" sz="2400" b="1" dirty="0">
                <a:solidFill>
                  <a:srgbClr val="FF0000"/>
                </a:solidFill>
              </a:rPr>
              <a:t>差し替え要</a:t>
            </a:r>
          </a:p>
        </p:txBody>
      </p:sp>
    </p:spTree>
    <p:extLst>
      <p:ext uri="{BB962C8B-B14F-4D97-AF65-F5344CB8AC3E}">
        <p14:creationId xmlns:p14="http://schemas.microsoft.com/office/powerpoint/2010/main" val="575667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87083-6FD7-BC2F-7202-99B813805D8F}"/>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81CC56F4-DD7A-816F-55B9-9EEAC057AFA0}"/>
              </a:ext>
            </a:extLst>
          </p:cNvPr>
          <p:cNvPicPr>
            <a:picLocks noChangeAspect="1"/>
          </p:cNvPicPr>
          <p:nvPr/>
        </p:nvPicPr>
        <p:blipFill>
          <a:blip r:embed="rId2"/>
          <a:stretch>
            <a:fillRect/>
          </a:stretch>
        </p:blipFill>
        <p:spPr>
          <a:xfrm>
            <a:off x="5998943" y="1361291"/>
            <a:ext cx="4160584" cy="1538846"/>
          </a:xfrm>
          <a:prstGeom prst="rect">
            <a:avLst/>
          </a:prstGeom>
        </p:spPr>
      </p:pic>
      <p:pic>
        <p:nvPicPr>
          <p:cNvPr id="9" name="図 8">
            <a:extLst>
              <a:ext uri="{FF2B5EF4-FFF2-40B4-BE49-F238E27FC236}">
                <a16:creationId xmlns:a16="http://schemas.microsoft.com/office/drawing/2014/main" id="{7BA7AFD6-379D-6688-271A-67547DF26000}"/>
              </a:ext>
            </a:extLst>
          </p:cNvPr>
          <p:cNvPicPr>
            <a:picLocks noChangeAspect="1"/>
          </p:cNvPicPr>
          <p:nvPr/>
        </p:nvPicPr>
        <p:blipFill>
          <a:blip r:embed="rId3"/>
          <a:stretch>
            <a:fillRect/>
          </a:stretch>
        </p:blipFill>
        <p:spPr>
          <a:xfrm>
            <a:off x="5998943" y="1018343"/>
            <a:ext cx="1705213" cy="342948"/>
          </a:xfrm>
          <a:prstGeom prst="rect">
            <a:avLst/>
          </a:prstGeom>
        </p:spPr>
      </p:pic>
      <p:pic>
        <p:nvPicPr>
          <p:cNvPr id="3" name="図 2">
            <a:extLst>
              <a:ext uri="{FF2B5EF4-FFF2-40B4-BE49-F238E27FC236}">
                <a16:creationId xmlns:a16="http://schemas.microsoft.com/office/drawing/2014/main" id="{41671D31-0DBB-940A-BE5A-FA9EE671F5FA}"/>
              </a:ext>
            </a:extLst>
          </p:cNvPr>
          <p:cNvPicPr>
            <a:picLocks noChangeAspect="1"/>
          </p:cNvPicPr>
          <p:nvPr/>
        </p:nvPicPr>
        <p:blipFill>
          <a:blip r:embed="rId4"/>
          <a:stretch>
            <a:fillRect/>
          </a:stretch>
        </p:blipFill>
        <p:spPr>
          <a:xfrm>
            <a:off x="6043393" y="3579034"/>
            <a:ext cx="5020039" cy="551220"/>
          </a:xfrm>
          <a:prstGeom prst="rect">
            <a:avLst/>
          </a:prstGeom>
        </p:spPr>
      </p:pic>
      <p:pic>
        <p:nvPicPr>
          <p:cNvPr id="8" name="図 7">
            <a:extLst>
              <a:ext uri="{FF2B5EF4-FFF2-40B4-BE49-F238E27FC236}">
                <a16:creationId xmlns:a16="http://schemas.microsoft.com/office/drawing/2014/main" id="{77A34233-D375-BD1F-1FA8-DF3276730785}"/>
              </a:ext>
            </a:extLst>
          </p:cNvPr>
          <p:cNvPicPr>
            <a:picLocks noChangeAspect="1"/>
          </p:cNvPicPr>
          <p:nvPr/>
        </p:nvPicPr>
        <p:blipFill>
          <a:blip r:embed="rId5"/>
          <a:stretch>
            <a:fillRect/>
          </a:stretch>
        </p:blipFill>
        <p:spPr>
          <a:xfrm>
            <a:off x="5902623" y="4945489"/>
            <a:ext cx="2176612" cy="551220"/>
          </a:xfrm>
          <a:prstGeom prst="rect">
            <a:avLst/>
          </a:prstGeom>
        </p:spPr>
      </p:pic>
      <p:sp>
        <p:nvSpPr>
          <p:cNvPr id="10" name="テキスト ボックス 9">
            <a:extLst>
              <a:ext uri="{FF2B5EF4-FFF2-40B4-BE49-F238E27FC236}">
                <a16:creationId xmlns:a16="http://schemas.microsoft.com/office/drawing/2014/main" id="{683B0827-6EA7-6933-0226-213B699D7E04}"/>
              </a:ext>
            </a:extLst>
          </p:cNvPr>
          <p:cNvSpPr txBox="1"/>
          <p:nvPr/>
        </p:nvSpPr>
        <p:spPr>
          <a:xfrm>
            <a:off x="584356" y="1381359"/>
            <a:ext cx="5098894" cy="4247317"/>
          </a:xfrm>
          <a:prstGeom prst="rect">
            <a:avLst/>
          </a:prstGeom>
          <a:noFill/>
        </p:spPr>
        <p:txBody>
          <a:bodyPr wrap="square" rtlCol="0">
            <a:spAutoFit/>
          </a:bodyPr>
          <a:lstStyle/>
          <a:p>
            <a:r>
              <a:rPr lang="ja-JP" altLang="en-US" dirty="0"/>
              <a:t>処理実行：</a:t>
            </a:r>
            <a:endParaRPr lang="en-US" altLang="ja-JP" dirty="0"/>
          </a:p>
          <a:p>
            <a:r>
              <a:rPr lang="ja-JP" altLang="en-US" dirty="0"/>
              <a:t>実行</a:t>
            </a:r>
            <a:r>
              <a:rPr lang="en-US" altLang="ja-JP" dirty="0"/>
              <a:t>_</a:t>
            </a:r>
            <a:r>
              <a:rPr lang="en-US" altLang="ja-JP" dirty="0" err="1"/>
              <a:t>04emb.bat</a:t>
            </a:r>
            <a:r>
              <a:rPr lang="ja-JP" altLang="en-US" dirty="0"/>
              <a:t> をダブルクリックで</a:t>
            </a:r>
            <a:endParaRPr lang="en-US" altLang="ja-JP" dirty="0"/>
          </a:p>
          <a:p>
            <a:r>
              <a:rPr lang="ja-JP" altLang="en-US" dirty="0"/>
              <a:t>先ほどのコードが実行されます。</a:t>
            </a:r>
            <a:endParaRPr lang="en-US" altLang="ja-JP" dirty="0"/>
          </a:p>
          <a:p>
            <a:endParaRPr lang="en-US" altLang="ja-JP" dirty="0"/>
          </a:p>
          <a:p>
            <a:endParaRPr lang="en-US" altLang="ja-JP" dirty="0"/>
          </a:p>
          <a:p>
            <a:endParaRPr lang="en-US" altLang="ja-JP" dirty="0"/>
          </a:p>
          <a:p>
            <a:endParaRPr lang="en-US" altLang="ja-JP" dirty="0"/>
          </a:p>
          <a:p>
            <a:r>
              <a:rPr lang="ja-JP" altLang="en-US" dirty="0"/>
              <a:t>コマンドプロンプト画面が起動し、</a:t>
            </a:r>
            <a:r>
              <a:rPr lang="en-US" altLang="ja-JP" dirty="0"/>
              <a:t>news</a:t>
            </a:r>
            <a:r>
              <a:rPr lang="ja-JP" altLang="en-US" dirty="0"/>
              <a:t>フォルダのテキストを元にベクトル</a:t>
            </a:r>
            <a:r>
              <a:rPr lang="en-US" altLang="ja-JP" dirty="0"/>
              <a:t>DB</a:t>
            </a:r>
            <a:r>
              <a:rPr lang="ja-JP" altLang="en-US" dirty="0"/>
              <a:t>が作成されます（右図）。</a:t>
            </a:r>
            <a:endParaRPr lang="en-US" altLang="ja-JP" dirty="0"/>
          </a:p>
          <a:p>
            <a:endParaRPr lang="en-US" altLang="ja-JP" dirty="0"/>
          </a:p>
          <a:p>
            <a:endParaRPr lang="en-US" altLang="ja-JP" dirty="0"/>
          </a:p>
          <a:p>
            <a:endParaRPr lang="en-US" altLang="ja-JP" dirty="0"/>
          </a:p>
          <a:p>
            <a:r>
              <a:rPr lang="ja-JP" altLang="en-US" dirty="0"/>
              <a:t>処理後、</a:t>
            </a:r>
            <a:r>
              <a:rPr lang="en-US" altLang="ja-JP" dirty="0" err="1"/>
              <a:t>vector_db</a:t>
            </a:r>
            <a:r>
              <a:rPr lang="ja-JP" altLang="en-US" dirty="0"/>
              <a:t>フォルダが作成されます（右図）。</a:t>
            </a:r>
            <a:endParaRPr lang="en-US" altLang="ja-JP" dirty="0"/>
          </a:p>
        </p:txBody>
      </p:sp>
    </p:spTree>
    <p:extLst>
      <p:ext uri="{BB962C8B-B14F-4D97-AF65-F5344CB8AC3E}">
        <p14:creationId xmlns:p14="http://schemas.microsoft.com/office/powerpoint/2010/main" val="551943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E865E-0326-DF96-067B-053023E6C249}"/>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78347239-0EBE-9DE0-0C13-2F93DB58C6B1}"/>
              </a:ext>
            </a:extLst>
          </p:cNvPr>
          <p:cNvPicPr>
            <a:picLocks noChangeAspect="1"/>
          </p:cNvPicPr>
          <p:nvPr/>
        </p:nvPicPr>
        <p:blipFill>
          <a:blip r:embed="rId2"/>
          <a:stretch>
            <a:fillRect/>
          </a:stretch>
        </p:blipFill>
        <p:spPr>
          <a:xfrm>
            <a:off x="5617415" y="1579418"/>
            <a:ext cx="6237341" cy="4862945"/>
          </a:xfrm>
          <a:prstGeom prst="rect">
            <a:avLst/>
          </a:prstGeom>
        </p:spPr>
      </p:pic>
      <p:sp>
        <p:nvSpPr>
          <p:cNvPr id="8" name="テキスト ボックス 7">
            <a:extLst>
              <a:ext uri="{FF2B5EF4-FFF2-40B4-BE49-F238E27FC236}">
                <a16:creationId xmlns:a16="http://schemas.microsoft.com/office/drawing/2014/main" id="{53DB6B2F-6A5E-E335-651C-BD980D239E29}"/>
              </a:ext>
            </a:extLst>
          </p:cNvPr>
          <p:cNvSpPr txBox="1"/>
          <p:nvPr/>
        </p:nvSpPr>
        <p:spPr>
          <a:xfrm>
            <a:off x="191388" y="1062113"/>
            <a:ext cx="5377562" cy="369332"/>
          </a:xfrm>
          <a:prstGeom prst="rect">
            <a:avLst/>
          </a:prstGeom>
          <a:noFill/>
        </p:spPr>
        <p:txBody>
          <a:bodyPr wrap="square" rtlCol="0">
            <a:spAutoFit/>
          </a:bodyPr>
          <a:lstStyle/>
          <a:p>
            <a:r>
              <a:rPr kumimoji="1" lang="en-US" altLang="ja-JP" b="1" dirty="0"/>
              <a:t>(3)-05 </a:t>
            </a:r>
            <a:r>
              <a:rPr kumimoji="1" lang="ja-JP" altLang="en-US" b="1" dirty="0"/>
              <a:t> </a:t>
            </a:r>
            <a:r>
              <a:rPr kumimoji="1" lang="en-US" altLang="ja-JP" b="1" dirty="0"/>
              <a:t>RAG</a:t>
            </a:r>
            <a:r>
              <a:rPr kumimoji="1" lang="ja-JP" altLang="en-US" b="1" dirty="0"/>
              <a:t>検索</a:t>
            </a:r>
          </a:p>
        </p:txBody>
      </p:sp>
      <p:sp>
        <p:nvSpPr>
          <p:cNvPr id="9" name="テキスト ボックス 8">
            <a:extLst>
              <a:ext uri="{FF2B5EF4-FFF2-40B4-BE49-F238E27FC236}">
                <a16:creationId xmlns:a16="http://schemas.microsoft.com/office/drawing/2014/main" id="{CE9A4320-96A1-4ED8-8209-1C6845E2D6A8}"/>
              </a:ext>
            </a:extLst>
          </p:cNvPr>
          <p:cNvSpPr txBox="1"/>
          <p:nvPr/>
        </p:nvSpPr>
        <p:spPr>
          <a:xfrm>
            <a:off x="281968" y="1997838"/>
            <a:ext cx="5140932" cy="3970318"/>
          </a:xfrm>
          <a:prstGeom prst="rect">
            <a:avLst/>
          </a:prstGeom>
          <a:noFill/>
        </p:spPr>
        <p:txBody>
          <a:bodyPr wrap="square" rtlCol="0">
            <a:spAutoFit/>
          </a:bodyPr>
          <a:lstStyle/>
          <a:p>
            <a:r>
              <a:rPr lang="ja-JP" altLang="en-US" dirty="0"/>
              <a:t>先ほど作成したベクトル</a:t>
            </a:r>
            <a:r>
              <a:rPr lang="en-US" altLang="ja-JP" dirty="0"/>
              <a:t>DB</a:t>
            </a:r>
            <a:r>
              <a:rPr lang="ja-JP" altLang="en-US" dirty="0"/>
              <a:t>を活用した</a:t>
            </a:r>
            <a:r>
              <a:rPr lang="en-US" altLang="ja-JP" dirty="0"/>
              <a:t>RAG</a:t>
            </a:r>
            <a:r>
              <a:rPr lang="ja-JP" altLang="en-US" dirty="0"/>
              <a:t>検索を行います。</a:t>
            </a:r>
            <a:endParaRPr lang="en-US" altLang="ja-JP" dirty="0"/>
          </a:p>
          <a:p>
            <a:endParaRPr lang="en-US" altLang="ja-JP" dirty="0"/>
          </a:p>
          <a:p>
            <a:r>
              <a:rPr lang="ja-JP" altLang="en-US" dirty="0"/>
              <a:t>使用コード ： </a:t>
            </a:r>
            <a:r>
              <a:rPr lang="en-US" altLang="ja-JP" dirty="0" err="1"/>
              <a:t>05rag_chainlit.py</a:t>
            </a:r>
            <a:endParaRPr lang="en-US" altLang="ja-JP" dirty="0"/>
          </a:p>
          <a:p>
            <a:endParaRPr lang="en-US" altLang="ja-JP" dirty="0"/>
          </a:p>
          <a:p>
            <a:r>
              <a:rPr lang="ja-JP" altLang="en-US" dirty="0"/>
              <a:t>処理のポイント：</a:t>
            </a:r>
            <a:endParaRPr lang="en-US" altLang="ja-JP" dirty="0"/>
          </a:p>
          <a:p>
            <a:r>
              <a:rPr lang="ja-JP" altLang="en-US" dirty="0"/>
              <a:t> ・右図</a:t>
            </a:r>
            <a:r>
              <a:rPr lang="en-US" altLang="ja-JP" dirty="0"/>
              <a:t>26</a:t>
            </a:r>
            <a:r>
              <a:rPr lang="ja-JP" altLang="en-US" dirty="0"/>
              <a:t>行目でベクトル</a:t>
            </a:r>
            <a:r>
              <a:rPr lang="en-US" altLang="ja-JP" dirty="0"/>
              <a:t>DB</a:t>
            </a:r>
            <a:r>
              <a:rPr lang="ja-JP" altLang="en-US" dirty="0"/>
              <a:t>を指定。</a:t>
            </a:r>
            <a:endParaRPr lang="en-US" altLang="ja-JP" dirty="0"/>
          </a:p>
          <a:p>
            <a:endParaRPr lang="en-US" altLang="ja-JP" dirty="0"/>
          </a:p>
          <a:p>
            <a:r>
              <a:rPr lang="ja-JP" altLang="en-US" dirty="0"/>
              <a:t> ・右図</a:t>
            </a:r>
            <a:r>
              <a:rPr lang="en-US" altLang="ja-JP" dirty="0"/>
              <a:t>29</a:t>
            </a:r>
            <a:r>
              <a:rPr lang="ja-JP" altLang="en-US" dirty="0"/>
              <a:t>行目で</a:t>
            </a:r>
            <a:r>
              <a:rPr lang="en-US" altLang="ja-JP" dirty="0" err="1"/>
              <a:t>RetrievalQA</a:t>
            </a:r>
            <a:r>
              <a:rPr lang="ja-JP" altLang="en-US" dirty="0"/>
              <a:t>を使うことで</a:t>
            </a:r>
            <a:endParaRPr lang="en-US" altLang="ja-JP" dirty="0"/>
          </a:p>
          <a:p>
            <a:r>
              <a:rPr lang="ja-JP" altLang="en-US" dirty="0"/>
              <a:t>    </a:t>
            </a:r>
            <a:r>
              <a:rPr lang="en-US" altLang="ja-JP" dirty="0"/>
              <a:t>RAG</a:t>
            </a:r>
            <a:r>
              <a:rPr lang="ja-JP" altLang="en-US" dirty="0"/>
              <a:t>を実行</a:t>
            </a:r>
            <a:endParaRPr lang="en-US" altLang="ja-JP" dirty="0"/>
          </a:p>
          <a:p>
            <a:endParaRPr lang="en-US" altLang="ja-JP" dirty="0"/>
          </a:p>
          <a:p>
            <a:r>
              <a:rPr lang="ja-JP" altLang="en-US" dirty="0"/>
              <a:t> ・右図</a:t>
            </a:r>
            <a:r>
              <a:rPr lang="en-US" altLang="ja-JP" dirty="0"/>
              <a:t>50-57</a:t>
            </a:r>
            <a:r>
              <a:rPr lang="ja-JP" altLang="en-US" dirty="0"/>
              <a:t>行目で参考までにベクトル</a:t>
            </a:r>
            <a:r>
              <a:rPr lang="en-US" altLang="ja-JP" dirty="0"/>
              <a:t>DB</a:t>
            </a:r>
          </a:p>
          <a:p>
            <a:r>
              <a:rPr lang="ja-JP" altLang="en-US" dirty="0"/>
              <a:t>    から抽出したテキストも表示。</a:t>
            </a:r>
            <a:endParaRPr lang="en-US" altLang="ja-JP" dirty="0"/>
          </a:p>
          <a:p>
            <a:endParaRPr lang="en-US" altLang="ja-JP" dirty="0"/>
          </a:p>
        </p:txBody>
      </p:sp>
      <p:sp>
        <p:nvSpPr>
          <p:cNvPr id="10" name="正方形/長方形 9">
            <a:extLst>
              <a:ext uri="{FF2B5EF4-FFF2-40B4-BE49-F238E27FC236}">
                <a16:creationId xmlns:a16="http://schemas.microsoft.com/office/drawing/2014/main" id="{1157DEA9-D682-D8EC-E363-136075840434}"/>
              </a:ext>
            </a:extLst>
          </p:cNvPr>
          <p:cNvSpPr/>
          <p:nvPr/>
        </p:nvSpPr>
        <p:spPr>
          <a:xfrm>
            <a:off x="5617415" y="1579418"/>
            <a:ext cx="6237341" cy="41842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D987966D-F0DA-F364-AF17-248AFDD5D89B}"/>
              </a:ext>
            </a:extLst>
          </p:cNvPr>
          <p:cNvPicPr>
            <a:picLocks noChangeAspect="1"/>
          </p:cNvPicPr>
          <p:nvPr/>
        </p:nvPicPr>
        <p:blipFill>
          <a:blip r:embed="rId3"/>
          <a:stretch>
            <a:fillRect/>
          </a:stretch>
        </p:blipFill>
        <p:spPr>
          <a:xfrm>
            <a:off x="5617415" y="1246779"/>
            <a:ext cx="1676634" cy="323895"/>
          </a:xfrm>
          <a:prstGeom prst="rect">
            <a:avLst/>
          </a:prstGeom>
        </p:spPr>
      </p:pic>
      <p:sp>
        <p:nvSpPr>
          <p:cNvPr id="13" name="正方形/長方形 12">
            <a:extLst>
              <a:ext uri="{FF2B5EF4-FFF2-40B4-BE49-F238E27FC236}">
                <a16:creationId xmlns:a16="http://schemas.microsoft.com/office/drawing/2014/main" id="{827F7B31-5CCB-55FF-84F1-DFE8A6C9DD82}"/>
              </a:ext>
            </a:extLst>
          </p:cNvPr>
          <p:cNvSpPr/>
          <p:nvPr/>
        </p:nvSpPr>
        <p:spPr>
          <a:xfrm>
            <a:off x="6652465" y="2157269"/>
            <a:ext cx="1018335" cy="19858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80FD98E-B17D-8B95-A251-DF4C226F1997}"/>
              </a:ext>
            </a:extLst>
          </p:cNvPr>
          <p:cNvSpPr/>
          <p:nvPr/>
        </p:nvSpPr>
        <p:spPr>
          <a:xfrm>
            <a:off x="6096000" y="5179291"/>
            <a:ext cx="5264150" cy="126307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1981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6BB85-A61C-DEC7-1D2E-1257D6288300}"/>
            </a:ext>
          </a:extLst>
        </p:cNvPr>
        <p:cNvGrpSpPr/>
        <p:nvPr/>
      </p:nvGrpSpPr>
      <p:grpSpPr>
        <a:xfrm>
          <a:off x="0" y="0"/>
          <a:ext cx="0" cy="0"/>
          <a:chOff x="0" y="0"/>
          <a:chExt cx="0" cy="0"/>
        </a:xfrm>
      </p:grpSpPr>
      <p:pic>
        <p:nvPicPr>
          <p:cNvPr id="5" name="図 4">
            <a:extLst>
              <a:ext uri="{FF2B5EF4-FFF2-40B4-BE49-F238E27FC236}">
                <a16:creationId xmlns:a16="http://schemas.microsoft.com/office/drawing/2014/main" id="{66DD7F36-F7B0-94EE-D8E0-7717F72DCF12}"/>
              </a:ext>
            </a:extLst>
          </p:cNvPr>
          <p:cNvPicPr>
            <a:picLocks noChangeAspect="1"/>
          </p:cNvPicPr>
          <p:nvPr/>
        </p:nvPicPr>
        <p:blipFill>
          <a:blip r:embed="rId2"/>
          <a:stretch>
            <a:fillRect/>
          </a:stretch>
        </p:blipFill>
        <p:spPr>
          <a:xfrm>
            <a:off x="6795194" y="1326507"/>
            <a:ext cx="2769719" cy="463940"/>
          </a:xfrm>
          <a:prstGeom prst="rect">
            <a:avLst/>
          </a:prstGeom>
        </p:spPr>
      </p:pic>
      <p:pic>
        <p:nvPicPr>
          <p:cNvPr id="7" name="図 6">
            <a:extLst>
              <a:ext uri="{FF2B5EF4-FFF2-40B4-BE49-F238E27FC236}">
                <a16:creationId xmlns:a16="http://schemas.microsoft.com/office/drawing/2014/main" id="{719BB744-34AB-064E-DC32-DCA2364AC250}"/>
              </a:ext>
            </a:extLst>
          </p:cNvPr>
          <p:cNvPicPr>
            <a:picLocks noChangeAspect="1"/>
          </p:cNvPicPr>
          <p:nvPr/>
        </p:nvPicPr>
        <p:blipFill>
          <a:blip r:embed="rId3"/>
          <a:stretch>
            <a:fillRect/>
          </a:stretch>
        </p:blipFill>
        <p:spPr>
          <a:xfrm>
            <a:off x="6860879" y="1002612"/>
            <a:ext cx="2162477" cy="323895"/>
          </a:xfrm>
          <a:prstGeom prst="rect">
            <a:avLst/>
          </a:prstGeom>
        </p:spPr>
      </p:pic>
      <p:pic>
        <p:nvPicPr>
          <p:cNvPr id="9" name="図 8">
            <a:extLst>
              <a:ext uri="{FF2B5EF4-FFF2-40B4-BE49-F238E27FC236}">
                <a16:creationId xmlns:a16="http://schemas.microsoft.com/office/drawing/2014/main" id="{5FB6346F-5766-AF6A-E53F-4ED430D87D4E}"/>
              </a:ext>
            </a:extLst>
          </p:cNvPr>
          <p:cNvPicPr>
            <a:picLocks noChangeAspect="1"/>
          </p:cNvPicPr>
          <p:nvPr/>
        </p:nvPicPr>
        <p:blipFill>
          <a:blip r:embed="rId4"/>
          <a:stretch>
            <a:fillRect/>
          </a:stretch>
        </p:blipFill>
        <p:spPr>
          <a:xfrm>
            <a:off x="6883400" y="1952830"/>
            <a:ext cx="4690899" cy="4646365"/>
          </a:xfrm>
          <a:prstGeom prst="rect">
            <a:avLst/>
          </a:prstGeom>
          <a:ln>
            <a:solidFill>
              <a:schemeClr val="accent1"/>
            </a:solidFill>
          </a:ln>
        </p:spPr>
      </p:pic>
      <p:sp>
        <p:nvSpPr>
          <p:cNvPr id="13" name="テキスト ボックス 12">
            <a:extLst>
              <a:ext uri="{FF2B5EF4-FFF2-40B4-BE49-F238E27FC236}">
                <a16:creationId xmlns:a16="http://schemas.microsoft.com/office/drawing/2014/main" id="{B271CEE1-2A6F-35F4-7907-7D9651DB74BD}"/>
              </a:ext>
            </a:extLst>
          </p:cNvPr>
          <p:cNvSpPr txBox="1"/>
          <p:nvPr/>
        </p:nvSpPr>
        <p:spPr>
          <a:xfrm>
            <a:off x="617701" y="1326507"/>
            <a:ext cx="5739802" cy="3693319"/>
          </a:xfrm>
          <a:prstGeom prst="rect">
            <a:avLst/>
          </a:prstGeom>
          <a:noFill/>
        </p:spPr>
        <p:txBody>
          <a:bodyPr wrap="square" rtlCol="0">
            <a:spAutoFit/>
          </a:bodyPr>
          <a:lstStyle/>
          <a:p>
            <a:r>
              <a:rPr lang="ja-JP" altLang="en-US" dirty="0"/>
              <a:t>処理実行：</a:t>
            </a:r>
            <a:endParaRPr lang="en-US" altLang="ja-JP" dirty="0"/>
          </a:p>
          <a:p>
            <a:r>
              <a:rPr lang="ja-JP" altLang="en-US" dirty="0"/>
              <a:t>実行</a:t>
            </a:r>
            <a:r>
              <a:rPr lang="en-US" altLang="ja-JP" dirty="0"/>
              <a:t>_</a:t>
            </a:r>
            <a:r>
              <a:rPr lang="en-US" altLang="ja-JP" dirty="0" err="1"/>
              <a:t>05rag_chainlit.bat</a:t>
            </a:r>
            <a:r>
              <a:rPr lang="ja-JP" altLang="en-US" dirty="0"/>
              <a:t> をダブルクリックで</a:t>
            </a:r>
            <a:endParaRPr lang="en-US" altLang="ja-JP" dirty="0"/>
          </a:p>
          <a:p>
            <a:r>
              <a:rPr lang="ja-JP" altLang="en-US" dirty="0"/>
              <a:t>先ほどのコードが実行されます。</a:t>
            </a:r>
            <a:endParaRPr lang="en-US" altLang="ja-JP" dirty="0"/>
          </a:p>
          <a:p>
            <a:endParaRPr lang="en-US" altLang="ja-JP" dirty="0"/>
          </a:p>
          <a:p>
            <a:endParaRPr lang="en-US" altLang="ja-JP" dirty="0"/>
          </a:p>
          <a:p>
            <a:r>
              <a:rPr lang="ja-JP" altLang="en-US" dirty="0"/>
              <a:t>ブラウザが起動しますので、</a:t>
            </a:r>
            <a:endParaRPr lang="en-US" altLang="ja-JP" dirty="0"/>
          </a:p>
          <a:p>
            <a:r>
              <a:rPr lang="ja-JP" altLang="en-US" dirty="0"/>
              <a:t>「メジャーで</a:t>
            </a:r>
            <a:r>
              <a:rPr lang="en-US" altLang="ja-JP" dirty="0"/>
              <a:t>50-50</a:t>
            </a:r>
            <a:r>
              <a:rPr lang="ja-JP" altLang="en-US" dirty="0"/>
              <a:t>を達成したのは誰ですか。」</a:t>
            </a:r>
            <a:endParaRPr lang="en-US" altLang="ja-JP" dirty="0"/>
          </a:p>
          <a:p>
            <a:r>
              <a:rPr lang="ja-JP" altLang="en-US" dirty="0"/>
              <a:t>を質問してください。</a:t>
            </a:r>
            <a:endParaRPr lang="en-US" altLang="ja-JP" dirty="0"/>
          </a:p>
          <a:p>
            <a:r>
              <a:rPr lang="ja-JP" altLang="en-US" dirty="0"/>
              <a:t>シンプルチャットでは</a:t>
            </a:r>
            <a:r>
              <a:rPr lang="en-US" altLang="ja-JP" dirty="0"/>
              <a:t>LLM</a:t>
            </a:r>
            <a:r>
              <a:rPr lang="ja-JP" altLang="en-US" dirty="0"/>
              <a:t>は回答できませんでしたが、</a:t>
            </a:r>
            <a:r>
              <a:rPr lang="en-US" altLang="ja-JP" dirty="0"/>
              <a:t>RAG</a:t>
            </a:r>
            <a:r>
              <a:rPr lang="ja-JP" altLang="en-US" dirty="0"/>
              <a:t>チャットでは回答できることを確認（右図）。</a:t>
            </a:r>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2754600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5A31F-AADD-040A-4353-232869E18D28}"/>
            </a:ext>
          </a:extLst>
        </p:cNvPr>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731474BE-F016-6156-7860-A576F2E6BFE4}"/>
              </a:ext>
            </a:extLst>
          </p:cNvPr>
          <p:cNvSpPr txBox="1"/>
          <p:nvPr/>
        </p:nvSpPr>
        <p:spPr>
          <a:xfrm>
            <a:off x="1706243" y="3556000"/>
            <a:ext cx="3714750" cy="2308324"/>
          </a:xfrm>
          <a:prstGeom prst="rect">
            <a:avLst/>
          </a:prstGeom>
          <a:noFill/>
        </p:spPr>
        <p:txBody>
          <a:bodyPr wrap="square" rtlCol="0">
            <a:spAutoFit/>
          </a:bodyPr>
          <a:lstStyle/>
          <a:p>
            <a:r>
              <a:rPr kumimoji="1" lang="en-US" altLang="ja-JP" dirty="0"/>
              <a:t>LLM</a:t>
            </a:r>
            <a:r>
              <a:rPr kumimoji="1" lang="ja-JP" altLang="en-US" dirty="0"/>
              <a:t>活用することで、サーバ保管ファイルの要約ができました。</a:t>
            </a:r>
            <a:endParaRPr kumimoji="1" lang="en-US" altLang="ja-JP" dirty="0"/>
          </a:p>
          <a:p>
            <a:r>
              <a:rPr lang="ja-JP" altLang="en-US" dirty="0"/>
              <a:t>他にも、ソースコードの簡易チェックし修正検討要リストの作成や、</a:t>
            </a:r>
            <a:endParaRPr lang="en-US" altLang="ja-JP" dirty="0"/>
          </a:p>
          <a:p>
            <a:r>
              <a:rPr lang="ja-JP" altLang="en-US" dirty="0"/>
              <a:t>メールを分類して問い合わせ対応を抽出し</a:t>
            </a:r>
            <a:r>
              <a:rPr lang="en-US" altLang="ja-JP" dirty="0"/>
              <a:t>Q&amp;A</a:t>
            </a:r>
            <a:r>
              <a:rPr lang="ja-JP" altLang="en-US" dirty="0"/>
              <a:t>の形式に変換など</a:t>
            </a:r>
            <a:endParaRPr lang="en-US" altLang="ja-JP" dirty="0"/>
          </a:p>
          <a:p>
            <a:r>
              <a:rPr lang="ja-JP" altLang="en-US" dirty="0"/>
              <a:t>試してみても面白いかもしれない。</a:t>
            </a:r>
            <a:endParaRPr kumimoji="1" lang="ja-JP" altLang="en-US" dirty="0"/>
          </a:p>
        </p:txBody>
      </p:sp>
      <p:sp>
        <p:nvSpPr>
          <p:cNvPr id="12" name="テキスト ボックス 11">
            <a:extLst>
              <a:ext uri="{FF2B5EF4-FFF2-40B4-BE49-F238E27FC236}">
                <a16:creationId xmlns:a16="http://schemas.microsoft.com/office/drawing/2014/main" id="{AD4DEF2B-5F84-3BA2-B66C-A7C38C340A22}"/>
              </a:ext>
            </a:extLst>
          </p:cNvPr>
          <p:cNvSpPr txBox="1"/>
          <p:nvPr/>
        </p:nvSpPr>
        <p:spPr>
          <a:xfrm>
            <a:off x="6275552" y="3417500"/>
            <a:ext cx="4690899" cy="2585323"/>
          </a:xfrm>
          <a:prstGeom prst="rect">
            <a:avLst/>
          </a:prstGeom>
          <a:noFill/>
        </p:spPr>
        <p:txBody>
          <a:bodyPr wrap="square" rtlCol="0">
            <a:spAutoFit/>
          </a:bodyPr>
          <a:lstStyle/>
          <a:p>
            <a:r>
              <a:rPr lang="en-US" altLang="ja-JP" dirty="0"/>
              <a:t>RAG</a:t>
            </a:r>
            <a:r>
              <a:rPr lang="ja-JP" altLang="en-US" dirty="0"/>
              <a:t>により、</a:t>
            </a:r>
            <a:r>
              <a:rPr lang="en-US" altLang="ja-JP" dirty="0"/>
              <a:t>LLM</a:t>
            </a:r>
            <a:r>
              <a:rPr lang="ja-JP" altLang="en-US" dirty="0"/>
              <a:t>学習後のニュースについて回答できました。</a:t>
            </a:r>
            <a:endParaRPr lang="en-US" altLang="ja-JP" dirty="0"/>
          </a:p>
          <a:p>
            <a:r>
              <a:rPr lang="ja-JP" altLang="en-US" dirty="0"/>
              <a:t>二重起動はエラーになるので終了時はコマンドプロンプトも閉じておくこと。</a:t>
            </a:r>
            <a:endParaRPr lang="en-US" altLang="ja-JP" dirty="0"/>
          </a:p>
          <a:p>
            <a:r>
              <a:rPr lang="ja-JP" altLang="en-US" dirty="0"/>
              <a:t>客先ごとに細かく</a:t>
            </a:r>
            <a:r>
              <a:rPr lang="en-US" altLang="ja-JP" dirty="0"/>
              <a:t>DB</a:t>
            </a:r>
            <a:r>
              <a:rPr lang="ja-JP" altLang="en-US" dirty="0"/>
              <a:t>を分けるようにすれば検索精度が向上する？</a:t>
            </a:r>
            <a:endParaRPr lang="en-US" altLang="ja-JP" dirty="0"/>
          </a:p>
          <a:p>
            <a:r>
              <a:rPr lang="en-US" altLang="ja-JP" dirty="0"/>
              <a:t>RAG</a:t>
            </a:r>
            <a:r>
              <a:rPr lang="ja-JP" altLang="en-US" dirty="0"/>
              <a:t>した後にメタデータで区別するのではなく、最初から</a:t>
            </a:r>
            <a:r>
              <a:rPr lang="en-US" altLang="ja-JP" dirty="0"/>
              <a:t>DB</a:t>
            </a:r>
            <a:r>
              <a:rPr lang="ja-JP" altLang="en-US" dirty="0"/>
              <a:t>が分かれている状態。</a:t>
            </a:r>
            <a:endParaRPr lang="en-US" altLang="ja-JP" dirty="0"/>
          </a:p>
          <a:p>
            <a:endParaRPr kumimoji="1" lang="ja-JP" altLang="en-US" dirty="0"/>
          </a:p>
        </p:txBody>
      </p:sp>
    </p:spTree>
    <p:extLst>
      <p:ext uri="{BB962C8B-B14F-4D97-AF65-F5344CB8AC3E}">
        <p14:creationId xmlns:p14="http://schemas.microsoft.com/office/powerpoint/2010/main" val="422159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C6C87-43EA-5720-912A-786B288B4103}"/>
            </a:ext>
          </a:extLst>
        </p:cNvPr>
        <p:cNvGrpSpPr/>
        <p:nvPr/>
      </p:nvGrpSpPr>
      <p:grpSpPr>
        <a:xfrm>
          <a:off x="0" y="0"/>
          <a:ext cx="0" cy="0"/>
          <a:chOff x="0" y="0"/>
          <a:chExt cx="0" cy="0"/>
        </a:xfrm>
      </p:grpSpPr>
    </p:spTree>
    <p:extLst>
      <p:ext uri="{BB962C8B-B14F-4D97-AF65-F5344CB8AC3E}">
        <p14:creationId xmlns:p14="http://schemas.microsoft.com/office/powerpoint/2010/main" val="99374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CD5C1-EB23-EF1E-734B-03CDC97852A2}"/>
            </a:ext>
          </a:extLst>
        </p:cNvPr>
        <p:cNvGrpSpPr/>
        <p:nvPr/>
      </p:nvGrpSpPr>
      <p:grpSpPr>
        <a:xfrm>
          <a:off x="0" y="0"/>
          <a:ext cx="0" cy="0"/>
          <a:chOff x="0" y="0"/>
          <a:chExt cx="0" cy="0"/>
        </a:xfrm>
      </p:grpSpPr>
    </p:spTree>
    <p:extLst>
      <p:ext uri="{BB962C8B-B14F-4D97-AF65-F5344CB8AC3E}">
        <p14:creationId xmlns:p14="http://schemas.microsoft.com/office/powerpoint/2010/main" val="2082977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0A6A2-90CB-9D2F-5D55-2F1AB1D48519}"/>
            </a:ext>
          </a:extLst>
        </p:cNvPr>
        <p:cNvGrpSpPr/>
        <p:nvPr/>
      </p:nvGrpSpPr>
      <p:grpSpPr>
        <a:xfrm>
          <a:off x="0" y="0"/>
          <a:ext cx="0" cy="0"/>
          <a:chOff x="0" y="0"/>
          <a:chExt cx="0" cy="0"/>
        </a:xfrm>
      </p:grpSpPr>
    </p:spTree>
    <p:extLst>
      <p:ext uri="{BB962C8B-B14F-4D97-AF65-F5344CB8AC3E}">
        <p14:creationId xmlns:p14="http://schemas.microsoft.com/office/powerpoint/2010/main" val="2162135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082FF-6F84-802E-9DAE-721A16BE8C0A}"/>
            </a:ext>
          </a:extLst>
        </p:cNvPr>
        <p:cNvGrpSpPr/>
        <p:nvPr/>
      </p:nvGrpSpPr>
      <p:grpSpPr>
        <a:xfrm>
          <a:off x="0" y="0"/>
          <a:ext cx="0" cy="0"/>
          <a:chOff x="0" y="0"/>
          <a:chExt cx="0" cy="0"/>
        </a:xfrm>
      </p:grpSpPr>
    </p:spTree>
    <p:extLst>
      <p:ext uri="{BB962C8B-B14F-4D97-AF65-F5344CB8AC3E}">
        <p14:creationId xmlns:p14="http://schemas.microsoft.com/office/powerpoint/2010/main" val="114455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D20CE-C2E2-F288-872B-F2E6880B9C03}"/>
            </a:ext>
          </a:extLst>
        </p:cNvPr>
        <p:cNvGrpSpPr/>
        <p:nvPr/>
      </p:nvGrpSpPr>
      <p:grpSpPr>
        <a:xfrm>
          <a:off x="0" y="0"/>
          <a:ext cx="0" cy="0"/>
          <a:chOff x="0" y="0"/>
          <a:chExt cx="0" cy="0"/>
        </a:xfrm>
      </p:grpSpPr>
    </p:spTree>
    <p:extLst>
      <p:ext uri="{BB962C8B-B14F-4D97-AF65-F5344CB8AC3E}">
        <p14:creationId xmlns:p14="http://schemas.microsoft.com/office/powerpoint/2010/main" val="43075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a:extLst>
              <a:ext uri="{FF2B5EF4-FFF2-40B4-BE49-F238E27FC236}">
                <a16:creationId xmlns:a16="http://schemas.microsoft.com/office/drawing/2014/main" id="{BF565FF8-BA00-B627-2A4C-E0E01799F4BA}"/>
              </a:ext>
            </a:extLst>
          </p:cNvPr>
          <p:cNvSpPr/>
          <p:nvPr/>
        </p:nvSpPr>
        <p:spPr>
          <a:xfrm>
            <a:off x="6667500" y="2673885"/>
            <a:ext cx="5003132" cy="3856121"/>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0207B8EF-E39B-EDAD-D9D8-EBB2F08F62C4}"/>
              </a:ext>
            </a:extLst>
          </p:cNvPr>
          <p:cNvSpPr/>
          <p:nvPr/>
        </p:nvSpPr>
        <p:spPr>
          <a:xfrm>
            <a:off x="1255004" y="2683042"/>
            <a:ext cx="4752474" cy="3856121"/>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3BC1B3D-F5FE-28F8-D04D-BA6AFF422A58}"/>
              </a:ext>
            </a:extLst>
          </p:cNvPr>
          <p:cNvSpPr txBox="1"/>
          <p:nvPr/>
        </p:nvSpPr>
        <p:spPr>
          <a:xfrm>
            <a:off x="1203493" y="1479859"/>
            <a:ext cx="10084819" cy="646331"/>
          </a:xfrm>
          <a:prstGeom prst="rect">
            <a:avLst/>
          </a:prstGeom>
          <a:noFill/>
        </p:spPr>
        <p:txBody>
          <a:bodyPr wrap="square" rtlCol="0">
            <a:spAutoFit/>
          </a:bodyPr>
          <a:lstStyle/>
          <a:p>
            <a:r>
              <a:rPr lang="en-US" altLang="ja-JP" dirty="0"/>
              <a:t>LLM</a:t>
            </a:r>
            <a:r>
              <a:rPr lang="ja-JP" altLang="en-US" dirty="0"/>
              <a:t>単体では学習データにない事は回答できないが、</a:t>
            </a:r>
            <a:r>
              <a:rPr lang="en-US" altLang="ja-JP" dirty="0"/>
              <a:t>RAG</a:t>
            </a:r>
            <a:r>
              <a:rPr lang="ja-JP" altLang="en-US" dirty="0"/>
              <a:t>を活用することで回答可能。</a:t>
            </a:r>
            <a:endParaRPr kumimoji="1" lang="en-US" altLang="ja-JP" dirty="0"/>
          </a:p>
          <a:p>
            <a:r>
              <a:rPr lang="ja-JP" altLang="en-US" dirty="0"/>
              <a:t>ライブラリを活用することで割と簡単に作成できることを体験する。</a:t>
            </a:r>
            <a:endParaRPr lang="en-US" altLang="ja-JP" dirty="0"/>
          </a:p>
        </p:txBody>
      </p:sp>
      <p:pic>
        <p:nvPicPr>
          <p:cNvPr id="5" name="図 4">
            <a:extLst>
              <a:ext uri="{FF2B5EF4-FFF2-40B4-BE49-F238E27FC236}">
                <a16:creationId xmlns:a16="http://schemas.microsoft.com/office/drawing/2014/main" id="{1088B2B8-3EDC-4437-C0E2-90CA8840A827}"/>
              </a:ext>
            </a:extLst>
          </p:cNvPr>
          <p:cNvPicPr>
            <a:picLocks noChangeAspect="1"/>
          </p:cNvPicPr>
          <p:nvPr/>
        </p:nvPicPr>
        <p:blipFill>
          <a:blip r:embed="rId2"/>
          <a:stretch>
            <a:fillRect/>
          </a:stretch>
        </p:blipFill>
        <p:spPr>
          <a:xfrm>
            <a:off x="7297872" y="2905585"/>
            <a:ext cx="3543880" cy="3510235"/>
          </a:xfrm>
          <a:prstGeom prst="rect">
            <a:avLst/>
          </a:prstGeom>
          <a:ln>
            <a:solidFill>
              <a:schemeClr val="accent1"/>
            </a:solidFill>
          </a:ln>
        </p:spPr>
      </p:pic>
      <p:sp>
        <p:nvSpPr>
          <p:cNvPr id="6" name="楕円 5">
            <a:extLst>
              <a:ext uri="{FF2B5EF4-FFF2-40B4-BE49-F238E27FC236}">
                <a16:creationId xmlns:a16="http://schemas.microsoft.com/office/drawing/2014/main" id="{8D93E48D-BDBD-7F85-23FF-88599C5ED532}"/>
              </a:ext>
            </a:extLst>
          </p:cNvPr>
          <p:cNvSpPr/>
          <p:nvPr/>
        </p:nvSpPr>
        <p:spPr>
          <a:xfrm>
            <a:off x="3101592" y="4364847"/>
            <a:ext cx="944479" cy="480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RAG</a:t>
            </a:r>
            <a:endParaRPr kumimoji="1" lang="ja-JP" altLang="en-US" dirty="0"/>
          </a:p>
        </p:txBody>
      </p:sp>
      <p:pic>
        <p:nvPicPr>
          <p:cNvPr id="8" name="図 7">
            <a:extLst>
              <a:ext uri="{FF2B5EF4-FFF2-40B4-BE49-F238E27FC236}">
                <a16:creationId xmlns:a16="http://schemas.microsoft.com/office/drawing/2014/main" id="{B4D551BB-5CCB-5D85-4A62-70EC50F7D650}"/>
              </a:ext>
            </a:extLst>
          </p:cNvPr>
          <p:cNvPicPr>
            <a:picLocks noChangeAspect="1"/>
          </p:cNvPicPr>
          <p:nvPr/>
        </p:nvPicPr>
        <p:blipFill>
          <a:blip r:embed="rId3"/>
          <a:stretch>
            <a:fillRect/>
          </a:stretch>
        </p:blipFill>
        <p:spPr>
          <a:xfrm>
            <a:off x="1437624" y="4267351"/>
            <a:ext cx="414987" cy="578018"/>
          </a:xfrm>
          <a:prstGeom prst="rect">
            <a:avLst/>
          </a:prstGeom>
        </p:spPr>
      </p:pic>
      <p:pic>
        <p:nvPicPr>
          <p:cNvPr id="10" name="グラフィックス 9">
            <a:extLst>
              <a:ext uri="{FF2B5EF4-FFF2-40B4-BE49-F238E27FC236}">
                <a16:creationId xmlns:a16="http://schemas.microsoft.com/office/drawing/2014/main" id="{F9B9DDD5-1955-4CDF-F4D8-8945237F60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11465" y="3254696"/>
            <a:ext cx="600178" cy="600178"/>
          </a:xfrm>
          <a:prstGeom prst="rect">
            <a:avLst/>
          </a:prstGeom>
        </p:spPr>
      </p:pic>
      <p:pic>
        <p:nvPicPr>
          <p:cNvPr id="14" name="図 13">
            <a:extLst>
              <a:ext uri="{FF2B5EF4-FFF2-40B4-BE49-F238E27FC236}">
                <a16:creationId xmlns:a16="http://schemas.microsoft.com/office/drawing/2014/main" id="{CAA74E24-523F-1A2C-ABD1-42625E807D10}"/>
              </a:ext>
            </a:extLst>
          </p:cNvPr>
          <p:cNvPicPr>
            <a:picLocks noChangeAspect="1"/>
          </p:cNvPicPr>
          <p:nvPr/>
        </p:nvPicPr>
        <p:blipFill>
          <a:blip r:embed="rId6"/>
          <a:stretch>
            <a:fillRect/>
          </a:stretch>
        </p:blipFill>
        <p:spPr>
          <a:xfrm>
            <a:off x="3219873" y="5447024"/>
            <a:ext cx="783361" cy="445032"/>
          </a:xfrm>
          <a:prstGeom prst="rect">
            <a:avLst/>
          </a:prstGeom>
        </p:spPr>
      </p:pic>
      <p:sp>
        <p:nvSpPr>
          <p:cNvPr id="15" name="テキスト ボックス 14">
            <a:extLst>
              <a:ext uri="{FF2B5EF4-FFF2-40B4-BE49-F238E27FC236}">
                <a16:creationId xmlns:a16="http://schemas.microsoft.com/office/drawing/2014/main" id="{FEF020E4-D8C2-A416-FD3B-088BBDC66F79}"/>
              </a:ext>
            </a:extLst>
          </p:cNvPr>
          <p:cNvSpPr txBox="1"/>
          <p:nvPr/>
        </p:nvSpPr>
        <p:spPr>
          <a:xfrm>
            <a:off x="2224784" y="5823701"/>
            <a:ext cx="2773538" cy="553998"/>
          </a:xfrm>
          <a:prstGeom prst="rect">
            <a:avLst/>
          </a:prstGeom>
          <a:noFill/>
        </p:spPr>
        <p:txBody>
          <a:bodyPr wrap="square" rtlCol="0">
            <a:spAutoFit/>
          </a:bodyPr>
          <a:lstStyle/>
          <a:p>
            <a:pPr algn="ctr"/>
            <a:r>
              <a:rPr lang="en-US" altLang="ja-JP" b="1" dirty="0" err="1">
                <a:solidFill>
                  <a:schemeClr val="accent1"/>
                </a:solidFill>
              </a:rPr>
              <a:t>GPT-4o</a:t>
            </a:r>
            <a:endParaRPr lang="en-US" altLang="ja-JP" b="1" dirty="0">
              <a:solidFill>
                <a:schemeClr val="accent1"/>
              </a:solidFill>
            </a:endParaRPr>
          </a:p>
          <a:p>
            <a:pPr algn="ctr"/>
            <a:r>
              <a:rPr kumimoji="1" lang="en-US" altLang="ja-JP" sz="1200" b="1" dirty="0">
                <a:solidFill>
                  <a:schemeClr val="accent1"/>
                </a:solidFill>
              </a:rPr>
              <a:t>(</a:t>
            </a:r>
            <a:r>
              <a:rPr kumimoji="1" lang="en-US" altLang="ja-JP" sz="1200" b="1" dirty="0" err="1">
                <a:solidFill>
                  <a:schemeClr val="accent1"/>
                </a:solidFill>
              </a:rPr>
              <a:t>bc</a:t>
            </a:r>
            <a:r>
              <a:rPr kumimoji="1" lang="en-US" altLang="ja-JP" sz="1200" b="1" dirty="0">
                <a:solidFill>
                  <a:schemeClr val="accent1"/>
                </a:solidFill>
              </a:rPr>
              <a:t>)</a:t>
            </a:r>
            <a:endParaRPr kumimoji="1" lang="ja-JP" altLang="en-US" sz="1200" b="1" dirty="0">
              <a:solidFill>
                <a:schemeClr val="accent1"/>
              </a:solidFill>
            </a:endParaRPr>
          </a:p>
        </p:txBody>
      </p:sp>
      <p:sp>
        <p:nvSpPr>
          <p:cNvPr id="17" name="テキスト ボックス 16">
            <a:extLst>
              <a:ext uri="{FF2B5EF4-FFF2-40B4-BE49-F238E27FC236}">
                <a16:creationId xmlns:a16="http://schemas.microsoft.com/office/drawing/2014/main" id="{38B5FFC7-B8D2-9C1A-5753-F50D2F6C3FF2}"/>
              </a:ext>
            </a:extLst>
          </p:cNvPr>
          <p:cNvSpPr txBox="1"/>
          <p:nvPr/>
        </p:nvSpPr>
        <p:spPr>
          <a:xfrm>
            <a:off x="661984" y="835830"/>
            <a:ext cx="5115778" cy="369332"/>
          </a:xfrm>
          <a:prstGeom prst="rect">
            <a:avLst/>
          </a:prstGeom>
          <a:noFill/>
        </p:spPr>
        <p:txBody>
          <a:bodyPr wrap="square" rtlCol="0">
            <a:spAutoFit/>
          </a:bodyPr>
          <a:lstStyle/>
          <a:p>
            <a:r>
              <a:rPr lang="ja-JP" altLang="en-US" dirty="0"/>
              <a:t>ハンズオンの概要</a:t>
            </a:r>
            <a:endParaRPr kumimoji="1" lang="ja-JP" altLang="en-US" dirty="0"/>
          </a:p>
        </p:txBody>
      </p:sp>
      <p:cxnSp>
        <p:nvCxnSpPr>
          <p:cNvPr id="19" name="直線矢印コネクタ 18">
            <a:extLst>
              <a:ext uri="{FF2B5EF4-FFF2-40B4-BE49-F238E27FC236}">
                <a16:creationId xmlns:a16="http://schemas.microsoft.com/office/drawing/2014/main" id="{1A9E08EA-0B4B-2F95-7CDC-1B2AD3183795}"/>
              </a:ext>
            </a:extLst>
          </p:cNvPr>
          <p:cNvCxnSpPr/>
          <p:nvPr/>
        </p:nvCxnSpPr>
        <p:spPr>
          <a:xfrm>
            <a:off x="1941133" y="4556360"/>
            <a:ext cx="112979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直線矢印コネクタ 19">
            <a:extLst>
              <a:ext uri="{FF2B5EF4-FFF2-40B4-BE49-F238E27FC236}">
                <a16:creationId xmlns:a16="http://schemas.microsoft.com/office/drawing/2014/main" id="{E53A9307-ED12-28BB-6AD4-C82538C46639}"/>
              </a:ext>
            </a:extLst>
          </p:cNvPr>
          <p:cNvCxnSpPr>
            <a:cxnSpLocks/>
          </p:cNvCxnSpPr>
          <p:nvPr/>
        </p:nvCxnSpPr>
        <p:spPr>
          <a:xfrm flipH="1">
            <a:off x="1910465" y="4692269"/>
            <a:ext cx="119112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直線矢印コネクタ 21">
            <a:extLst>
              <a:ext uri="{FF2B5EF4-FFF2-40B4-BE49-F238E27FC236}">
                <a16:creationId xmlns:a16="http://schemas.microsoft.com/office/drawing/2014/main" id="{10B0ED65-7FB1-8F17-289A-980E1FC22525}"/>
              </a:ext>
            </a:extLst>
          </p:cNvPr>
          <p:cNvCxnSpPr>
            <a:cxnSpLocks/>
          </p:cNvCxnSpPr>
          <p:nvPr/>
        </p:nvCxnSpPr>
        <p:spPr>
          <a:xfrm flipV="1">
            <a:off x="3512103" y="3798682"/>
            <a:ext cx="0" cy="5661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線矢印コネクタ 23">
            <a:extLst>
              <a:ext uri="{FF2B5EF4-FFF2-40B4-BE49-F238E27FC236}">
                <a16:creationId xmlns:a16="http://schemas.microsoft.com/office/drawing/2014/main" id="{6ACD74E1-B05E-A59C-318B-C8000B183A7E}"/>
              </a:ext>
            </a:extLst>
          </p:cNvPr>
          <p:cNvCxnSpPr>
            <a:cxnSpLocks/>
          </p:cNvCxnSpPr>
          <p:nvPr/>
        </p:nvCxnSpPr>
        <p:spPr>
          <a:xfrm>
            <a:off x="3681850" y="3854874"/>
            <a:ext cx="0" cy="5099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直線矢印コネクタ 26">
            <a:extLst>
              <a:ext uri="{FF2B5EF4-FFF2-40B4-BE49-F238E27FC236}">
                <a16:creationId xmlns:a16="http://schemas.microsoft.com/office/drawing/2014/main" id="{025DA3F9-93C3-16BB-DD51-63698F819AEC}"/>
              </a:ext>
            </a:extLst>
          </p:cNvPr>
          <p:cNvCxnSpPr>
            <a:cxnSpLocks/>
          </p:cNvCxnSpPr>
          <p:nvPr/>
        </p:nvCxnSpPr>
        <p:spPr>
          <a:xfrm>
            <a:off x="3707218" y="4845369"/>
            <a:ext cx="0" cy="6144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直線矢印コネクタ 27">
            <a:extLst>
              <a:ext uri="{FF2B5EF4-FFF2-40B4-BE49-F238E27FC236}">
                <a16:creationId xmlns:a16="http://schemas.microsoft.com/office/drawing/2014/main" id="{F9D15883-7080-D8DA-8EBC-CAE6791FE733}"/>
              </a:ext>
            </a:extLst>
          </p:cNvPr>
          <p:cNvCxnSpPr>
            <a:cxnSpLocks/>
          </p:cNvCxnSpPr>
          <p:nvPr/>
        </p:nvCxnSpPr>
        <p:spPr>
          <a:xfrm flipV="1">
            <a:off x="3512103" y="4845369"/>
            <a:ext cx="0" cy="5661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テキスト ボックス 29">
            <a:extLst>
              <a:ext uri="{FF2B5EF4-FFF2-40B4-BE49-F238E27FC236}">
                <a16:creationId xmlns:a16="http://schemas.microsoft.com/office/drawing/2014/main" id="{85E0F828-C622-F8F0-D6E0-882C5DDF68DF}"/>
              </a:ext>
            </a:extLst>
          </p:cNvPr>
          <p:cNvSpPr txBox="1"/>
          <p:nvPr/>
        </p:nvSpPr>
        <p:spPr>
          <a:xfrm>
            <a:off x="2071145" y="4259936"/>
            <a:ext cx="1913024" cy="369333"/>
          </a:xfrm>
          <a:prstGeom prst="rect">
            <a:avLst/>
          </a:prstGeom>
          <a:noFill/>
        </p:spPr>
        <p:txBody>
          <a:bodyPr wrap="square" rtlCol="0">
            <a:spAutoFit/>
          </a:bodyPr>
          <a:lstStyle/>
          <a:p>
            <a:r>
              <a:rPr kumimoji="1" lang="ja-JP" altLang="en-US" dirty="0"/>
              <a:t>①質問</a:t>
            </a:r>
          </a:p>
        </p:txBody>
      </p:sp>
      <p:sp>
        <p:nvSpPr>
          <p:cNvPr id="31" name="テキスト ボックス 30">
            <a:extLst>
              <a:ext uri="{FF2B5EF4-FFF2-40B4-BE49-F238E27FC236}">
                <a16:creationId xmlns:a16="http://schemas.microsoft.com/office/drawing/2014/main" id="{6E176D6C-9EF0-CEE2-2F3F-EA3DAABBE02F}"/>
              </a:ext>
            </a:extLst>
          </p:cNvPr>
          <p:cNvSpPr txBox="1"/>
          <p:nvPr/>
        </p:nvSpPr>
        <p:spPr>
          <a:xfrm>
            <a:off x="2750706" y="3879353"/>
            <a:ext cx="1913024" cy="369333"/>
          </a:xfrm>
          <a:prstGeom prst="rect">
            <a:avLst/>
          </a:prstGeom>
          <a:noFill/>
        </p:spPr>
        <p:txBody>
          <a:bodyPr wrap="square" rtlCol="0">
            <a:spAutoFit/>
          </a:bodyPr>
          <a:lstStyle/>
          <a:p>
            <a:r>
              <a:rPr lang="ja-JP" altLang="en-US" dirty="0"/>
              <a:t>②検索</a:t>
            </a:r>
            <a:endParaRPr kumimoji="1" lang="ja-JP" altLang="en-US" dirty="0"/>
          </a:p>
        </p:txBody>
      </p:sp>
      <p:sp>
        <p:nvSpPr>
          <p:cNvPr id="32" name="テキスト ボックス 31">
            <a:extLst>
              <a:ext uri="{FF2B5EF4-FFF2-40B4-BE49-F238E27FC236}">
                <a16:creationId xmlns:a16="http://schemas.microsoft.com/office/drawing/2014/main" id="{7EED5172-F5CB-F38E-BB84-1F932C89BE89}"/>
              </a:ext>
            </a:extLst>
          </p:cNvPr>
          <p:cNvSpPr txBox="1"/>
          <p:nvPr/>
        </p:nvSpPr>
        <p:spPr>
          <a:xfrm>
            <a:off x="3681850" y="3886307"/>
            <a:ext cx="1913024" cy="369333"/>
          </a:xfrm>
          <a:prstGeom prst="rect">
            <a:avLst/>
          </a:prstGeom>
          <a:noFill/>
        </p:spPr>
        <p:txBody>
          <a:bodyPr wrap="square" rtlCol="0">
            <a:spAutoFit/>
          </a:bodyPr>
          <a:lstStyle/>
          <a:p>
            <a:r>
              <a:rPr lang="ja-JP" altLang="en-US" dirty="0"/>
              <a:t>③関連ﾃｷｽﾄ</a:t>
            </a:r>
            <a:endParaRPr kumimoji="1" lang="ja-JP" altLang="en-US" dirty="0"/>
          </a:p>
        </p:txBody>
      </p:sp>
      <p:sp>
        <p:nvSpPr>
          <p:cNvPr id="33" name="テキスト ボックス 32">
            <a:extLst>
              <a:ext uri="{FF2B5EF4-FFF2-40B4-BE49-F238E27FC236}">
                <a16:creationId xmlns:a16="http://schemas.microsoft.com/office/drawing/2014/main" id="{00B14235-08BD-DDE2-8443-EC6D91233C81}"/>
              </a:ext>
            </a:extLst>
          </p:cNvPr>
          <p:cNvSpPr txBox="1"/>
          <p:nvPr/>
        </p:nvSpPr>
        <p:spPr>
          <a:xfrm>
            <a:off x="3627764" y="5059245"/>
            <a:ext cx="2509229" cy="369332"/>
          </a:xfrm>
          <a:prstGeom prst="rect">
            <a:avLst/>
          </a:prstGeom>
          <a:noFill/>
        </p:spPr>
        <p:txBody>
          <a:bodyPr wrap="square" rtlCol="0">
            <a:spAutoFit/>
          </a:bodyPr>
          <a:lstStyle/>
          <a:p>
            <a:r>
              <a:rPr lang="ja-JP" altLang="en-US" dirty="0"/>
              <a:t>④質問＋関連ﾃｷｽﾄ</a:t>
            </a:r>
            <a:endParaRPr kumimoji="1" lang="ja-JP" altLang="en-US" dirty="0"/>
          </a:p>
        </p:txBody>
      </p:sp>
      <p:sp>
        <p:nvSpPr>
          <p:cNvPr id="34" name="テキスト ボックス 33">
            <a:extLst>
              <a:ext uri="{FF2B5EF4-FFF2-40B4-BE49-F238E27FC236}">
                <a16:creationId xmlns:a16="http://schemas.microsoft.com/office/drawing/2014/main" id="{8A65EFF7-648E-26A8-4845-442224545790}"/>
              </a:ext>
            </a:extLst>
          </p:cNvPr>
          <p:cNvSpPr txBox="1"/>
          <p:nvPr/>
        </p:nvSpPr>
        <p:spPr>
          <a:xfrm>
            <a:off x="2746687" y="5062740"/>
            <a:ext cx="929839" cy="369332"/>
          </a:xfrm>
          <a:prstGeom prst="rect">
            <a:avLst/>
          </a:prstGeom>
          <a:noFill/>
        </p:spPr>
        <p:txBody>
          <a:bodyPr wrap="square" rtlCol="0">
            <a:spAutoFit/>
          </a:bodyPr>
          <a:lstStyle/>
          <a:p>
            <a:r>
              <a:rPr lang="ja-JP" altLang="en-US" dirty="0"/>
              <a:t>⑤回答</a:t>
            </a:r>
            <a:endParaRPr kumimoji="1" lang="ja-JP" altLang="en-US" dirty="0"/>
          </a:p>
        </p:txBody>
      </p:sp>
      <p:sp>
        <p:nvSpPr>
          <p:cNvPr id="35" name="テキスト ボックス 34">
            <a:extLst>
              <a:ext uri="{FF2B5EF4-FFF2-40B4-BE49-F238E27FC236}">
                <a16:creationId xmlns:a16="http://schemas.microsoft.com/office/drawing/2014/main" id="{369AEBFE-5033-37A8-616F-1866C31E2B8F}"/>
              </a:ext>
            </a:extLst>
          </p:cNvPr>
          <p:cNvSpPr txBox="1"/>
          <p:nvPr/>
        </p:nvSpPr>
        <p:spPr>
          <a:xfrm>
            <a:off x="2061853" y="4660703"/>
            <a:ext cx="929839" cy="369332"/>
          </a:xfrm>
          <a:prstGeom prst="rect">
            <a:avLst/>
          </a:prstGeom>
          <a:noFill/>
        </p:spPr>
        <p:txBody>
          <a:bodyPr wrap="square" rtlCol="0">
            <a:spAutoFit/>
          </a:bodyPr>
          <a:lstStyle/>
          <a:p>
            <a:r>
              <a:rPr lang="ja-JP" altLang="en-US" dirty="0"/>
              <a:t>⑥回答</a:t>
            </a:r>
            <a:endParaRPr kumimoji="1" lang="ja-JP" altLang="en-US" dirty="0"/>
          </a:p>
        </p:txBody>
      </p:sp>
      <p:sp>
        <p:nvSpPr>
          <p:cNvPr id="36" name="テキスト ボックス 35">
            <a:extLst>
              <a:ext uri="{FF2B5EF4-FFF2-40B4-BE49-F238E27FC236}">
                <a16:creationId xmlns:a16="http://schemas.microsoft.com/office/drawing/2014/main" id="{C999F3B7-9A3C-98EF-ECF9-2538386A4FC7}"/>
              </a:ext>
            </a:extLst>
          </p:cNvPr>
          <p:cNvSpPr txBox="1"/>
          <p:nvPr/>
        </p:nvSpPr>
        <p:spPr>
          <a:xfrm>
            <a:off x="2648322" y="2488531"/>
            <a:ext cx="2117791" cy="369332"/>
          </a:xfrm>
          <a:prstGeom prst="rect">
            <a:avLst/>
          </a:prstGeom>
          <a:solidFill>
            <a:schemeClr val="bg1"/>
          </a:solidFill>
        </p:spPr>
        <p:txBody>
          <a:bodyPr wrap="square" rtlCol="0">
            <a:spAutoFit/>
          </a:bodyPr>
          <a:lstStyle/>
          <a:p>
            <a:pPr algn="ctr"/>
            <a:r>
              <a:rPr lang="en-US" altLang="ja-JP" dirty="0"/>
              <a:t>RAG</a:t>
            </a:r>
            <a:r>
              <a:rPr lang="ja-JP" altLang="en-US" dirty="0"/>
              <a:t>の全体構成</a:t>
            </a:r>
            <a:endParaRPr kumimoji="1" lang="ja-JP" altLang="en-US" dirty="0"/>
          </a:p>
        </p:txBody>
      </p:sp>
      <p:sp>
        <p:nvSpPr>
          <p:cNvPr id="37" name="テキスト ボックス 36">
            <a:extLst>
              <a:ext uri="{FF2B5EF4-FFF2-40B4-BE49-F238E27FC236}">
                <a16:creationId xmlns:a16="http://schemas.microsoft.com/office/drawing/2014/main" id="{45BF909E-25BF-9B54-9286-5A60A4EDA53F}"/>
              </a:ext>
            </a:extLst>
          </p:cNvPr>
          <p:cNvSpPr txBox="1"/>
          <p:nvPr/>
        </p:nvSpPr>
        <p:spPr>
          <a:xfrm>
            <a:off x="8330068" y="2480795"/>
            <a:ext cx="1479487" cy="369332"/>
          </a:xfrm>
          <a:prstGeom prst="rect">
            <a:avLst/>
          </a:prstGeom>
          <a:solidFill>
            <a:schemeClr val="bg1"/>
          </a:solidFill>
        </p:spPr>
        <p:txBody>
          <a:bodyPr wrap="square" rtlCol="0">
            <a:spAutoFit/>
          </a:bodyPr>
          <a:lstStyle/>
          <a:p>
            <a:pPr algn="ctr"/>
            <a:r>
              <a:rPr lang="ja-JP" altLang="en-US" dirty="0"/>
              <a:t>画面ｻﾝﾌﾟﾙ</a:t>
            </a:r>
            <a:endParaRPr kumimoji="1" lang="ja-JP" altLang="en-US" dirty="0"/>
          </a:p>
        </p:txBody>
      </p:sp>
      <p:sp>
        <p:nvSpPr>
          <p:cNvPr id="40" name="テキスト ボックス 39">
            <a:extLst>
              <a:ext uri="{FF2B5EF4-FFF2-40B4-BE49-F238E27FC236}">
                <a16:creationId xmlns:a16="http://schemas.microsoft.com/office/drawing/2014/main" id="{AC0277E9-BAF3-4A8E-78A5-C4DED3087415}"/>
              </a:ext>
            </a:extLst>
          </p:cNvPr>
          <p:cNvSpPr txBox="1"/>
          <p:nvPr/>
        </p:nvSpPr>
        <p:spPr>
          <a:xfrm>
            <a:off x="10487414" y="2930988"/>
            <a:ext cx="1319068" cy="369332"/>
          </a:xfrm>
          <a:prstGeom prst="rect">
            <a:avLst/>
          </a:prstGeom>
          <a:noFill/>
          <a:ln>
            <a:noFill/>
          </a:ln>
        </p:spPr>
        <p:txBody>
          <a:bodyPr wrap="square" rtlCol="0">
            <a:spAutoFit/>
          </a:bodyPr>
          <a:lstStyle/>
          <a:p>
            <a:r>
              <a:rPr kumimoji="1" lang="ja-JP" altLang="en-US" dirty="0">
                <a:solidFill>
                  <a:srgbClr val="009999"/>
                </a:solidFill>
              </a:rPr>
              <a:t>←①質問</a:t>
            </a:r>
          </a:p>
        </p:txBody>
      </p:sp>
      <p:sp>
        <p:nvSpPr>
          <p:cNvPr id="44" name="テキスト ボックス 43">
            <a:extLst>
              <a:ext uri="{FF2B5EF4-FFF2-40B4-BE49-F238E27FC236}">
                <a16:creationId xmlns:a16="http://schemas.microsoft.com/office/drawing/2014/main" id="{69B73584-C406-C1F3-82AB-C58A6F6ECCCF}"/>
              </a:ext>
            </a:extLst>
          </p:cNvPr>
          <p:cNvSpPr txBox="1"/>
          <p:nvPr/>
        </p:nvSpPr>
        <p:spPr>
          <a:xfrm>
            <a:off x="6395111" y="3349580"/>
            <a:ext cx="1193935" cy="369333"/>
          </a:xfrm>
          <a:prstGeom prst="rect">
            <a:avLst/>
          </a:prstGeom>
          <a:noFill/>
          <a:ln>
            <a:noFill/>
          </a:ln>
        </p:spPr>
        <p:txBody>
          <a:bodyPr wrap="square" rtlCol="0">
            <a:spAutoFit/>
          </a:bodyPr>
          <a:lstStyle/>
          <a:p>
            <a:r>
              <a:rPr kumimoji="1" lang="ja-JP" altLang="en-US" dirty="0">
                <a:solidFill>
                  <a:srgbClr val="009999"/>
                </a:solidFill>
              </a:rPr>
              <a:t>⑥回答→</a:t>
            </a:r>
          </a:p>
        </p:txBody>
      </p:sp>
      <p:sp>
        <p:nvSpPr>
          <p:cNvPr id="45" name="テキスト ボックス 44">
            <a:extLst>
              <a:ext uri="{FF2B5EF4-FFF2-40B4-BE49-F238E27FC236}">
                <a16:creationId xmlns:a16="http://schemas.microsoft.com/office/drawing/2014/main" id="{032BBA17-62D3-ED47-D1A0-13D2BF59BBF6}"/>
              </a:ext>
            </a:extLst>
          </p:cNvPr>
          <p:cNvSpPr txBox="1"/>
          <p:nvPr/>
        </p:nvSpPr>
        <p:spPr>
          <a:xfrm>
            <a:off x="3123723" y="3007029"/>
            <a:ext cx="1540007" cy="369333"/>
          </a:xfrm>
          <a:prstGeom prst="rect">
            <a:avLst/>
          </a:prstGeom>
          <a:noFill/>
        </p:spPr>
        <p:txBody>
          <a:bodyPr wrap="square" rtlCol="0">
            <a:spAutoFit/>
          </a:bodyPr>
          <a:lstStyle/>
          <a:p>
            <a:r>
              <a:rPr kumimoji="1" lang="ja-JP" altLang="en-US" b="1" dirty="0">
                <a:solidFill>
                  <a:srgbClr val="009999"/>
                </a:solidFill>
              </a:rPr>
              <a:t>ﾍﾞｸﾄﾙ</a:t>
            </a:r>
            <a:r>
              <a:rPr kumimoji="1" lang="en-US" altLang="ja-JP" b="1" dirty="0">
                <a:solidFill>
                  <a:srgbClr val="009999"/>
                </a:solidFill>
              </a:rPr>
              <a:t>DB</a:t>
            </a:r>
            <a:endParaRPr kumimoji="1" lang="ja-JP" altLang="en-US" b="1" dirty="0">
              <a:solidFill>
                <a:srgbClr val="009999"/>
              </a:solidFill>
            </a:endParaRPr>
          </a:p>
        </p:txBody>
      </p:sp>
      <p:sp>
        <p:nvSpPr>
          <p:cNvPr id="46" name="吹き出し: 四角形 45">
            <a:extLst>
              <a:ext uri="{FF2B5EF4-FFF2-40B4-BE49-F238E27FC236}">
                <a16:creationId xmlns:a16="http://schemas.microsoft.com/office/drawing/2014/main" id="{3D56E822-4271-F5F2-6956-C353869C76AD}"/>
              </a:ext>
            </a:extLst>
          </p:cNvPr>
          <p:cNvSpPr/>
          <p:nvPr/>
        </p:nvSpPr>
        <p:spPr>
          <a:xfrm>
            <a:off x="4080235" y="3309524"/>
            <a:ext cx="1738457" cy="308594"/>
          </a:xfrm>
          <a:prstGeom prst="wedgeRectCallout">
            <a:avLst>
              <a:gd name="adj1" fmla="val -68750"/>
              <a:gd name="adj2" fmla="val 3969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solidFill>
                  <a:srgbClr val="009999"/>
                </a:solidFill>
              </a:rPr>
              <a:t>最近のﾆｭｰｽ記事</a:t>
            </a:r>
          </a:p>
        </p:txBody>
      </p:sp>
      <p:sp>
        <p:nvSpPr>
          <p:cNvPr id="47" name="テキスト ボックス 46">
            <a:extLst>
              <a:ext uri="{FF2B5EF4-FFF2-40B4-BE49-F238E27FC236}">
                <a16:creationId xmlns:a16="http://schemas.microsoft.com/office/drawing/2014/main" id="{546EA191-8631-05B4-DBEB-BE1754BFA1C6}"/>
              </a:ext>
            </a:extLst>
          </p:cNvPr>
          <p:cNvSpPr txBox="1"/>
          <p:nvPr/>
        </p:nvSpPr>
        <p:spPr>
          <a:xfrm>
            <a:off x="2914317" y="6093215"/>
            <a:ext cx="2414016" cy="461665"/>
          </a:xfrm>
          <a:prstGeom prst="rect">
            <a:avLst/>
          </a:prstGeom>
          <a:noFill/>
        </p:spPr>
        <p:txBody>
          <a:bodyPr wrap="square" rtlCol="0">
            <a:spAutoFit/>
          </a:bodyPr>
          <a:lstStyle/>
          <a:p>
            <a:r>
              <a:rPr kumimoji="1" lang="ja-JP" altLang="en-US" sz="2400" b="1" dirty="0">
                <a:solidFill>
                  <a:srgbClr val="FF0000"/>
                </a:solidFill>
              </a:rPr>
              <a:t>差し替え要</a:t>
            </a:r>
          </a:p>
        </p:txBody>
      </p:sp>
    </p:spTree>
    <p:extLst>
      <p:ext uri="{BB962C8B-B14F-4D97-AF65-F5344CB8AC3E}">
        <p14:creationId xmlns:p14="http://schemas.microsoft.com/office/powerpoint/2010/main" val="144346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FE45120-AB36-4DA6-46FD-7049DC3936E3}"/>
              </a:ext>
            </a:extLst>
          </p:cNvPr>
          <p:cNvPicPr>
            <a:picLocks noChangeAspect="1"/>
          </p:cNvPicPr>
          <p:nvPr/>
        </p:nvPicPr>
        <p:blipFill>
          <a:blip r:embed="rId2"/>
          <a:stretch>
            <a:fillRect/>
          </a:stretch>
        </p:blipFill>
        <p:spPr>
          <a:xfrm>
            <a:off x="7486443" y="1182255"/>
            <a:ext cx="4069884" cy="2513143"/>
          </a:xfrm>
          <a:prstGeom prst="rect">
            <a:avLst/>
          </a:prstGeom>
        </p:spPr>
      </p:pic>
      <p:pic>
        <p:nvPicPr>
          <p:cNvPr id="7" name="図 6">
            <a:extLst>
              <a:ext uri="{FF2B5EF4-FFF2-40B4-BE49-F238E27FC236}">
                <a16:creationId xmlns:a16="http://schemas.microsoft.com/office/drawing/2014/main" id="{BAA863C3-0EF9-AFBF-D005-E8E418B09424}"/>
              </a:ext>
            </a:extLst>
          </p:cNvPr>
          <p:cNvPicPr>
            <a:picLocks noChangeAspect="1"/>
          </p:cNvPicPr>
          <p:nvPr/>
        </p:nvPicPr>
        <p:blipFill>
          <a:blip r:embed="rId3"/>
          <a:stretch>
            <a:fillRect/>
          </a:stretch>
        </p:blipFill>
        <p:spPr>
          <a:xfrm>
            <a:off x="7486443" y="3811725"/>
            <a:ext cx="4069882" cy="2513142"/>
          </a:xfrm>
          <a:prstGeom prst="rect">
            <a:avLst/>
          </a:prstGeom>
        </p:spPr>
      </p:pic>
      <p:sp>
        <p:nvSpPr>
          <p:cNvPr id="8" name="テキスト ボックス 7">
            <a:extLst>
              <a:ext uri="{FF2B5EF4-FFF2-40B4-BE49-F238E27FC236}">
                <a16:creationId xmlns:a16="http://schemas.microsoft.com/office/drawing/2014/main" id="{5DCDB541-2D75-EEFE-609D-0F9D857F656A}"/>
              </a:ext>
            </a:extLst>
          </p:cNvPr>
          <p:cNvSpPr txBox="1"/>
          <p:nvPr/>
        </p:nvSpPr>
        <p:spPr>
          <a:xfrm>
            <a:off x="8669690" y="2111657"/>
            <a:ext cx="2414016" cy="461665"/>
          </a:xfrm>
          <a:prstGeom prst="rect">
            <a:avLst/>
          </a:prstGeom>
          <a:noFill/>
        </p:spPr>
        <p:txBody>
          <a:bodyPr wrap="square" rtlCol="0">
            <a:spAutoFit/>
          </a:bodyPr>
          <a:lstStyle/>
          <a:p>
            <a:r>
              <a:rPr kumimoji="1" lang="ja-JP" altLang="en-US" sz="2400" b="1" dirty="0">
                <a:solidFill>
                  <a:srgbClr val="FF0000"/>
                </a:solidFill>
              </a:rPr>
              <a:t>差し替え要</a:t>
            </a:r>
          </a:p>
        </p:txBody>
      </p:sp>
      <p:pic>
        <p:nvPicPr>
          <p:cNvPr id="10" name="図 9">
            <a:extLst>
              <a:ext uri="{FF2B5EF4-FFF2-40B4-BE49-F238E27FC236}">
                <a16:creationId xmlns:a16="http://schemas.microsoft.com/office/drawing/2014/main" id="{47B7CB02-EF0C-88E2-6B4A-0A7000108B2E}"/>
              </a:ext>
            </a:extLst>
          </p:cNvPr>
          <p:cNvPicPr>
            <a:picLocks noChangeAspect="1"/>
          </p:cNvPicPr>
          <p:nvPr/>
        </p:nvPicPr>
        <p:blipFill>
          <a:blip r:embed="rId4"/>
          <a:stretch>
            <a:fillRect/>
          </a:stretch>
        </p:blipFill>
        <p:spPr>
          <a:xfrm>
            <a:off x="693978" y="1846020"/>
            <a:ext cx="3370759" cy="496469"/>
          </a:xfrm>
          <a:prstGeom prst="rect">
            <a:avLst/>
          </a:prstGeom>
        </p:spPr>
      </p:pic>
      <p:sp>
        <p:nvSpPr>
          <p:cNvPr id="11" name="楕円 10">
            <a:extLst>
              <a:ext uri="{FF2B5EF4-FFF2-40B4-BE49-F238E27FC236}">
                <a16:creationId xmlns:a16="http://schemas.microsoft.com/office/drawing/2014/main" id="{CEFB8F4E-E526-E3FF-F7D2-A23B9FDEF45A}"/>
              </a:ext>
            </a:extLst>
          </p:cNvPr>
          <p:cNvSpPr/>
          <p:nvPr/>
        </p:nvSpPr>
        <p:spPr>
          <a:xfrm>
            <a:off x="8423563" y="3305164"/>
            <a:ext cx="492253" cy="3951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771A9AF-27AF-4FB5-3BB8-06E243D02C05}"/>
              </a:ext>
            </a:extLst>
          </p:cNvPr>
          <p:cNvSpPr txBox="1"/>
          <p:nvPr/>
        </p:nvSpPr>
        <p:spPr>
          <a:xfrm>
            <a:off x="603977" y="4191133"/>
            <a:ext cx="6368323" cy="1754326"/>
          </a:xfrm>
          <a:prstGeom prst="rect">
            <a:avLst/>
          </a:prstGeom>
          <a:noFill/>
        </p:spPr>
        <p:txBody>
          <a:bodyPr wrap="square" rtlCol="0">
            <a:spAutoFit/>
          </a:bodyPr>
          <a:lstStyle/>
          <a:p>
            <a:r>
              <a:rPr kumimoji="1" lang="ja-JP" altLang="en-US" dirty="0"/>
              <a:t>１，２分かかります。</a:t>
            </a:r>
            <a:endParaRPr kumimoji="1" lang="en-US" altLang="ja-JP" dirty="0"/>
          </a:p>
          <a:p>
            <a:r>
              <a:rPr lang="ja-JP" altLang="en-US" dirty="0"/>
              <a:t>右図</a:t>
            </a:r>
            <a:r>
              <a:rPr kumimoji="1" lang="ja-JP" altLang="en-US" dirty="0"/>
              <a:t>のように</a:t>
            </a:r>
            <a:r>
              <a:rPr kumimoji="1" lang="en-US" altLang="ja-JP" dirty="0"/>
              <a:t>Setup was successful</a:t>
            </a:r>
            <a:r>
              <a:rPr kumimoji="1" lang="ja-JP" altLang="en-US" dirty="0"/>
              <a:t>が表示されれば</a:t>
            </a:r>
            <a:r>
              <a:rPr kumimoji="1" lang="en-US" altLang="ja-JP" dirty="0"/>
              <a:t>OK</a:t>
            </a:r>
            <a:r>
              <a:rPr kumimoji="1" lang="ja-JP" altLang="en-US" dirty="0"/>
              <a:t>。</a:t>
            </a:r>
            <a:endParaRPr kumimoji="1" lang="en-US" altLang="ja-JP" dirty="0"/>
          </a:p>
          <a:p>
            <a:endParaRPr lang="en-US" altLang="ja-JP" dirty="0"/>
          </a:p>
          <a:p>
            <a:endParaRPr kumimoji="1" lang="en-US" altLang="ja-JP" dirty="0"/>
          </a:p>
          <a:p>
            <a:r>
              <a:rPr lang="ja-JP" altLang="en-US" dirty="0"/>
              <a:t>すでに</a:t>
            </a:r>
            <a:r>
              <a:rPr lang="en-US" altLang="ja-JP" dirty="0" err="1"/>
              <a:t>Python3.10</a:t>
            </a:r>
            <a:r>
              <a:rPr lang="en-US" altLang="ja-JP" dirty="0"/>
              <a:t> – 3.12</a:t>
            </a:r>
            <a:r>
              <a:rPr lang="ja-JP" altLang="en-US" dirty="0"/>
              <a:t>がインストールされている方は改めてインストールは不要。</a:t>
            </a:r>
            <a:endParaRPr kumimoji="1" lang="ja-JP" altLang="en-US" dirty="0"/>
          </a:p>
        </p:txBody>
      </p:sp>
      <p:sp>
        <p:nvSpPr>
          <p:cNvPr id="13" name="テキスト ボックス 12">
            <a:extLst>
              <a:ext uri="{FF2B5EF4-FFF2-40B4-BE49-F238E27FC236}">
                <a16:creationId xmlns:a16="http://schemas.microsoft.com/office/drawing/2014/main" id="{3FAD8CF5-5B57-CD25-CC17-265FFCF12BB9}"/>
              </a:ext>
            </a:extLst>
          </p:cNvPr>
          <p:cNvSpPr txBox="1"/>
          <p:nvPr/>
        </p:nvSpPr>
        <p:spPr>
          <a:xfrm>
            <a:off x="603978" y="1523137"/>
            <a:ext cx="5946111" cy="369332"/>
          </a:xfrm>
          <a:prstGeom prst="rect">
            <a:avLst/>
          </a:prstGeom>
          <a:noFill/>
        </p:spPr>
        <p:txBody>
          <a:bodyPr wrap="square" rtlCol="0">
            <a:spAutoFit/>
          </a:bodyPr>
          <a:lstStyle/>
          <a:p>
            <a:r>
              <a:rPr kumimoji="1" lang="ja-JP" altLang="en-US" dirty="0"/>
              <a:t>フォルダの中の、</a:t>
            </a:r>
          </a:p>
        </p:txBody>
      </p:sp>
      <p:sp>
        <p:nvSpPr>
          <p:cNvPr id="14" name="テキスト ボックス 13">
            <a:extLst>
              <a:ext uri="{FF2B5EF4-FFF2-40B4-BE49-F238E27FC236}">
                <a16:creationId xmlns:a16="http://schemas.microsoft.com/office/drawing/2014/main" id="{7A19C953-B4F7-453C-79A3-1437470352A5}"/>
              </a:ext>
            </a:extLst>
          </p:cNvPr>
          <p:cNvSpPr txBox="1"/>
          <p:nvPr/>
        </p:nvSpPr>
        <p:spPr>
          <a:xfrm>
            <a:off x="635673" y="2428083"/>
            <a:ext cx="5946111" cy="923330"/>
          </a:xfrm>
          <a:prstGeom prst="rect">
            <a:avLst/>
          </a:prstGeom>
          <a:noFill/>
        </p:spPr>
        <p:txBody>
          <a:bodyPr wrap="square" rtlCol="0">
            <a:spAutoFit/>
          </a:bodyPr>
          <a:lstStyle/>
          <a:p>
            <a:r>
              <a:rPr kumimoji="1" lang="ja-JP" altLang="en-US" dirty="0"/>
              <a:t>をダブルクリックして</a:t>
            </a:r>
            <a:r>
              <a:rPr kumimoji="1" lang="en-US" altLang="ja-JP" dirty="0"/>
              <a:t>Python</a:t>
            </a:r>
            <a:r>
              <a:rPr kumimoji="1" lang="ja-JP" altLang="en-US" dirty="0"/>
              <a:t>をインストールします。</a:t>
            </a:r>
            <a:endParaRPr kumimoji="1" lang="en-US" altLang="ja-JP" dirty="0"/>
          </a:p>
          <a:p>
            <a:r>
              <a:rPr lang="ja-JP" altLang="en-US" dirty="0"/>
              <a:t>右図のように、</a:t>
            </a:r>
            <a:r>
              <a:rPr lang="en-US" altLang="ja-JP" dirty="0"/>
              <a:t>Add </a:t>
            </a:r>
            <a:r>
              <a:rPr lang="en-US" altLang="ja-JP" dirty="0" err="1"/>
              <a:t>python.exe</a:t>
            </a:r>
            <a:r>
              <a:rPr lang="en-US" altLang="ja-JP" dirty="0"/>
              <a:t> to PATH</a:t>
            </a:r>
            <a:r>
              <a:rPr lang="ja-JP" altLang="en-US" dirty="0"/>
              <a:t>にチェックを入れて、 </a:t>
            </a:r>
            <a:r>
              <a:rPr lang="en-US" altLang="ja-JP" dirty="0"/>
              <a:t>Install Now </a:t>
            </a:r>
            <a:r>
              <a:rPr lang="ja-JP" altLang="en-US" dirty="0"/>
              <a:t>を選択します。</a:t>
            </a:r>
            <a:endParaRPr kumimoji="1" lang="ja-JP" altLang="en-US" dirty="0"/>
          </a:p>
        </p:txBody>
      </p:sp>
      <p:sp>
        <p:nvSpPr>
          <p:cNvPr id="15" name="テキスト ボックス 14">
            <a:extLst>
              <a:ext uri="{FF2B5EF4-FFF2-40B4-BE49-F238E27FC236}">
                <a16:creationId xmlns:a16="http://schemas.microsoft.com/office/drawing/2014/main" id="{373D55AA-EBD0-9B52-548E-3769856B8105}"/>
              </a:ext>
            </a:extLst>
          </p:cNvPr>
          <p:cNvSpPr txBox="1"/>
          <p:nvPr/>
        </p:nvSpPr>
        <p:spPr>
          <a:xfrm>
            <a:off x="553178" y="1031110"/>
            <a:ext cx="5946111" cy="369332"/>
          </a:xfrm>
          <a:prstGeom prst="rect">
            <a:avLst/>
          </a:prstGeom>
          <a:noFill/>
        </p:spPr>
        <p:txBody>
          <a:bodyPr wrap="square" rtlCol="0">
            <a:spAutoFit/>
          </a:bodyPr>
          <a:lstStyle/>
          <a:p>
            <a:r>
              <a:rPr kumimoji="1" lang="en-US" altLang="ja-JP" b="1" dirty="0"/>
              <a:t>(1) Python</a:t>
            </a:r>
            <a:r>
              <a:rPr kumimoji="1" lang="ja-JP" altLang="en-US" b="1" dirty="0"/>
              <a:t>のインストール</a:t>
            </a:r>
          </a:p>
        </p:txBody>
      </p:sp>
    </p:spTree>
    <p:extLst>
      <p:ext uri="{BB962C8B-B14F-4D97-AF65-F5344CB8AC3E}">
        <p14:creationId xmlns:p14="http://schemas.microsoft.com/office/powerpoint/2010/main" val="13897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4DD268C-15B6-0869-23F8-2C6E2DDDABE2}"/>
              </a:ext>
            </a:extLst>
          </p:cNvPr>
          <p:cNvPicPr>
            <a:picLocks noChangeAspect="1"/>
          </p:cNvPicPr>
          <p:nvPr/>
        </p:nvPicPr>
        <p:blipFill>
          <a:blip r:embed="rId2"/>
          <a:stretch>
            <a:fillRect/>
          </a:stretch>
        </p:blipFill>
        <p:spPr>
          <a:xfrm>
            <a:off x="400939" y="1827711"/>
            <a:ext cx="2115376" cy="369678"/>
          </a:xfrm>
          <a:prstGeom prst="rect">
            <a:avLst/>
          </a:prstGeom>
        </p:spPr>
      </p:pic>
      <p:pic>
        <p:nvPicPr>
          <p:cNvPr id="7" name="図 6">
            <a:extLst>
              <a:ext uri="{FF2B5EF4-FFF2-40B4-BE49-F238E27FC236}">
                <a16:creationId xmlns:a16="http://schemas.microsoft.com/office/drawing/2014/main" id="{BE96317A-EE0F-8885-76AC-A6DBEE695C1D}"/>
              </a:ext>
            </a:extLst>
          </p:cNvPr>
          <p:cNvPicPr>
            <a:picLocks noChangeAspect="1"/>
          </p:cNvPicPr>
          <p:nvPr/>
        </p:nvPicPr>
        <p:blipFill>
          <a:blip r:embed="rId3"/>
          <a:stretch>
            <a:fillRect/>
          </a:stretch>
        </p:blipFill>
        <p:spPr>
          <a:xfrm>
            <a:off x="5385689" y="1676689"/>
            <a:ext cx="6294696" cy="1473531"/>
          </a:xfrm>
          <a:prstGeom prst="rect">
            <a:avLst/>
          </a:prstGeom>
        </p:spPr>
      </p:pic>
      <p:pic>
        <p:nvPicPr>
          <p:cNvPr id="9" name="図 8">
            <a:extLst>
              <a:ext uri="{FF2B5EF4-FFF2-40B4-BE49-F238E27FC236}">
                <a16:creationId xmlns:a16="http://schemas.microsoft.com/office/drawing/2014/main" id="{37517145-65B8-887D-5186-4649DFEC0CDD}"/>
              </a:ext>
            </a:extLst>
          </p:cNvPr>
          <p:cNvPicPr>
            <a:picLocks noChangeAspect="1"/>
          </p:cNvPicPr>
          <p:nvPr/>
        </p:nvPicPr>
        <p:blipFill>
          <a:blip r:embed="rId4"/>
          <a:stretch>
            <a:fillRect/>
          </a:stretch>
        </p:blipFill>
        <p:spPr>
          <a:xfrm>
            <a:off x="5432723" y="4215227"/>
            <a:ext cx="6200627" cy="1748194"/>
          </a:xfrm>
          <a:prstGeom prst="rect">
            <a:avLst/>
          </a:prstGeom>
        </p:spPr>
      </p:pic>
      <p:sp>
        <p:nvSpPr>
          <p:cNvPr id="10" name="テキスト ボックス 9">
            <a:extLst>
              <a:ext uri="{FF2B5EF4-FFF2-40B4-BE49-F238E27FC236}">
                <a16:creationId xmlns:a16="http://schemas.microsoft.com/office/drawing/2014/main" id="{8445DE80-836F-82E4-E128-23C6DBAA79AF}"/>
              </a:ext>
            </a:extLst>
          </p:cNvPr>
          <p:cNvSpPr txBox="1"/>
          <p:nvPr/>
        </p:nvSpPr>
        <p:spPr>
          <a:xfrm>
            <a:off x="454464" y="4215227"/>
            <a:ext cx="4689035" cy="923330"/>
          </a:xfrm>
          <a:prstGeom prst="rect">
            <a:avLst/>
          </a:prstGeom>
          <a:noFill/>
        </p:spPr>
        <p:txBody>
          <a:bodyPr wrap="square" rtlCol="0">
            <a:spAutoFit/>
          </a:bodyPr>
          <a:lstStyle/>
          <a:p>
            <a:r>
              <a:rPr kumimoji="1" lang="ja-JP" altLang="en-US" dirty="0"/>
              <a:t>２，３分かかります。</a:t>
            </a:r>
            <a:endParaRPr kumimoji="1" lang="en-US" altLang="ja-JP" dirty="0"/>
          </a:p>
          <a:p>
            <a:r>
              <a:rPr kumimoji="1" lang="ja-JP" altLang="en-US" dirty="0"/>
              <a:t>右のように表示されれば</a:t>
            </a:r>
            <a:r>
              <a:rPr kumimoji="1" lang="en-US" altLang="ja-JP" dirty="0"/>
              <a:t>OK</a:t>
            </a:r>
            <a:r>
              <a:rPr kumimoji="1" lang="ja-JP" altLang="en-US" dirty="0"/>
              <a:t>。</a:t>
            </a:r>
            <a:endParaRPr kumimoji="1" lang="en-US" altLang="ja-JP" dirty="0"/>
          </a:p>
          <a:p>
            <a:r>
              <a:rPr lang="ja-JP" altLang="en-US" dirty="0"/>
              <a:t>右上の</a:t>
            </a:r>
            <a:r>
              <a:rPr lang="en-US" altLang="ja-JP" dirty="0"/>
              <a:t>×</a:t>
            </a:r>
            <a:r>
              <a:rPr lang="ja-JP" altLang="en-US" dirty="0"/>
              <a:t>ボタンを押して画面を閉じます。</a:t>
            </a:r>
            <a:endParaRPr kumimoji="1" lang="ja-JP" altLang="en-US" dirty="0"/>
          </a:p>
        </p:txBody>
      </p:sp>
      <p:sp>
        <p:nvSpPr>
          <p:cNvPr id="11" name="テキスト ボックス 10">
            <a:extLst>
              <a:ext uri="{FF2B5EF4-FFF2-40B4-BE49-F238E27FC236}">
                <a16:creationId xmlns:a16="http://schemas.microsoft.com/office/drawing/2014/main" id="{E787FB65-1114-912E-6698-E8D1C8377703}"/>
              </a:ext>
            </a:extLst>
          </p:cNvPr>
          <p:cNvSpPr txBox="1"/>
          <p:nvPr/>
        </p:nvSpPr>
        <p:spPr>
          <a:xfrm>
            <a:off x="349978" y="1523137"/>
            <a:ext cx="5946111" cy="369332"/>
          </a:xfrm>
          <a:prstGeom prst="rect">
            <a:avLst/>
          </a:prstGeom>
          <a:noFill/>
        </p:spPr>
        <p:txBody>
          <a:bodyPr wrap="square" rtlCol="0">
            <a:spAutoFit/>
          </a:bodyPr>
          <a:lstStyle/>
          <a:p>
            <a:r>
              <a:rPr kumimoji="1" lang="en-US" altLang="ja-JP" dirty="0"/>
              <a:t>Python</a:t>
            </a:r>
            <a:r>
              <a:rPr kumimoji="1" lang="ja-JP" altLang="en-US" dirty="0"/>
              <a:t>インストールの後、フォルダの中の、</a:t>
            </a:r>
          </a:p>
        </p:txBody>
      </p:sp>
      <p:pic>
        <p:nvPicPr>
          <p:cNvPr id="12" name="図 11">
            <a:extLst>
              <a:ext uri="{FF2B5EF4-FFF2-40B4-BE49-F238E27FC236}">
                <a16:creationId xmlns:a16="http://schemas.microsoft.com/office/drawing/2014/main" id="{A5096A87-DAC4-F911-5C72-9BA19C11C342}"/>
              </a:ext>
            </a:extLst>
          </p:cNvPr>
          <p:cNvPicPr>
            <a:picLocks noChangeAspect="1"/>
          </p:cNvPicPr>
          <p:nvPr/>
        </p:nvPicPr>
        <p:blipFill>
          <a:blip r:embed="rId2"/>
          <a:stretch>
            <a:fillRect/>
          </a:stretch>
        </p:blipFill>
        <p:spPr>
          <a:xfrm>
            <a:off x="5296789" y="1328204"/>
            <a:ext cx="2115376" cy="369678"/>
          </a:xfrm>
          <a:prstGeom prst="rect">
            <a:avLst/>
          </a:prstGeom>
        </p:spPr>
      </p:pic>
      <p:sp>
        <p:nvSpPr>
          <p:cNvPr id="13" name="テキスト ボックス 12">
            <a:extLst>
              <a:ext uri="{FF2B5EF4-FFF2-40B4-BE49-F238E27FC236}">
                <a16:creationId xmlns:a16="http://schemas.microsoft.com/office/drawing/2014/main" id="{FB201350-5906-5320-876A-2A3BC60FBC47}"/>
              </a:ext>
            </a:extLst>
          </p:cNvPr>
          <p:cNvSpPr txBox="1"/>
          <p:nvPr/>
        </p:nvSpPr>
        <p:spPr>
          <a:xfrm>
            <a:off x="400939" y="2202184"/>
            <a:ext cx="5946111" cy="646331"/>
          </a:xfrm>
          <a:prstGeom prst="rect">
            <a:avLst/>
          </a:prstGeom>
          <a:noFill/>
        </p:spPr>
        <p:txBody>
          <a:bodyPr wrap="square" rtlCol="0">
            <a:spAutoFit/>
          </a:bodyPr>
          <a:lstStyle/>
          <a:p>
            <a:r>
              <a:rPr kumimoji="1" lang="ja-JP" altLang="en-US" dirty="0"/>
              <a:t>をダブルクリックし今回使用する</a:t>
            </a:r>
            <a:endParaRPr kumimoji="1" lang="en-US" altLang="ja-JP" dirty="0"/>
          </a:p>
          <a:p>
            <a:r>
              <a:rPr kumimoji="1" lang="en-US" altLang="ja-JP" dirty="0"/>
              <a:t>Python</a:t>
            </a:r>
            <a:r>
              <a:rPr kumimoji="1" lang="ja-JP" altLang="en-US" dirty="0"/>
              <a:t>ライブラリ</a:t>
            </a:r>
            <a:r>
              <a:rPr lang="ja-JP" altLang="en-US" dirty="0"/>
              <a:t>をインストールします。</a:t>
            </a:r>
            <a:endParaRPr lang="en-US" altLang="ja-JP" dirty="0"/>
          </a:p>
        </p:txBody>
      </p:sp>
      <p:sp>
        <p:nvSpPr>
          <p:cNvPr id="14" name="テキスト ボックス 13">
            <a:extLst>
              <a:ext uri="{FF2B5EF4-FFF2-40B4-BE49-F238E27FC236}">
                <a16:creationId xmlns:a16="http://schemas.microsoft.com/office/drawing/2014/main" id="{94A8DDF1-7E6C-B715-E2E5-24FC0D12FB3E}"/>
              </a:ext>
            </a:extLst>
          </p:cNvPr>
          <p:cNvSpPr txBox="1"/>
          <p:nvPr/>
        </p:nvSpPr>
        <p:spPr>
          <a:xfrm>
            <a:off x="400938" y="979563"/>
            <a:ext cx="5946111" cy="369332"/>
          </a:xfrm>
          <a:prstGeom prst="rect">
            <a:avLst/>
          </a:prstGeom>
          <a:noFill/>
        </p:spPr>
        <p:txBody>
          <a:bodyPr wrap="square" rtlCol="0">
            <a:spAutoFit/>
          </a:bodyPr>
          <a:lstStyle/>
          <a:p>
            <a:r>
              <a:rPr kumimoji="1" lang="en-US" altLang="ja-JP" b="1" dirty="0"/>
              <a:t>(2) </a:t>
            </a:r>
            <a:r>
              <a:rPr kumimoji="1" lang="ja-JP" altLang="en-US" b="1" dirty="0"/>
              <a:t>ライブラリのインストール</a:t>
            </a:r>
          </a:p>
        </p:txBody>
      </p:sp>
      <p:sp>
        <p:nvSpPr>
          <p:cNvPr id="15" name="正方形/長方形 14">
            <a:extLst>
              <a:ext uri="{FF2B5EF4-FFF2-40B4-BE49-F238E27FC236}">
                <a16:creationId xmlns:a16="http://schemas.microsoft.com/office/drawing/2014/main" id="{517C5B77-D1E5-F841-00B3-332D72351BCF}"/>
              </a:ext>
            </a:extLst>
          </p:cNvPr>
          <p:cNvSpPr/>
          <p:nvPr/>
        </p:nvSpPr>
        <p:spPr>
          <a:xfrm>
            <a:off x="5385689" y="5089324"/>
            <a:ext cx="2139061" cy="44047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5719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03B52-2C46-2020-9426-7AC2D7756D28}"/>
            </a:ext>
          </a:extLst>
        </p:cNvPr>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06007401-9411-2E5D-A4F2-9AAAFB09E1C2}"/>
              </a:ext>
            </a:extLst>
          </p:cNvPr>
          <p:cNvGraphicFramePr>
            <a:graphicFrameLocks noGrp="1"/>
          </p:cNvGraphicFramePr>
          <p:nvPr>
            <p:extLst>
              <p:ext uri="{D42A27DB-BD31-4B8C-83A1-F6EECF244321}">
                <p14:modId xmlns:p14="http://schemas.microsoft.com/office/powerpoint/2010/main" val="77726792"/>
              </p:ext>
            </p:extLst>
          </p:nvPr>
        </p:nvGraphicFramePr>
        <p:xfrm>
          <a:off x="4041353" y="2908300"/>
          <a:ext cx="3815494" cy="1371600"/>
        </p:xfrm>
        <a:graphic>
          <a:graphicData uri="http://schemas.openxmlformats.org/drawingml/2006/table">
            <a:tbl>
              <a:tblPr>
                <a:tableStyleId>{5C22544A-7EE6-4342-B048-85BDC9FD1C3A}</a:tableStyleId>
              </a:tblPr>
              <a:tblGrid>
                <a:gridCol w="1801711">
                  <a:extLst>
                    <a:ext uri="{9D8B030D-6E8A-4147-A177-3AD203B41FA5}">
                      <a16:colId xmlns:a16="http://schemas.microsoft.com/office/drawing/2014/main" val="2705680636"/>
                    </a:ext>
                  </a:extLst>
                </a:gridCol>
                <a:gridCol w="2013783">
                  <a:extLst>
                    <a:ext uri="{9D8B030D-6E8A-4147-A177-3AD203B41FA5}">
                      <a16:colId xmlns:a16="http://schemas.microsoft.com/office/drawing/2014/main" val="2748273982"/>
                    </a:ext>
                  </a:extLst>
                </a:gridCol>
              </a:tblGrid>
              <a:tr h="228600">
                <a:tc>
                  <a:txBody>
                    <a:bodyPr/>
                    <a:lstStyle/>
                    <a:p>
                      <a:pPr algn="l" fontAlgn="ctr"/>
                      <a:r>
                        <a:rPr lang="ja-JP" altLang="en-US" sz="1400" u="none" strike="noStrike" dirty="0">
                          <a:effectLst/>
                        </a:rPr>
                        <a:t>ライブラリ</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400" u="none" strike="noStrike" dirty="0">
                          <a:effectLst/>
                        </a:rPr>
                        <a:t>ライセンス</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18121135"/>
                  </a:ext>
                </a:extLst>
              </a:tr>
              <a:tr h="228600">
                <a:tc>
                  <a:txBody>
                    <a:bodyPr/>
                    <a:lstStyle/>
                    <a:p>
                      <a:pPr algn="l" fontAlgn="ctr"/>
                      <a:r>
                        <a:rPr lang="en-US" sz="1400" u="none" strike="noStrike" dirty="0" err="1">
                          <a:effectLst/>
                        </a:rPr>
                        <a:t>langchain_openai</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400" u="none" strike="noStrike" dirty="0">
                          <a:effectLst/>
                        </a:rPr>
                        <a:t>MIT License </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175735367"/>
                  </a:ext>
                </a:extLst>
              </a:tr>
              <a:tr h="228600">
                <a:tc>
                  <a:txBody>
                    <a:bodyPr/>
                    <a:lstStyle/>
                    <a:p>
                      <a:pPr algn="l" fontAlgn="ctr"/>
                      <a:r>
                        <a:rPr lang="en-US" sz="1400" u="none" strike="noStrike" dirty="0" err="1">
                          <a:effectLst/>
                        </a:rPr>
                        <a:t>langchain_core</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400" u="none" strike="noStrike">
                          <a:effectLst/>
                        </a:rPr>
                        <a:t>MIT License </a:t>
                      </a:r>
                      <a:endParaRPr 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241246743"/>
                  </a:ext>
                </a:extLst>
              </a:tr>
              <a:tr h="228600">
                <a:tc>
                  <a:txBody>
                    <a:bodyPr/>
                    <a:lstStyle/>
                    <a:p>
                      <a:pPr algn="l" fontAlgn="ctr"/>
                      <a:r>
                        <a:rPr lang="en-US" sz="1400" u="none" strike="noStrike">
                          <a:effectLst/>
                        </a:rPr>
                        <a:t>langchain_chroma</a:t>
                      </a:r>
                      <a:endParaRPr 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400" u="none" strike="noStrike" dirty="0">
                          <a:effectLst/>
                        </a:rPr>
                        <a:t>Apache 2.0 License </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106171613"/>
                  </a:ext>
                </a:extLst>
              </a:tr>
              <a:tr h="228600">
                <a:tc>
                  <a:txBody>
                    <a:bodyPr/>
                    <a:lstStyle/>
                    <a:p>
                      <a:pPr algn="l" fontAlgn="ctr"/>
                      <a:r>
                        <a:rPr lang="en-US" sz="1400" u="none" strike="noStrike" dirty="0" err="1">
                          <a:effectLst/>
                        </a:rPr>
                        <a:t>langchain_community</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400" u="none" strike="noStrike" dirty="0">
                          <a:effectLst/>
                        </a:rPr>
                        <a:t>MIT License </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265535837"/>
                  </a:ext>
                </a:extLst>
              </a:tr>
              <a:tr h="228600">
                <a:tc>
                  <a:txBody>
                    <a:bodyPr/>
                    <a:lstStyle/>
                    <a:p>
                      <a:pPr algn="l" fontAlgn="ctr"/>
                      <a:r>
                        <a:rPr lang="en-US" sz="1400" u="none" strike="noStrike">
                          <a:effectLst/>
                        </a:rPr>
                        <a:t>chainlit</a:t>
                      </a:r>
                      <a:endParaRPr 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400" u="none" strike="noStrike" dirty="0">
                          <a:effectLst/>
                        </a:rPr>
                        <a:t>Apache 2.0 License  </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08740602"/>
                  </a:ext>
                </a:extLst>
              </a:tr>
            </a:tbl>
          </a:graphicData>
        </a:graphic>
      </p:graphicFrame>
      <p:sp>
        <p:nvSpPr>
          <p:cNvPr id="3" name="テキスト ボックス 2">
            <a:extLst>
              <a:ext uri="{FF2B5EF4-FFF2-40B4-BE49-F238E27FC236}">
                <a16:creationId xmlns:a16="http://schemas.microsoft.com/office/drawing/2014/main" id="{AF217C19-2BBC-961B-F8D9-9D565A4665FC}"/>
              </a:ext>
            </a:extLst>
          </p:cNvPr>
          <p:cNvSpPr txBox="1"/>
          <p:nvPr/>
        </p:nvSpPr>
        <p:spPr>
          <a:xfrm>
            <a:off x="3901653" y="2338679"/>
            <a:ext cx="5147097" cy="369332"/>
          </a:xfrm>
          <a:prstGeom prst="rect">
            <a:avLst/>
          </a:prstGeom>
          <a:noFill/>
        </p:spPr>
        <p:txBody>
          <a:bodyPr wrap="square" rtlCol="0">
            <a:spAutoFit/>
          </a:bodyPr>
          <a:lstStyle/>
          <a:p>
            <a:r>
              <a:rPr kumimoji="1" lang="ja-JP" altLang="en-US" dirty="0"/>
              <a:t>使用するライブラリ  （全て商用フリー）</a:t>
            </a:r>
          </a:p>
        </p:txBody>
      </p:sp>
    </p:spTree>
    <p:extLst>
      <p:ext uri="{BB962C8B-B14F-4D97-AF65-F5344CB8AC3E}">
        <p14:creationId xmlns:p14="http://schemas.microsoft.com/office/powerpoint/2010/main" val="220388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2525C03-3534-DB4E-092C-E3FE0416CD26}"/>
              </a:ext>
            </a:extLst>
          </p:cNvPr>
          <p:cNvPicPr>
            <a:picLocks noChangeAspect="1"/>
          </p:cNvPicPr>
          <p:nvPr/>
        </p:nvPicPr>
        <p:blipFill>
          <a:blip r:embed="rId2"/>
          <a:stretch>
            <a:fillRect/>
          </a:stretch>
        </p:blipFill>
        <p:spPr>
          <a:xfrm>
            <a:off x="5398206" y="1209961"/>
            <a:ext cx="6053944" cy="4802912"/>
          </a:xfrm>
          <a:prstGeom prst="rect">
            <a:avLst/>
          </a:prstGeom>
        </p:spPr>
      </p:pic>
      <p:pic>
        <p:nvPicPr>
          <p:cNvPr id="7" name="図 6">
            <a:extLst>
              <a:ext uri="{FF2B5EF4-FFF2-40B4-BE49-F238E27FC236}">
                <a16:creationId xmlns:a16="http://schemas.microsoft.com/office/drawing/2014/main" id="{67CB8B17-8593-9724-CA66-5486A3F4DA3C}"/>
              </a:ext>
            </a:extLst>
          </p:cNvPr>
          <p:cNvPicPr>
            <a:picLocks noChangeAspect="1"/>
          </p:cNvPicPr>
          <p:nvPr/>
        </p:nvPicPr>
        <p:blipFill>
          <a:blip r:embed="rId3"/>
          <a:stretch>
            <a:fillRect/>
          </a:stretch>
        </p:blipFill>
        <p:spPr>
          <a:xfrm>
            <a:off x="5398206" y="847436"/>
            <a:ext cx="1190791" cy="333422"/>
          </a:xfrm>
          <a:prstGeom prst="rect">
            <a:avLst/>
          </a:prstGeom>
        </p:spPr>
      </p:pic>
      <p:sp>
        <p:nvSpPr>
          <p:cNvPr id="8" name="テキスト ボックス 7">
            <a:extLst>
              <a:ext uri="{FF2B5EF4-FFF2-40B4-BE49-F238E27FC236}">
                <a16:creationId xmlns:a16="http://schemas.microsoft.com/office/drawing/2014/main" id="{FA13E73D-1F58-14FF-E42C-091566C44CC1}"/>
              </a:ext>
            </a:extLst>
          </p:cNvPr>
          <p:cNvSpPr txBox="1"/>
          <p:nvPr/>
        </p:nvSpPr>
        <p:spPr>
          <a:xfrm>
            <a:off x="400939" y="979563"/>
            <a:ext cx="3428112" cy="369332"/>
          </a:xfrm>
          <a:prstGeom prst="rect">
            <a:avLst/>
          </a:prstGeom>
          <a:noFill/>
        </p:spPr>
        <p:txBody>
          <a:bodyPr wrap="square" rtlCol="0">
            <a:spAutoFit/>
          </a:bodyPr>
          <a:lstStyle/>
          <a:p>
            <a:r>
              <a:rPr kumimoji="1" lang="en-US" altLang="ja-JP" b="1" dirty="0"/>
              <a:t>(3)-01</a:t>
            </a:r>
            <a:r>
              <a:rPr kumimoji="1" lang="ja-JP" altLang="en-US" b="1" dirty="0"/>
              <a:t> シンプルチャット</a:t>
            </a:r>
          </a:p>
        </p:txBody>
      </p:sp>
      <p:sp>
        <p:nvSpPr>
          <p:cNvPr id="9" name="テキスト ボックス 8">
            <a:extLst>
              <a:ext uri="{FF2B5EF4-FFF2-40B4-BE49-F238E27FC236}">
                <a16:creationId xmlns:a16="http://schemas.microsoft.com/office/drawing/2014/main" id="{36F30A2A-A77D-F5FC-A560-CEAADD5109BD}"/>
              </a:ext>
            </a:extLst>
          </p:cNvPr>
          <p:cNvSpPr txBox="1"/>
          <p:nvPr/>
        </p:nvSpPr>
        <p:spPr>
          <a:xfrm>
            <a:off x="477845" y="1598934"/>
            <a:ext cx="4920361" cy="3416320"/>
          </a:xfrm>
          <a:prstGeom prst="rect">
            <a:avLst/>
          </a:prstGeom>
          <a:noFill/>
        </p:spPr>
        <p:txBody>
          <a:bodyPr wrap="square" rtlCol="0">
            <a:spAutoFit/>
          </a:bodyPr>
          <a:lstStyle/>
          <a:p>
            <a:r>
              <a:rPr lang="ja-JP" altLang="en-US" dirty="0"/>
              <a:t>まずは、シンプルなチャットを試して</a:t>
            </a:r>
            <a:endParaRPr lang="en-US" altLang="ja-JP" dirty="0"/>
          </a:p>
          <a:p>
            <a:r>
              <a:rPr lang="en-US" altLang="ja-JP" dirty="0"/>
              <a:t>LLM</a:t>
            </a:r>
            <a:r>
              <a:rPr lang="ja-JP" altLang="en-US" dirty="0"/>
              <a:t>に接続できるかを確認します。</a:t>
            </a:r>
            <a:endParaRPr lang="en-US" altLang="ja-JP" dirty="0"/>
          </a:p>
          <a:p>
            <a:endParaRPr lang="en-US" altLang="ja-JP" dirty="0"/>
          </a:p>
          <a:p>
            <a:r>
              <a:rPr lang="ja-JP" altLang="en-US" dirty="0"/>
              <a:t>使用コード ： </a:t>
            </a:r>
            <a:r>
              <a:rPr lang="en-US" altLang="ja-JP" dirty="0" err="1"/>
              <a:t>01chat.py</a:t>
            </a:r>
            <a:r>
              <a:rPr lang="en-US" altLang="ja-JP" dirty="0"/>
              <a:t> </a:t>
            </a:r>
          </a:p>
          <a:p>
            <a:endParaRPr lang="en-US" altLang="ja-JP" dirty="0"/>
          </a:p>
          <a:p>
            <a:r>
              <a:rPr lang="ja-JP" altLang="en-US" dirty="0"/>
              <a:t>処理の流れは以下のようになります。</a:t>
            </a:r>
            <a:endParaRPr lang="en-US" altLang="ja-JP" dirty="0"/>
          </a:p>
          <a:p>
            <a:r>
              <a:rPr lang="ja-JP" altLang="en-US" dirty="0"/>
              <a:t> ・ライブラリの読み込み</a:t>
            </a:r>
            <a:endParaRPr lang="en-US" altLang="ja-JP" dirty="0"/>
          </a:p>
          <a:p>
            <a:r>
              <a:rPr lang="ja-JP" altLang="en-US" dirty="0"/>
              <a:t> ・</a:t>
            </a:r>
            <a:r>
              <a:rPr lang="en-US" altLang="ja-JP" dirty="0"/>
              <a:t>LLM</a:t>
            </a:r>
            <a:r>
              <a:rPr lang="ja-JP" altLang="en-US" dirty="0"/>
              <a:t>モデルの定義</a:t>
            </a:r>
            <a:endParaRPr lang="en-US" altLang="ja-JP" dirty="0"/>
          </a:p>
          <a:p>
            <a:r>
              <a:rPr lang="ja-JP" altLang="en-US" dirty="0"/>
              <a:t> ・プロンプトの定義</a:t>
            </a:r>
            <a:endParaRPr lang="en-US" altLang="ja-JP" dirty="0"/>
          </a:p>
          <a:p>
            <a:r>
              <a:rPr lang="ja-JP" altLang="en-US" dirty="0"/>
              <a:t> ・</a:t>
            </a:r>
            <a:r>
              <a:rPr lang="en-US" altLang="ja-JP" dirty="0"/>
              <a:t>LLM</a:t>
            </a:r>
            <a:r>
              <a:rPr lang="ja-JP" altLang="en-US" dirty="0"/>
              <a:t>の処理の流れ</a:t>
            </a:r>
            <a:r>
              <a:rPr lang="en-US" altLang="ja-JP" dirty="0"/>
              <a:t>(chain)</a:t>
            </a:r>
            <a:r>
              <a:rPr lang="ja-JP" altLang="en-US" dirty="0"/>
              <a:t>の定義</a:t>
            </a:r>
            <a:endParaRPr lang="en-US" altLang="ja-JP" dirty="0"/>
          </a:p>
          <a:p>
            <a:r>
              <a:rPr lang="ja-JP" altLang="en-US" dirty="0"/>
              <a:t> ・処理実行</a:t>
            </a:r>
            <a:endParaRPr lang="en-US" altLang="ja-JP" dirty="0"/>
          </a:p>
          <a:p>
            <a:endParaRPr lang="en-US" altLang="ja-JP" dirty="0"/>
          </a:p>
        </p:txBody>
      </p:sp>
      <p:sp>
        <p:nvSpPr>
          <p:cNvPr id="10" name="テキスト ボックス 9">
            <a:extLst>
              <a:ext uri="{FF2B5EF4-FFF2-40B4-BE49-F238E27FC236}">
                <a16:creationId xmlns:a16="http://schemas.microsoft.com/office/drawing/2014/main" id="{84CC61BB-841F-D962-5B5D-43BF84A87311}"/>
              </a:ext>
            </a:extLst>
          </p:cNvPr>
          <p:cNvSpPr txBox="1"/>
          <p:nvPr/>
        </p:nvSpPr>
        <p:spPr>
          <a:xfrm>
            <a:off x="10439067" y="2845429"/>
            <a:ext cx="2414016" cy="461665"/>
          </a:xfrm>
          <a:prstGeom prst="rect">
            <a:avLst/>
          </a:prstGeom>
          <a:noFill/>
        </p:spPr>
        <p:txBody>
          <a:bodyPr wrap="square" rtlCol="0">
            <a:spAutoFit/>
          </a:bodyPr>
          <a:lstStyle/>
          <a:p>
            <a:r>
              <a:rPr kumimoji="1" lang="ja-JP" altLang="en-US" sz="2400" b="1" dirty="0">
                <a:solidFill>
                  <a:srgbClr val="FF0000"/>
                </a:solidFill>
              </a:rPr>
              <a:t>差し替え要</a:t>
            </a:r>
          </a:p>
        </p:txBody>
      </p:sp>
    </p:spTree>
    <p:extLst>
      <p:ext uri="{BB962C8B-B14F-4D97-AF65-F5344CB8AC3E}">
        <p14:creationId xmlns:p14="http://schemas.microsoft.com/office/powerpoint/2010/main" val="400542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325D6-4247-D136-10E3-83F0FFFFB307}"/>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7F10651A-F404-116B-72F8-1D7FA1D2FB97}"/>
              </a:ext>
            </a:extLst>
          </p:cNvPr>
          <p:cNvPicPr>
            <a:picLocks noChangeAspect="1"/>
          </p:cNvPicPr>
          <p:nvPr/>
        </p:nvPicPr>
        <p:blipFill>
          <a:blip r:embed="rId2"/>
          <a:stretch>
            <a:fillRect/>
          </a:stretch>
        </p:blipFill>
        <p:spPr>
          <a:xfrm>
            <a:off x="6540939" y="1058297"/>
            <a:ext cx="1981477" cy="285790"/>
          </a:xfrm>
          <a:prstGeom prst="rect">
            <a:avLst/>
          </a:prstGeom>
        </p:spPr>
      </p:pic>
      <p:pic>
        <p:nvPicPr>
          <p:cNvPr id="5" name="図 4">
            <a:extLst>
              <a:ext uri="{FF2B5EF4-FFF2-40B4-BE49-F238E27FC236}">
                <a16:creationId xmlns:a16="http://schemas.microsoft.com/office/drawing/2014/main" id="{3D94B7EA-D789-EB76-16DA-C195276FE4AA}"/>
              </a:ext>
            </a:extLst>
          </p:cNvPr>
          <p:cNvPicPr>
            <a:picLocks noChangeAspect="1"/>
          </p:cNvPicPr>
          <p:nvPr/>
        </p:nvPicPr>
        <p:blipFill>
          <a:blip r:embed="rId3"/>
          <a:stretch>
            <a:fillRect/>
          </a:stretch>
        </p:blipFill>
        <p:spPr>
          <a:xfrm>
            <a:off x="6540939" y="1419755"/>
            <a:ext cx="2339248" cy="602846"/>
          </a:xfrm>
          <a:prstGeom prst="rect">
            <a:avLst/>
          </a:prstGeom>
        </p:spPr>
      </p:pic>
      <p:pic>
        <p:nvPicPr>
          <p:cNvPr id="7" name="図 6">
            <a:extLst>
              <a:ext uri="{FF2B5EF4-FFF2-40B4-BE49-F238E27FC236}">
                <a16:creationId xmlns:a16="http://schemas.microsoft.com/office/drawing/2014/main" id="{3DE7AC4D-3D83-EDC7-22B1-7BA876A9F135}"/>
              </a:ext>
            </a:extLst>
          </p:cNvPr>
          <p:cNvPicPr>
            <a:picLocks noChangeAspect="1"/>
          </p:cNvPicPr>
          <p:nvPr/>
        </p:nvPicPr>
        <p:blipFill>
          <a:blip r:embed="rId4"/>
          <a:stretch>
            <a:fillRect/>
          </a:stretch>
        </p:blipFill>
        <p:spPr>
          <a:xfrm>
            <a:off x="6621774" y="2533693"/>
            <a:ext cx="4316319" cy="1146650"/>
          </a:xfrm>
          <a:prstGeom prst="rect">
            <a:avLst/>
          </a:prstGeom>
        </p:spPr>
      </p:pic>
      <p:pic>
        <p:nvPicPr>
          <p:cNvPr id="9" name="図 8">
            <a:extLst>
              <a:ext uri="{FF2B5EF4-FFF2-40B4-BE49-F238E27FC236}">
                <a16:creationId xmlns:a16="http://schemas.microsoft.com/office/drawing/2014/main" id="{DC61D86C-FED4-33B3-DDE6-E7C7148385CD}"/>
              </a:ext>
            </a:extLst>
          </p:cNvPr>
          <p:cNvPicPr>
            <a:picLocks noChangeAspect="1"/>
          </p:cNvPicPr>
          <p:nvPr/>
        </p:nvPicPr>
        <p:blipFill>
          <a:blip r:embed="rId5"/>
          <a:stretch>
            <a:fillRect/>
          </a:stretch>
        </p:blipFill>
        <p:spPr>
          <a:xfrm>
            <a:off x="6540939" y="2228850"/>
            <a:ext cx="2000529" cy="304843"/>
          </a:xfrm>
          <a:prstGeom prst="rect">
            <a:avLst/>
          </a:prstGeom>
        </p:spPr>
      </p:pic>
      <p:pic>
        <p:nvPicPr>
          <p:cNvPr id="15" name="図 14">
            <a:extLst>
              <a:ext uri="{FF2B5EF4-FFF2-40B4-BE49-F238E27FC236}">
                <a16:creationId xmlns:a16="http://schemas.microsoft.com/office/drawing/2014/main" id="{DD385360-D09D-6D47-8265-0D6BD4FABEFF}"/>
              </a:ext>
            </a:extLst>
          </p:cNvPr>
          <p:cNvPicPr>
            <a:picLocks noChangeAspect="1"/>
          </p:cNvPicPr>
          <p:nvPr/>
        </p:nvPicPr>
        <p:blipFill>
          <a:blip r:embed="rId6"/>
          <a:stretch>
            <a:fillRect/>
          </a:stretch>
        </p:blipFill>
        <p:spPr>
          <a:xfrm>
            <a:off x="6674585" y="4048540"/>
            <a:ext cx="4688184" cy="285790"/>
          </a:xfrm>
          <a:prstGeom prst="rect">
            <a:avLst/>
          </a:prstGeom>
        </p:spPr>
      </p:pic>
      <p:pic>
        <p:nvPicPr>
          <p:cNvPr id="17" name="図 16">
            <a:extLst>
              <a:ext uri="{FF2B5EF4-FFF2-40B4-BE49-F238E27FC236}">
                <a16:creationId xmlns:a16="http://schemas.microsoft.com/office/drawing/2014/main" id="{2F63CCD6-B21B-D8B1-1B06-17487A85FAD5}"/>
              </a:ext>
            </a:extLst>
          </p:cNvPr>
          <p:cNvPicPr>
            <a:picLocks noChangeAspect="1"/>
          </p:cNvPicPr>
          <p:nvPr/>
        </p:nvPicPr>
        <p:blipFill>
          <a:blip r:embed="rId7"/>
          <a:stretch>
            <a:fillRect/>
          </a:stretch>
        </p:blipFill>
        <p:spPr>
          <a:xfrm>
            <a:off x="6674585" y="4702527"/>
            <a:ext cx="5309414" cy="953894"/>
          </a:xfrm>
          <a:prstGeom prst="rect">
            <a:avLst/>
          </a:prstGeom>
        </p:spPr>
      </p:pic>
      <p:sp>
        <p:nvSpPr>
          <p:cNvPr id="20" name="テキスト ボックス 19">
            <a:extLst>
              <a:ext uri="{FF2B5EF4-FFF2-40B4-BE49-F238E27FC236}">
                <a16:creationId xmlns:a16="http://schemas.microsoft.com/office/drawing/2014/main" id="{32ECAEBE-903E-8038-EC54-669B3C6A3C35}"/>
              </a:ext>
            </a:extLst>
          </p:cNvPr>
          <p:cNvSpPr txBox="1"/>
          <p:nvPr/>
        </p:nvSpPr>
        <p:spPr>
          <a:xfrm>
            <a:off x="597056" y="1229571"/>
            <a:ext cx="5568794" cy="4801314"/>
          </a:xfrm>
          <a:prstGeom prst="rect">
            <a:avLst/>
          </a:prstGeom>
          <a:noFill/>
        </p:spPr>
        <p:txBody>
          <a:bodyPr wrap="square" rtlCol="0">
            <a:spAutoFit/>
          </a:bodyPr>
          <a:lstStyle/>
          <a:p>
            <a:r>
              <a:rPr lang="ja-JP" altLang="en-US" dirty="0"/>
              <a:t>処理実行：</a:t>
            </a:r>
            <a:endParaRPr lang="en-US" altLang="ja-JP" dirty="0"/>
          </a:p>
          <a:p>
            <a:r>
              <a:rPr lang="ja-JP" altLang="en-US" dirty="0"/>
              <a:t>実行</a:t>
            </a:r>
            <a:r>
              <a:rPr lang="en-US" altLang="ja-JP" dirty="0"/>
              <a:t>_</a:t>
            </a:r>
            <a:r>
              <a:rPr lang="en-US" altLang="ja-JP" dirty="0" err="1"/>
              <a:t>01chat.bat</a:t>
            </a:r>
            <a:r>
              <a:rPr lang="ja-JP" altLang="en-US" dirty="0"/>
              <a:t> をダブルクリックで</a:t>
            </a:r>
            <a:endParaRPr lang="en-US" altLang="ja-JP" dirty="0"/>
          </a:p>
          <a:p>
            <a:r>
              <a:rPr lang="ja-JP" altLang="en-US" dirty="0"/>
              <a:t>先ほどのコードが実行されます。</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LLM</a:t>
            </a:r>
            <a:r>
              <a:rPr lang="ja-JP" altLang="en-US" dirty="0"/>
              <a:t>への質問として、</a:t>
            </a:r>
            <a:endParaRPr lang="en-US" altLang="ja-JP" dirty="0"/>
          </a:p>
          <a:p>
            <a:r>
              <a:rPr lang="ja-JP" altLang="en-US" dirty="0"/>
              <a:t>「メジャーで</a:t>
            </a:r>
            <a:r>
              <a:rPr lang="en-US" altLang="ja-JP" dirty="0"/>
              <a:t>50-50</a:t>
            </a:r>
            <a:r>
              <a:rPr lang="ja-JP" altLang="en-US" dirty="0"/>
              <a:t>を達成したのは誰ですか。」</a:t>
            </a:r>
            <a:endParaRPr lang="en-US" altLang="ja-JP" dirty="0"/>
          </a:p>
          <a:p>
            <a:r>
              <a:rPr lang="ja-JP" altLang="en-US" dirty="0"/>
              <a:t>を入力した場合、</a:t>
            </a:r>
            <a:r>
              <a:rPr lang="en-US" altLang="ja-JP" dirty="0"/>
              <a:t>LLM</a:t>
            </a:r>
            <a:r>
              <a:rPr lang="ja-JP" altLang="en-US" dirty="0"/>
              <a:t>の学習時点では情報は</a:t>
            </a:r>
            <a:endParaRPr lang="en-US" altLang="ja-JP" dirty="0"/>
          </a:p>
          <a:p>
            <a:r>
              <a:rPr lang="ja-JP" altLang="en-US" dirty="0"/>
              <a:t>ないため、正しい回答を得ることができません。</a:t>
            </a:r>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30187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C6CA0-7D4F-2F92-024A-78846241A1E9}"/>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4493D339-FE65-FB4F-210D-A321DB75B88F}"/>
              </a:ext>
            </a:extLst>
          </p:cNvPr>
          <p:cNvPicPr>
            <a:picLocks noChangeAspect="1"/>
          </p:cNvPicPr>
          <p:nvPr/>
        </p:nvPicPr>
        <p:blipFill>
          <a:blip r:embed="rId2"/>
          <a:stretch>
            <a:fillRect/>
          </a:stretch>
        </p:blipFill>
        <p:spPr>
          <a:xfrm>
            <a:off x="5776277" y="1574341"/>
            <a:ext cx="6242765" cy="4755823"/>
          </a:xfrm>
          <a:prstGeom prst="rect">
            <a:avLst/>
          </a:prstGeom>
        </p:spPr>
      </p:pic>
      <p:sp>
        <p:nvSpPr>
          <p:cNvPr id="4" name="テキスト ボックス 3">
            <a:extLst>
              <a:ext uri="{FF2B5EF4-FFF2-40B4-BE49-F238E27FC236}">
                <a16:creationId xmlns:a16="http://schemas.microsoft.com/office/drawing/2014/main" id="{57F00C65-9F11-1E65-B859-F606F39C8647}"/>
              </a:ext>
            </a:extLst>
          </p:cNvPr>
          <p:cNvSpPr txBox="1"/>
          <p:nvPr/>
        </p:nvSpPr>
        <p:spPr>
          <a:xfrm>
            <a:off x="400938" y="979563"/>
            <a:ext cx="4412361" cy="369332"/>
          </a:xfrm>
          <a:prstGeom prst="rect">
            <a:avLst/>
          </a:prstGeom>
          <a:noFill/>
        </p:spPr>
        <p:txBody>
          <a:bodyPr wrap="square" rtlCol="0">
            <a:spAutoFit/>
          </a:bodyPr>
          <a:lstStyle/>
          <a:p>
            <a:r>
              <a:rPr kumimoji="1" lang="en-US" altLang="ja-JP" b="1" dirty="0"/>
              <a:t>(3)-02</a:t>
            </a:r>
            <a:r>
              <a:rPr kumimoji="1" lang="ja-JP" altLang="en-US" b="1" dirty="0"/>
              <a:t> シンプルチャット ブラウザ</a:t>
            </a:r>
            <a:r>
              <a:rPr lang="ja-JP" altLang="en-US" b="1" dirty="0"/>
              <a:t>版</a:t>
            </a:r>
            <a:endParaRPr kumimoji="1" lang="ja-JP" altLang="en-US" b="1" dirty="0"/>
          </a:p>
        </p:txBody>
      </p:sp>
      <p:pic>
        <p:nvPicPr>
          <p:cNvPr id="6" name="図 5">
            <a:extLst>
              <a:ext uri="{FF2B5EF4-FFF2-40B4-BE49-F238E27FC236}">
                <a16:creationId xmlns:a16="http://schemas.microsoft.com/office/drawing/2014/main" id="{7348295B-65F8-B2A9-CA75-836ECD7CDCDA}"/>
              </a:ext>
            </a:extLst>
          </p:cNvPr>
          <p:cNvPicPr>
            <a:picLocks noChangeAspect="1"/>
          </p:cNvPicPr>
          <p:nvPr/>
        </p:nvPicPr>
        <p:blipFill>
          <a:blip r:embed="rId3"/>
          <a:stretch>
            <a:fillRect/>
          </a:stretch>
        </p:blipFill>
        <p:spPr>
          <a:xfrm>
            <a:off x="5691062" y="1231393"/>
            <a:ext cx="1800476" cy="342948"/>
          </a:xfrm>
          <a:prstGeom prst="rect">
            <a:avLst/>
          </a:prstGeom>
        </p:spPr>
      </p:pic>
      <p:sp>
        <p:nvSpPr>
          <p:cNvPr id="7" name="正方形/長方形 6">
            <a:extLst>
              <a:ext uri="{FF2B5EF4-FFF2-40B4-BE49-F238E27FC236}">
                <a16:creationId xmlns:a16="http://schemas.microsoft.com/office/drawing/2014/main" id="{9963FD4B-F759-E69D-5EE8-3EEA9E50C5F0}"/>
              </a:ext>
            </a:extLst>
          </p:cNvPr>
          <p:cNvSpPr/>
          <p:nvPr/>
        </p:nvSpPr>
        <p:spPr>
          <a:xfrm>
            <a:off x="5776277" y="2051050"/>
            <a:ext cx="1970723" cy="1968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221360A-75B7-53D1-AD55-429D934477B4}"/>
              </a:ext>
            </a:extLst>
          </p:cNvPr>
          <p:cNvSpPr/>
          <p:nvPr/>
        </p:nvSpPr>
        <p:spPr>
          <a:xfrm>
            <a:off x="5861492" y="4511676"/>
            <a:ext cx="6242765" cy="17621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0CA1822-99DE-0C99-C9F5-6BFE12353C79}"/>
              </a:ext>
            </a:extLst>
          </p:cNvPr>
          <p:cNvSpPr txBox="1"/>
          <p:nvPr/>
        </p:nvSpPr>
        <p:spPr>
          <a:xfrm>
            <a:off x="477845" y="1598934"/>
            <a:ext cx="4920361" cy="2862322"/>
          </a:xfrm>
          <a:prstGeom prst="rect">
            <a:avLst/>
          </a:prstGeom>
          <a:noFill/>
        </p:spPr>
        <p:txBody>
          <a:bodyPr wrap="square" rtlCol="0">
            <a:spAutoFit/>
          </a:bodyPr>
          <a:lstStyle/>
          <a:p>
            <a:r>
              <a:rPr lang="ja-JP" altLang="en-US" dirty="0"/>
              <a:t>次に、シンプルチャットをブラウザで行います。</a:t>
            </a:r>
            <a:r>
              <a:rPr lang="en-US" altLang="ja-JP" dirty="0" err="1"/>
              <a:t>chainlit</a:t>
            </a:r>
            <a:r>
              <a:rPr lang="ja-JP" altLang="en-US" dirty="0"/>
              <a:t>というライブラリをインポートして使用します。</a:t>
            </a:r>
            <a:endParaRPr lang="en-US" altLang="ja-JP" dirty="0"/>
          </a:p>
          <a:p>
            <a:endParaRPr lang="en-US" altLang="ja-JP" dirty="0"/>
          </a:p>
          <a:p>
            <a:r>
              <a:rPr lang="ja-JP" altLang="en-US" dirty="0"/>
              <a:t>使用コード ： </a:t>
            </a:r>
            <a:r>
              <a:rPr lang="en-US" altLang="ja-JP" dirty="0" err="1"/>
              <a:t>02chat_chainlit.py</a:t>
            </a:r>
            <a:r>
              <a:rPr lang="en-US" altLang="ja-JP" dirty="0"/>
              <a:t> </a:t>
            </a:r>
          </a:p>
          <a:p>
            <a:endParaRPr lang="en-US" altLang="ja-JP" dirty="0"/>
          </a:p>
          <a:p>
            <a:r>
              <a:rPr lang="ja-JP" altLang="en-US" dirty="0"/>
              <a:t>処理の変更点：</a:t>
            </a:r>
            <a:endParaRPr lang="en-US" altLang="ja-JP" dirty="0"/>
          </a:p>
          <a:p>
            <a:r>
              <a:rPr lang="ja-JP" altLang="en-US" dirty="0"/>
              <a:t> ・</a:t>
            </a:r>
            <a:r>
              <a:rPr lang="en-US" altLang="ja-JP" dirty="0" err="1"/>
              <a:t>chainlit</a:t>
            </a:r>
            <a:r>
              <a:rPr lang="ja-JP" altLang="en-US" dirty="0"/>
              <a:t>ライブラリの読み込み</a:t>
            </a:r>
            <a:endParaRPr lang="en-US" altLang="ja-JP" dirty="0"/>
          </a:p>
          <a:p>
            <a:r>
              <a:rPr lang="ja-JP" altLang="en-US" dirty="0"/>
              <a:t> ・処理開始時にセッションに</a:t>
            </a:r>
            <a:r>
              <a:rPr lang="en-US" altLang="ja-JP" dirty="0"/>
              <a:t>chain</a:t>
            </a:r>
            <a:r>
              <a:rPr lang="ja-JP" altLang="en-US" dirty="0"/>
              <a:t>をセット</a:t>
            </a:r>
            <a:endParaRPr lang="en-US" altLang="ja-JP" dirty="0"/>
          </a:p>
          <a:p>
            <a:r>
              <a:rPr lang="ja-JP" altLang="en-US" dirty="0"/>
              <a:t> ・</a:t>
            </a:r>
            <a:r>
              <a:rPr lang="en-US" altLang="ja-JP" dirty="0" err="1"/>
              <a:t>chainlit</a:t>
            </a:r>
            <a:r>
              <a:rPr lang="ja-JP" altLang="en-US" dirty="0"/>
              <a:t>を使ってブラウザで入出力</a:t>
            </a:r>
            <a:endParaRPr lang="en-US" altLang="ja-JP" dirty="0"/>
          </a:p>
        </p:txBody>
      </p:sp>
      <p:sp>
        <p:nvSpPr>
          <p:cNvPr id="11" name="テキスト ボックス 10">
            <a:extLst>
              <a:ext uri="{FF2B5EF4-FFF2-40B4-BE49-F238E27FC236}">
                <a16:creationId xmlns:a16="http://schemas.microsoft.com/office/drawing/2014/main" id="{46B673C7-7CBA-C06C-26E5-D472A55A0A3A}"/>
              </a:ext>
            </a:extLst>
          </p:cNvPr>
          <p:cNvSpPr txBox="1"/>
          <p:nvPr/>
        </p:nvSpPr>
        <p:spPr>
          <a:xfrm>
            <a:off x="10897249" y="2870829"/>
            <a:ext cx="2414016" cy="461665"/>
          </a:xfrm>
          <a:prstGeom prst="rect">
            <a:avLst/>
          </a:prstGeom>
          <a:noFill/>
        </p:spPr>
        <p:txBody>
          <a:bodyPr wrap="square" rtlCol="0">
            <a:spAutoFit/>
          </a:bodyPr>
          <a:lstStyle/>
          <a:p>
            <a:r>
              <a:rPr kumimoji="1" lang="ja-JP" altLang="en-US" sz="2400" b="1" dirty="0">
                <a:solidFill>
                  <a:srgbClr val="FF0000"/>
                </a:solidFill>
              </a:rPr>
              <a:t>差し替え要</a:t>
            </a:r>
          </a:p>
        </p:txBody>
      </p:sp>
    </p:spTree>
    <p:extLst>
      <p:ext uri="{BB962C8B-B14F-4D97-AF65-F5344CB8AC3E}">
        <p14:creationId xmlns:p14="http://schemas.microsoft.com/office/powerpoint/2010/main" val="41335129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1085</Words>
  <Application>Microsoft Office PowerPoint</Application>
  <PresentationFormat>ワイド画面</PresentationFormat>
  <Paragraphs>186</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忍 矢野</dc:creator>
  <cp:lastModifiedBy>忍 矢野</cp:lastModifiedBy>
  <cp:revision>90</cp:revision>
  <dcterms:created xsi:type="dcterms:W3CDTF">2025-01-18T11:44:09Z</dcterms:created>
  <dcterms:modified xsi:type="dcterms:W3CDTF">2025-01-19T06:50:13Z</dcterms:modified>
</cp:coreProperties>
</file>