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BEE89-5F44-0F53-2022-8FE3A914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492B3F-8ED4-D883-039F-0DBD05CD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4B636-604E-3980-36DC-4846A191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18E0E-BDDB-F944-1CF0-C4D1D36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1D306-8AEE-A605-87F8-CBBC99B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DFE5A-1232-045E-5495-D23A333D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B3D6B9-BC6A-007E-4EE9-44D1D3D6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919B6-1F26-8592-97CE-8026810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036DD-7017-AA2A-8E86-13CEC10F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6C282-5CE6-5052-1D1C-B7FF949B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1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A1B6D-A26D-E118-3E2F-FAE1A809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D0A5F-6CF5-0728-A6DF-BB332687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74D7D-77FC-0270-BF9D-A5E2D99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619A0-AED8-4D97-8514-CAE6FD3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F1CB1-AB41-93F4-ED76-656A62C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4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D120B-DF51-9CAC-E44F-3666AF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7C00F-54B4-650A-7D2E-6803247E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92CAA-4897-EC7C-6508-2CAE6B93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43BE6-25AC-4ECF-3704-CE76B6B9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214FF-A9CA-0073-B39C-17B5E5CF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49B39-2C52-09E0-3FDC-9D57EB4C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A46F6-33E0-6875-89DA-27E672BA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FC6BC-66F4-FA26-A432-076C8395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7DC3F-A804-8E16-0F65-B216BEE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5C453-BF56-70BF-1D6C-F52F305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AF7C8-1E84-D5E5-F9D1-BE0B52E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A53A1-1626-C459-84E5-F352A087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E2641-2CBB-FAFD-72E4-1C0531C2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75477-91C8-30A4-2FC3-966EDF6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2805A-C248-4B7D-CA5D-CEFB17A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6034C-15C7-5FFE-2777-85A5133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6E746-BE3C-F3AC-6347-724837F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2200E-BF57-86CB-A128-E97500BD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CFB2D9-5709-8E72-6591-56950B2A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2B6EBD-EC35-32F1-BEEA-7D7BD360E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1C91C1-D879-C711-DDF6-ACEC1698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0791BC-1CC8-F5CE-3B06-39E135E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BB0D9-E653-5A25-2A2C-51D681A0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509584-7DC6-7B1F-6FEF-9F0BBE1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9EF19-057A-306C-9C1A-33AA0B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3A1F-DEBA-6F63-E75A-5E24408F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62F294-6116-727B-A195-858A644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7CB57A-31D1-15DD-0CC2-AF23CA5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3776C0-9B9E-5BA2-C978-0F912F9E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8946AA-0FA4-614F-9970-5E0FCF2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FDE778-9ABE-5E2E-D19D-FFDBBA7A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CA04-2925-380D-1A18-D621EE6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82CC3-4D7D-41CA-4C98-D65489BA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A31AF-46F2-CC8C-7B3B-A5D8F8CB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73A70F-116B-541E-153A-7D8CCC57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52849-E1DD-A148-032D-2898182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0AD618-6490-4708-1C0A-E5D36AD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5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451D3-24FD-1F70-F571-B9FB69A2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A062AE-2C82-19ED-42D0-D416750C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CF230-565C-46E3-0E35-3C51B04B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37F49-C5D9-2CA7-6342-C04479A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AED228-8232-67E4-93D3-F0E7744F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3041F-123E-1576-22C3-905422EE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AE2CCE-42C1-0F66-D449-C3DDA137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325BB-21EA-D081-CC4A-B4969D04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AC964-16A2-A281-60A7-9DE8E0883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D23F1-8EC7-2456-CD9E-970AEA5E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B6B0A-46B0-CD02-B649-DF2C953B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3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A418C0F9-705E-E6E0-B962-55248613F41A}"/>
              </a:ext>
            </a:extLst>
          </p:cNvPr>
          <p:cNvSpPr txBox="1"/>
          <p:nvPr/>
        </p:nvSpPr>
        <p:spPr>
          <a:xfrm>
            <a:off x="438276" y="1075110"/>
            <a:ext cx="983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前提条件として、拠点ローカル環境でできそうな形を整理  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C72F6583-0AB1-6AA2-99D3-C7D9086E45AE}"/>
              </a:ext>
            </a:extLst>
          </p:cNvPr>
          <p:cNvSpPr/>
          <p:nvPr/>
        </p:nvSpPr>
        <p:spPr>
          <a:xfrm>
            <a:off x="265974" y="1793320"/>
            <a:ext cx="5351993" cy="4980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4E49F8B2-BF65-AD4E-4000-64F1DB436AC3}"/>
              </a:ext>
            </a:extLst>
          </p:cNvPr>
          <p:cNvSpPr/>
          <p:nvPr/>
        </p:nvSpPr>
        <p:spPr>
          <a:xfrm>
            <a:off x="5617967" y="1793320"/>
            <a:ext cx="6491387" cy="4973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00AAF6-074B-2372-36BF-89D38101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61" y="5285774"/>
            <a:ext cx="702435" cy="3746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27E945-3132-BCDA-0E93-AAF7CFE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16" y="4322189"/>
            <a:ext cx="413850" cy="394551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BCFABEC5-C71D-4BCF-7E0C-51269843E671}"/>
              </a:ext>
            </a:extLst>
          </p:cNvPr>
          <p:cNvSpPr/>
          <p:nvPr/>
        </p:nvSpPr>
        <p:spPr>
          <a:xfrm>
            <a:off x="2374292" y="3625746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D89569A-0CFF-147E-7769-ADAA880B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839" y="4959859"/>
            <a:ext cx="702435" cy="374632"/>
          </a:xfrm>
          <a:prstGeom prst="rect">
            <a:avLst/>
          </a:prstGeom>
        </p:spPr>
      </p:pic>
      <p:sp>
        <p:nvSpPr>
          <p:cNvPr id="29" name="円柱 28">
            <a:extLst>
              <a:ext uri="{FF2B5EF4-FFF2-40B4-BE49-F238E27FC236}">
                <a16:creationId xmlns:a16="http://schemas.microsoft.com/office/drawing/2014/main" id="{060C2445-E50F-C041-8E8B-432668908A43}"/>
              </a:ext>
            </a:extLst>
          </p:cNvPr>
          <p:cNvSpPr/>
          <p:nvPr/>
        </p:nvSpPr>
        <p:spPr>
          <a:xfrm>
            <a:off x="6433809" y="4955599"/>
            <a:ext cx="613755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CDFD2765-4716-5B13-7FED-AB0BDB178379}"/>
              </a:ext>
            </a:extLst>
          </p:cNvPr>
          <p:cNvSpPr/>
          <p:nvPr/>
        </p:nvSpPr>
        <p:spPr>
          <a:xfrm>
            <a:off x="8469364" y="3429000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71EAF39-6DCE-2524-F6EF-AF885418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05" y="5510290"/>
            <a:ext cx="474654" cy="466957"/>
          </a:xfrm>
          <a:prstGeom prst="rect">
            <a:avLst/>
          </a:prstGeom>
        </p:spPr>
      </p:pic>
      <p:sp>
        <p:nvSpPr>
          <p:cNvPr id="41" name="円柱 40">
            <a:extLst>
              <a:ext uri="{FF2B5EF4-FFF2-40B4-BE49-F238E27FC236}">
                <a16:creationId xmlns:a16="http://schemas.microsoft.com/office/drawing/2014/main" id="{E87F316E-D2E5-C142-9BA6-F33C89849630}"/>
              </a:ext>
            </a:extLst>
          </p:cNvPr>
          <p:cNvSpPr/>
          <p:nvPr/>
        </p:nvSpPr>
        <p:spPr>
          <a:xfrm>
            <a:off x="10630421" y="4969133"/>
            <a:ext cx="596871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6477D5AC-F27F-4CD2-08D1-6EEC3BED2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050" y="5581439"/>
            <a:ext cx="474654" cy="46695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0C7DF6-7A21-BE12-9627-891FA97A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16" y="3309065"/>
            <a:ext cx="413850" cy="394551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3E9C169-7788-21FE-BBEA-4C24AA4C9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389" y="4015723"/>
            <a:ext cx="301156" cy="361690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B84B706-3C20-D2CC-035D-D501E73C45C8}"/>
              </a:ext>
            </a:extLst>
          </p:cNvPr>
          <p:cNvSpPr txBox="1"/>
          <p:nvPr/>
        </p:nvSpPr>
        <p:spPr>
          <a:xfrm>
            <a:off x="5650677" y="1826383"/>
            <a:ext cx="244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  </a:t>
            </a:r>
            <a:endParaRPr kumimoji="1"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いろいろつながる</a:t>
            </a:r>
            <a:endParaRPr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・要件に合わせた</a:t>
            </a:r>
            <a:r>
              <a:rPr kumimoji="1"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個別仕様</a:t>
            </a:r>
            <a:endParaRPr kumimoji="1"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ワークフロー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11B27F8-22D1-2B8F-933D-642F9178FFF6}"/>
              </a:ext>
            </a:extLst>
          </p:cNvPr>
          <p:cNvSpPr txBox="1"/>
          <p:nvPr/>
        </p:nvSpPr>
        <p:spPr>
          <a:xfrm>
            <a:off x="7242541" y="5936929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タイマー起動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81901BD-3F09-2A38-38A9-C25342314791}"/>
              </a:ext>
            </a:extLst>
          </p:cNvPr>
          <p:cNvSpPr txBox="1"/>
          <p:nvPr/>
        </p:nvSpPr>
        <p:spPr>
          <a:xfrm>
            <a:off x="1025841" y="6029430"/>
            <a:ext cx="37769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1"/>
                </a:solidFill>
              </a:rPr>
              <a:t>基本は、</a:t>
            </a:r>
            <a:r>
              <a:rPr lang="ja-JP" altLang="en-US" sz="1400" b="1" dirty="0">
                <a:solidFill>
                  <a:schemeClr val="accent1"/>
                </a:solidFill>
              </a:rPr>
              <a:t>標準</a:t>
            </a:r>
            <a:r>
              <a:rPr lang="en-US" altLang="ja-JP" sz="1400" b="1" dirty="0">
                <a:solidFill>
                  <a:schemeClr val="accent1"/>
                </a:solidFill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</a:rPr>
              <a:t>ツールを利用することが理想</a:t>
            </a:r>
            <a:endParaRPr kumimoji="1" lang="en-US" altLang="ja-JP" sz="1400" b="1" dirty="0">
              <a:solidFill>
                <a:schemeClr val="accent1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BAF5CE2-C22E-2BAF-9681-D57A25DB2B28}"/>
              </a:ext>
            </a:extLst>
          </p:cNvPr>
          <p:cNvSpPr txBox="1"/>
          <p:nvPr/>
        </p:nvSpPr>
        <p:spPr>
          <a:xfrm>
            <a:off x="9135612" y="2782793"/>
            <a:ext cx="15117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様式に合わせた</a:t>
            </a:r>
            <a:endParaRPr kumimoji="1" lang="en-US" altLang="ja-JP" sz="1200" dirty="0"/>
          </a:p>
          <a:p>
            <a:r>
              <a:rPr kumimoji="1" lang="ja-JP" altLang="en-US" sz="1200" dirty="0"/>
              <a:t>ﾃﾞｰﾀｸﾚﾝｼﾞﾝｸﾞ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4736A61-D769-D1A9-B16F-DBD46E271B6B}"/>
              </a:ext>
            </a:extLst>
          </p:cNvPr>
          <p:cNvSpPr txBox="1"/>
          <p:nvPr/>
        </p:nvSpPr>
        <p:spPr>
          <a:xfrm>
            <a:off x="10191295" y="3683123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様式に合わせた出力</a:t>
            </a: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FF6C3A55-4E12-1966-1E92-D7E6586B2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361" y="4256746"/>
            <a:ext cx="702435" cy="818489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62484FF1-32B8-F6F3-2FAE-8F9B1C4D8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506" y="4125487"/>
            <a:ext cx="438849" cy="57921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D6D8E2C5-62BE-4964-D735-4EC64707B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950" y="4125487"/>
            <a:ext cx="438849" cy="57921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52DBD99C-7B06-5C3B-FD14-5AD2CEE87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145" y="4125487"/>
            <a:ext cx="438849" cy="579216"/>
          </a:xfrm>
          <a:prstGeom prst="rect">
            <a:avLst/>
          </a:prstGeom>
        </p:spPr>
      </p:pic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872DBE88-C40E-A168-B4CC-14D4434498ED}"/>
              </a:ext>
            </a:extLst>
          </p:cNvPr>
          <p:cNvSpPr/>
          <p:nvPr/>
        </p:nvSpPr>
        <p:spPr>
          <a:xfrm>
            <a:off x="2001307" y="2808960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EE1DD79E-E67D-F6FC-1D1E-184D160BF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632" y="2911592"/>
            <a:ext cx="398642" cy="378834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AC9A2CAA-2F83-23EC-0519-BD620A217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5293" y="2927180"/>
            <a:ext cx="398642" cy="354674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5ACB901B-F1CD-DD8F-2E11-A8269927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252" y="2920164"/>
            <a:ext cx="301156" cy="361690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492952A4-9BE5-0659-3C0F-FB2F7C615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036" y="2997223"/>
            <a:ext cx="398642" cy="378834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779F2002-20D5-DD10-5CC6-4D24FE26DC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697" y="3012811"/>
            <a:ext cx="398642" cy="354674"/>
          </a:xfrm>
          <a:prstGeom prst="rect">
            <a:avLst/>
          </a:prstGeom>
        </p:spPr>
      </p:pic>
      <p:pic>
        <p:nvPicPr>
          <p:cNvPr id="132" name="図 131">
            <a:extLst>
              <a:ext uri="{FF2B5EF4-FFF2-40B4-BE49-F238E27FC236}">
                <a16:creationId xmlns:a16="http://schemas.microsoft.com/office/drawing/2014/main" id="{1AEC0EBB-ACB7-48EE-3E1D-3DCDE2A4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656" y="3005795"/>
            <a:ext cx="301156" cy="361690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946FF4-03CC-6BC0-2FA5-1455D93C946D}"/>
              </a:ext>
            </a:extLst>
          </p:cNvPr>
          <p:cNvSpPr txBox="1"/>
          <p:nvPr/>
        </p:nvSpPr>
        <p:spPr>
          <a:xfrm>
            <a:off x="2337198" y="2653697"/>
            <a:ext cx="9605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</a:t>
            </a:r>
            <a:r>
              <a:rPr kumimoji="1" lang="en-US" altLang="ja-JP" sz="1200" dirty="0" err="1"/>
              <a:t>harepoint</a:t>
            </a:r>
            <a:endParaRPr kumimoji="1" lang="ja-JP" altLang="en-US" sz="1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47BC16B-FF1D-46AC-DE40-7486ADB731C6}"/>
              </a:ext>
            </a:extLst>
          </p:cNvPr>
          <p:cNvSpPr/>
          <p:nvPr/>
        </p:nvSpPr>
        <p:spPr>
          <a:xfrm>
            <a:off x="5920740" y="4098894"/>
            <a:ext cx="1531976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1" name="図 140">
            <a:extLst>
              <a:ext uri="{FF2B5EF4-FFF2-40B4-BE49-F238E27FC236}">
                <a16:creationId xmlns:a16="http://schemas.microsoft.com/office/drawing/2014/main" id="{B355AC8B-D24F-819A-A6CD-5C52F84FB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5891" y="4201526"/>
            <a:ext cx="398642" cy="378834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17EC1AD4-5DB0-328F-1D0D-1B1396F60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3552" y="4217114"/>
            <a:ext cx="398642" cy="354674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1D808D00-0491-1E87-E16E-AED08352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11" y="4210098"/>
            <a:ext cx="301156" cy="361690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A051B5F9-A49B-C4FD-A00B-758615E1D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295" y="4287157"/>
            <a:ext cx="398642" cy="378834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2E84DFEA-6742-5A8B-1A63-60B4EA72A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956" y="4302745"/>
            <a:ext cx="398642" cy="354674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BD1A1C87-D3C9-17AF-FD78-239167CC9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15" y="4295729"/>
            <a:ext cx="301156" cy="361690"/>
          </a:xfrm>
          <a:prstGeom prst="rect">
            <a:avLst/>
          </a:prstGeom>
        </p:spPr>
      </p:pic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0660423-EA25-5597-D89D-3AFF132C1ADC}"/>
              </a:ext>
            </a:extLst>
          </p:cNvPr>
          <p:cNvSpPr/>
          <p:nvPr/>
        </p:nvSpPr>
        <p:spPr>
          <a:xfrm>
            <a:off x="8099287" y="2026129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3E73D0AE-0491-8841-8E03-46D0C42D3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612" y="2128761"/>
            <a:ext cx="398642" cy="378834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B1416628-EF0F-30CC-F44C-FB269E68A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273" y="2144349"/>
            <a:ext cx="398642" cy="354674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BA95CE6F-E393-AD5B-629E-8A078092D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232" y="2137333"/>
            <a:ext cx="301156" cy="361690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417FBFDF-11E0-C891-2AB7-08FBC9D6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016" y="2214392"/>
            <a:ext cx="398642" cy="378834"/>
          </a:xfrm>
          <a:prstGeom prst="rect">
            <a:avLst/>
          </a:prstGeom>
        </p:spPr>
      </p:pic>
      <p:pic>
        <p:nvPicPr>
          <p:cNvPr id="153" name="図 152">
            <a:extLst>
              <a:ext uri="{FF2B5EF4-FFF2-40B4-BE49-F238E27FC236}">
                <a16:creationId xmlns:a16="http://schemas.microsoft.com/office/drawing/2014/main" id="{5B54AF33-0CCA-92E0-868A-DFAF556FA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3677" y="2229980"/>
            <a:ext cx="398642" cy="354674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007015E1-7F71-A63D-061B-EBDD1ABE7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636" y="2222964"/>
            <a:ext cx="301156" cy="361690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D70DA78-7172-9A15-313A-3D7E13426E4E}"/>
              </a:ext>
            </a:extLst>
          </p:cNvPr>
          <p:cNvSpPr/>
          <p:nvPr/>
        </p:nvSpPr>
        <p:spPr>
          <a:xfrm>
            <a:off x="10116607" y="4090956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7" name="図 156">
            <a:extLst>
              <a:ext uri="{FF2B5EF4-FFF2-40B4-BE49-F238E27FC236}">
                <a16:creationId xmlns:a16="http://schemas.microsoft.com/office/drawing/2014/main" id="{9C1241B8-22BB-05F6-39F8-5EADDBF20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2932" y="4193588"/>
            <a:ext cx="398642" cy="378834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3E198FE0-4BEF-A7A8-3840-C329F0B1D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0593" y="4209176"/>
            <a:ext cx="398642" cy="3546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A2F3681E-24A2-3C0E-4B7A-648D0DBA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552" y="4202160"/>
            <a:ext cx="301156" cy="361690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78AC0FAB-1F18-3385-5931-098EDB8AB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3336" y="4279219"/>
            <a:ext cx="398642" cy="378834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8E570506-FBD7-1C02-E608-DB0614112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0997" y="4294807"/>
            <a:ext cx="398642" cy="354674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4CCAC96D-F566-56E4-93CE-1692C243B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56" y="4287791"/>
            <a:ext cx="301156" cy="36169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E7C45A9-9DE1-7A7B-5EA6-D3F197589A85}"/>
              </a:ext>
            </a:extLst>
          </p:cNvPr>
          <p:cNvSpPr txBox="1"/>
          <p:nvPr/>
        </p:nvSpPr>
        <p:spPr>
          <a:xfrm>
            <a:off x="8597860" y="1851178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BABACE3-D46A-7622-6EEC-7E9ECB92CD51}"/>
              </a:ext>
            </a:extLst>
          </p:cNvPr>
          <p:cNvSpPr txBox="1"/>
          <p:nvPr/>
        </p:nvSpPr>
        <p:spPr>
          <a:xfrm>
            <a:off x="6280723" y="3940115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E656AAC-2FF9-280A-A842-8D348F5A3198}"/>
              </a:ext>
            </a:extLst>
          </p:cNvPr>
          <p:cNvSpPr txBox="1"/>
          <p:nvPr/>
        </p:nvSpPr>
        <p:spPr>
          <a:xfrm>
            <a:off x="10529335" y="3930003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pic>
        <p:nvPicPr>
          <p:cNvPr id="168" name="図 167">
            <a:extLst>
              <a:ext uri="{FF2B5EF4-FFF2-40B4-BE49-F238E27FC236}">
                <a16:creationId xmlns:a16="http://schemas.microsoft.com/office/drawing/2014/main" id="{44FC0720-2D6B-E6B1-4F8B-30CD5460F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213" y="6045327"/>
            <a:ext cx="452899" cy="47436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5349BEA9-EB20-7F5B-0856-1DBA1752F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0796" y="6150907"/>
            <a:ext cx="596871" cy="42921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0A84B30F-AA66-B74F-88DB-F09961C269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2155" y="5434155"/>
            <a:ext cx="531789" cy="522683"/>
          </a:xfrm>
          <a:prstGeom prst="rect">
            <a:avLst/>
          </a:prstGeom>
        </p:spPr>
      </p:pic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DBD3D9B6-1087-E596-B601-8725152F09F7}"/>
              </a:ext>
            </a:extLst>
          </p:cNvPr>
          <p:cNvCxnSpPr>
            <a:cxnSpLocks/>
            <a:stCxn id="140" idx="3"/>
            <a:endCxn id="123" idx="1"/>
          </p:cNvCxnSpPr>
          <p:nvPr/>
        </p:nvCxnSpPr>
        <p:spPr>
          <a:xfrm flipV="1">
            <a:off x="7452716" y="4415095"/>
            <a:ext cx="708790" cy="105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4309589-EFC4-9A38-0A29-F240D4E9EC76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7449128" y="3686243"/>
            <a:ext cx="712378" cy="72885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9CDBEEB5-A606-F63A-8618-6116E685CF61}"/>
              </a:ext>
            </a:extLst>
          </p:cNvPr>
          <p:cNvCxnSpPr>
            <a:cxnSpLocks/>
            <a:stCxn id="29" idx="4"/>
            <a:endCxn id="123" idx="1"/>
          </p:cNvCxnSpPr>
          <p:nvPr/>
        </p:nvCxnSpPr>
        <p:spPr>
          <a:xfrm flipV="1">
            <a:off x="7047564" y="4415095"/>
            <a:ext cx="1113942" cy="7500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9F6920B2-AC31-1B08-4261-1FFD9BE805B9}"/>
              </a:ext>
            </a:extLst>
          </p:cNvPr>
          <p:cNvCxnSpPr>
            <a:cxnSpLocks/>
            <a:stCxn id="38" idx="3"/>
            <a:endCxn id="123" idx="1"/>
          </p:cNvCxnSpPr>
          <p:nvPr/>
        </p:nvCxnSpPr>
        <p:spPr>
          <a:xfrm flipV="1">
            <a:off x="6923959" y="4415095"/>
            <a:ext cx="1237547" cy="132867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00051F61-8AFF-806E-2018-36C515996236}"/>
              </a:ext>
            </a:extLst>
          </p:cNvPr>
          <p:cNvCxnSpPr>
            <a:cxnSpLocks/>
            <a:stCxn id="168" idx="3"/>
            <a:endCxn id="123" idx="1"/>
          </p:cNvCxnSpPr>
          <p:nvPr/>
        </p:nvCxnSpPr>
        <p:spPr>
          <a:xfrm flipV="1">
            <a:off x="6960112" y="4415095"/>
            <a:ext cx="1201394" cy="186741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5DD4DD96-8C22-2E56-C0AB-E159770855B2}"/>
              </a:ext>
            </a:extLst>
          </p:cNvPr>
          <p:cNvCxnSpPr>
            <a:cxnSpLocks/>
          </p:cNvCxnSpPr>
          <p:nvPr/>
        </p:nvCxnSpPr>
        <p:spPr>
          <a:xfrm flipV="1">
            <a:off x="1637519" y="4473960"/>
            <a:ext cx="708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66A3F1D2-EBAF-23F4-3178-97134BC87EF5}"/>
              </a:ext>
            </a:extLst>
          </p:cNvPr>
          <p:cNvCxnSpPr>
            <a:cxnSpLocks/>
          </p:cNvCxnSpPr>
          <p:nvPr/>
        </p:nvCxnSpPr>
        <p:spPr>
          <a:xfrm flipH="1">
            <a:off x="1583755" y="4695901"/>
            <a:ext cx="81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EDCF740-4756-46FA-2537-C88C1164A676}"/>
              </a:ext>
            </a:extLst>
          </p:cNvPr>
          <p:cNvSpPr txBox="1"/>
          <p:nvPr/>
        </p:nvSpPr>
        <p:spPr>
          <a:xfrm>
            <a:off x="1748341" y="423891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質問</a:t>
            </a:r>
            <a:r>
              <a:rPr kumimoji="1" lang="ja-JP" altLang="en-US" sz="1200" dirty="0"/>
              <a:t>ﾞ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3BE3E85B-BD6D-8C67-6DFD-F5B6806FAC79}"/>
              </a:ext>
            </a:extLst>
          </p:cNvPr>
          <p:cNvSpPr txBox="1"/>
          <p:nvPr/>
        </p:nvSpPr>
        <p:spPr>
          <a:xfrm>
            <a:off x="1760013" y="46729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回答</a:t>
            </a:r>
            <a:r>
              <a:rPr kumimoji="1" lang="ja-JP" altLang="en-US" sz="1200" dirty="0"/>
              <a:t>ﾞ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54D7900D-603D-6A83-940C-DF44C029BDFB}"/>
              </a:ext>
            </a:extLst>
          </p:cNvPr>
          <p:cNvCxnSpPr>
            <a:cxnSpLocks/>
            <a:stCxn id="10" idx="1"/>
            <a:endCxn id="126" idx="2"/>
          </p:cNvCxnSpPr>
          <p:nvPr/>
        </p:nvCxnSpPr>
        <p:spPr>
          <a:xfrm flipV="1">
            <a:off x="2855579" y="3462512"/>
            <a:ext cx="0" cy="16323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6E763B0-5D60-BB4A-B2DC-90E34A75372A}"/>
              </a:ext>
            </a:extLst>
          </p:cNvPr>
          <p:cNvCxnSpPr>
            <a:cxnSpLocks/>
            <a:stCxn id="121" idx="0"/>
            <a:endCxn id="10" idx="3"/>
          </p:cNvCxnSpPr>
          <p:nvPr/>
        </p:nvCxnSpPr>
        <p:spPr>
          <a:xfrm flipV="1">
            <a:off x="2855579" y="4044742"/>
            <a:ext cx="0" cy="2120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82FA66C-66B0-2194-5551-84439BB70D61}"/>
              </a:ext>
            </a:extLst>
          </p:cNvPr>
          <p:cNvCxnSpPr>
            <a:cxnSpLocks/>
            <a:stCxn id="7" idx="0"/>
            <a:endCxn id="121" idx="2"/>
          </p:cNvCxnSpPr>
          <p:nvPr/>
        </p:nvCxnSpPr>
        <p:spPr>
          <a:xfrm flipV="1">
            <a:off x="2855579" y="5075235"/>
            <a:ext cx="0" cy="21053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9C8ADD7A-DE93-B026-F3E1-B240130D58C4}"/>
              </a:ext>
            </a:extLst>
          </p:cNvPr>
          <p:cNvCxnSpPr>
            <a:cxnSpLocks/>
            <a:stCxn id="123" idx="0"/>
            <a:endCxn id="30" idx="3"/>
          </p:cNvCxnSpPr>
          <p:nvPr/>
        </p:nvCxnSpPr>
        <p:spPr>
          <a:xfrm flipV="1">
            <a:off x="8380931" y="3847996"/>
            <a:ext cx="569720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47FFD217-C982-1CCE-5AC3-BEF60EB9D722}"/>
              </a:ext>
            </a:extLst>
          </p:cNvPr>
          <p:cNvCxnSpPr>
            <a:cxnSpLocks/>
            <a:stCxn id="124" idx="0"/>
            <a:endCxn id="30" idx="3"/>
          </p:cNvCxnSpPr>
          <p:nvPr/>
        </p:nvCxnSpPr>
        <p:spPr>
          <a:xfrm flipH="1" flipV="1">
            <a:off x="8950651" y="3847996"/>
            <a:ext cx="13724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34EB4CF8-245D-1596-789D-FD0151AE5E03}"/>
              </a:ext>
            </a:extLst>
          </p:cNvPr>
          <p:cNvCxnSpPr>
            <a:cxnSpLocks/>
            <a:stCxn id="125" idx="0"/>
            <a:endCxn id="30" idx="3"/>
          </p:cNvCxnSpPr>
          <p:nvPr/>
        </p:nvCxnSpPr>
        <p:spPr>
          <a:xfrm flipH="1" flipV="1">
            <a:off x="8950651" y="3847996"/>
            <a:ext cx="577919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28F891E6-A05B-8A0F-833A-7A93D82278D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8600355" y="4415095"/>
            <a:ext cx="144595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4E7A8D86-20EC-A968-413F-7FD764E121B7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9183799" y="4415095"/>
            <a:ext cx="12534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50FF697F-007D-8FAC-78FA-3968141989AF}"/>
              </a:ext>
            </a:extLst>
          </p:cNvPr>
          <p:cNvCxnSpPr>
            <a:cxnSpLocks/>
            <a:stCxn id="125" idx="3"/>
            <a:endCxn id="156" idx="1"/>
          </p:cNvCxnSpPr>
          <p:nvPr/>
        </p:nvCxnSpPr>
        <p:spPr>
          <a:xfrm>
            <a:off x="9747994" y="4415095"/>
            <a:ext cx="368613" cy="26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283279A8-48EA-7417-BB85-484F977802A5}"/>
              </a:ext>
            </a:extLst>
          </p:cNvPr>
          <p:cNvCxnSpPr>
            <a:cxnSpLocks/>
            <a:stCxn id="28" idx="0"/>
            <a:endCxn id="123" idx="2"/>
          </p:cNvCxnSpPr>
          <p:nvPr/>
        </p:nvCxnSpPr>
        <p:spPr>
          <a:xfrm flipH="1" flipV="1">
            <a:off x="8380931" y="4704703"/>
            <a:ext cx="568126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FF67A2C-07D3-3644-7D40-49B8D4C8C9FE}"/>
              </a:ext>
            </a:extLst>
          </p:cNvPr>
          <p:cNvCxnSpPr>
            <a:cxnSpLocks/>
            <a:stCxn id="28" idx="0"/>
            <a:endCxn id="124" idx="2"/>
          </p:cNvCxnSpPr>
          <p:nvPr/>
        </p:nvCxnSpPr>
        <p:spPr>
          <a:xfrm flipV="1">
            <a:off x="8949057" y="4704703"/>
            <a:ext cx="15318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B59CACB2-8FA9-74A4-0E7C-A5D1DFC3B3C4}"/>
              </a:ext>
            </a:extLst>
          </p:cNvPr>
          <p:cNvCxnSpPr>
            <a:cxnSpLocks/>
            <a:stCxn id="28" idx="0"/>
            <a:endCxn id="125" idx="2"/>
          </p:cNvCxnSpPr>
          <p:nvPr/>
        </p:nvCxnSpPr>
        <p:spPr>
          <a:xfrm flipV="1">
            <a:off x="8949057" y="4704703"/>
            <a:ext cx="579513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9402CEA5-5A45-6683-1AD9-25ED9F145264}"/>
              </a:ext>
            </a:extLst>
          </p:cNvPr>
          <p:cNvCxnSpPr>
            <a:cxnSpLocks/>
            <a:stCxn id="125" idx="3"/>
            <a:endCxn id="41" idx="2"/>
          </p:cNvCxnSpPr>
          <p:nvPr/>
        </p:nvCxnSpPr>
        <p:spPr>
          <a:xfrm>
            <a:off x="9747994" y="4415095"/>
            <a:ext cx="882427" cy="76353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C2AC90DF-BEE3-AF7D-F85A-7BDBF979878F}"/>
              </a:ext>
            </a:extLst>
          </p:cNvPr>
          <p:cNvCxnSpPr>
            <a:cxnSpLocks/>
            <a:stCxn id="125" idx="3"/>
            <a:endCxn id="42" idx="1"/>
          </p:cNvCxnSpPr>
          <p:nvPr/>
        </p:nvCxnSpPr>
        <p:spPr>
          <a:xfrm>
            <a:off x="9747994" y="4415095"/>
            <a:ext cx="953056" cy="139982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EB3B46C9-35CB-0E89-8578-27C8BEE72D09}"/>
              </a:ext>
            </a:extLst>
          </p:cNvPr>
          <p:cNvCxnSpPr>
            <a:cxnSpLocks/>
            <a:stCxn id="125" idx="3"/>
            <a:endCxn id="170" idx="1"/>
          </p:cNvCxnSpPr>
          <p:nvPr/>
        </p:nvCxnSpPr>
        <p:spPr>
          <a:xfrm>
            <a:off x="9747994" y="4415095"/>
            <a:ext cx="912802" cy="195041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755D5F1F-226F-771B-DBE9-E25716928777}"/>
              </a:ext>
            </a:extLst>
          </p:cNvPr>
          <p:cNvCxnSpPr>
            <a:cxnSpLocks/>
            <a:stCxn id="148" idx="2"/>
            <a:endCxn id="30" idx="1"/>
          </p:cNvCxnSpPr>
          <p:nvPr/>
        </p:nvCxnSpPr>
        <p:spPr>
          <a:xfrm flipH="1">
            <a:off x="8950651" y="2679681"/>
            <a:ext cx="2908" cy="74931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図 163">
            <a:extLst>
              <a:ext uri="{FF2B5EF4-FFF2-40B4-BE49-F238E27FC236}">
                <a16:creationId xmlns:a16="http://schemas.microsoft.com/office/drawing/2014/main" id="{88C7422C-8C63-D02B-8CB0-E64B286AD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9836" y="2729849"/>
            <a:ext cx="438849" cy="579216"/>
          </a:xfrm>
          <a:prstGeom prst="rect">
            <a:avLst/>
          </a:prstGeom>
        </p:spPr>
      </p:pic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5C788DD3-0AF3-F4F2-3B9E-46B09651643C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7898050" y="4657419"/>
            <a:ext cx="357535" cy="776736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72D05F1B-4D53-5F39-2AF4-41B8EEA6DFE0}"/>
              </a:ext>
            </a:extLst>
          </p:cNvPr>
          <p:cNvSpPr txBox="1"/>
          <p:nvPr/>
        </p:nvSpPr>
        <p:spPr>
          <a:xfrm>
            <a:off x="442524" y="1833433"/>
            <a:ext cx="1813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endParaRPr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・汎用性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・高性能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・安定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E0BB94B4-8477-6CEB-F747-1ED925F4F272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吹き出し: 四角形 260">
            <a:extLst>
              <a:ext uri="{FF2B5EF4-FFF2-40B4-BE49-F238E27FC236}">
                <a16:creationId xmlns:a16="http://schemas.microsoft.com/office/drawing/2014/main" id="{A59A90FA-833B-29DF-97ED-5CAB3782F7A5}"/>
              </a:ext>
            </a:extLst>
          </p:cNvPr>
          <p:cNvSpPr/>
          <p:nvPr/>
        </p:nvSpPr>
        <p:spPr>
          <a:xfrm>
            <a:off x="3336290" y="4153245"/>
            <a:ext cx="953164" cy="260521"/>
          </a:xfrm>
          <a:prstGeom prst="wedgeRectCallout">
            <a:avLst>
              <a:gd name="adj1" fmla="val -69802"/>
              <a:gd name="adj2" fmla="val 58644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高性能だよ</a:t>
            </a: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64D4230E-B2FC-1A9B-9E5B-D6B7591A8D87}"/>
              </a:ext>
            </a:extLst>
          </p:cNvPr>
          <p:cNvSpPr txBox="1"/>
          <p:nvPr/>
        </p:nvSpPr>
        <p:spPr>
          <a:xfrm>
            <a:off x="11178820" y="6303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メール発信</a:t>
            </a:r>
            <a:endParaRPr kumimoji="1" lang="ja-JP" altLang="en-US" sz="1200" dirty="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2797779-C98E-504C-1266-FEB20D358B36}"/>
              </a:ext>
            </a:extLst>
          </p:cNvPr>
          <p:cNvSpPr txBox="1"/>
          <p:nvPr/>
        </p:nvSpPr>
        <p:spPr>
          <a:xfrm>
            <a:off x="6009432" y="6305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ﾌﾞﾗｳｻﾞ</a:t>
            </a:r>
            <a:endParaRPr kumimoji="1" lang="ja-JP" altLang="en-US" sz="1200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6E6EB3D7-0074-5E59-E2C9-54903AFCC6A1}"/>
              </a:ext>
            </a:extLst>
          </p:cNvPr>
          <p:cNvSpPr txBox="1"/>
          <p:nvPr/>
        </p:nvSpPr>
        <p:spPr>
          <a:xfrm>
            <a:off x="8421480" y="5373771"/>
            <a:ext cx="164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要約、翻訳、分類、整形、比較ﾁｪｯｸ、校正、提案、下書き、</a:t>
            </a:r>
            <a:r>
              <a:rPr kumimoji="1" lang="ja-JP" altLang="en-US" sz="1200" dirty="0"/>
              <a:t>ﾌﾞﾚｰﾝｽﾄｰﾐﾝｸﾞ、</a:t>
            </a:r>
            <a:r>
              <a:rPr kumimoji="1" lang="en-US" altLang="ja-JP" sz="1200" dirty="0"/>
              <a:t>QA</a:t>
            </a:r>
            <a:r>
              <a:rPr kumimoji="1" lang="ja-JP" altLang="en-US" sz="1200" dirty="0"/>
              <a:t>集、類似文章抽出</a:t>
            </a:r>
            <a:r>
              <a:rPr kumimoji="1" lang="en-US" altLang="ja-JP" sz="1200" dirty="0"/>
              <a:t>(RAG)</a:t>
            </a:r>
            <a:r>
              <a:rPr lang="ja-JP" altLang="en-US" sz="1200" dirty="0"/>
              <a:t>、感情分析、図の解釈</a:t>
            </a:r>
            <a:endParaRPr kumimoji="1" lang="ja-JP" altLang="en-US" sz="1200" dirty="0"/>
          </a:p>
        </p:txBody>
      </p:sp>
      <p:pic>
        <p:nvPicPr>
          <p:cNvPr id="267" name="図 266">
            <a:extLst>
              <a:ext uri="{FF2B5EF4-FFF2-40B4-BE49-F238E27FC236}">
                <a16:creationId xmlns:a16="http://schemas.microsoft.com/office/drawing/2014/main" id="{BDD57CF2-EA0F-694A-7EE1-2D0DBA7E6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8122" y="5529152"/>
            <a:ext cx="475834" cy="429232"/>
          </a:xfrm>
          <a:prstGeom prst="rect">
            <a:avLst/>
          </a:prstGeom>
        </p:spPr>
      </p:pic>
      <p:pic>
        <p:nvPicPr>
          <p:cNvPr id="270" name="図 269">
            <a:extLst>
              <a:ext uri="{FF2B5EF4-FFF2-40B4-BE49-F238E27FC236}">
                <a16:creationId xmlns:a16="http://schemas.microsoft.com/office/drawing/2014/main" id="{D26B7EF9-1B0D-785A-B194-06AB4EB614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77008" y="3381804"/>
            <a:ext cx="481400" cy="517392"/>
          </a:xfrm>
          <a:prstGeom prst="rect">
            <a:avLst/>
          </a:prstGeom>
        </p:spPr>
      </p:pic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A5CD7C5B-2DA6-30B5-E4CA-70615469C832}"/>
              </a:ext>
            </a:extLst>
          </p:cNvPr>
          <p:cNvCxnSpPr>
            <a:cxnSpLocks/>
          </p:cNvCxnSpPr>
          <p:nvPr/>
        </p:nvCxnSpPr>
        <p:spPr>
          <a:xfrm flipH="1">
            <a:off x="9606707" y="3756599"/>
            <a:ext cx="123861" cy="44492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28DB1BD0-1A54-DE20-30D1-2A531F234D76}"/>
              </a:ext>
            </a:extLst>
          </p:cNvPr>
          <p:cNvSpPr txBox="1"/>
          <p:nvPr/>
        </p:nvSpPr>
        <p:spPr>
          <a:xfrm>
            <a:off x="9874836" y="33006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MCP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87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F7844E3-A3FB-BF3B-6BE9-09ACC38AFEA2}"/>
              </a:ext>
            </a:extLst>
          </p:cNvPr>
          <p:cNvSpPr/>
          <p:nvPr/>
        </p:nvSpPr>
        <p:spPr>
          <a:xfrm>
            <a:off x="7169595" y="2541508"/>
            <a:ext cx="1484273" cy="1717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AC4DB3-BD40-C788-5025-560ABB25B77E}"/>
              </a:ext>
            </a:extLst>
          </p:cNvPr>
          <p:cNvSpPr/>
          <p:nvPr/>
        </p:nvSpPr>
        <p:spPr>
          <a:xfrm>
            <a:off x="6793204" y="2087679"/>
            <a:ext cx="4518618" cy="268264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131E54-5412-F6D0-FE7C-93B3B5EBCED7}"/>
              </a:ext>
            </a:extLst>
          </p:cNvPr>
          <p:cNvSpPr txBox="1"/>
          <p:nvPr/>
        </p:nvSpPr>
        <p:spPr>
          <a:xfrm>
            <a:off x="7278039" y="2710338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01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9CF7D8-8E14-B8F1-16BB-B1E5DFE19B58}"/>
              </a:ext>
            </a:extLst>
          </p:cNvPr>
          <p:cNvSpPr txBox="1"/>
          <p:nvPr/>
        </p:nvSpPr>
        <p:spPr>
          <a:xfrm>
            <a:off x="7278038" y="3252609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02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36D215-8B89-C3F5-143E-EA29510C3949}"/>
              </a:ext>
            </a:extLst>
          </p:cNvPr>
          <p:cNvSpPr txBox="1"/>
          <p:nvPr/>
        </p:nvSpPr>
        <p:spPr>
          <a:xfrm>
            <a:off x="7278037" y="3766726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03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32F35A-79B5-825C-DDF2-E89E716E76EA}"/>
              </a:ext>
            </a:extLst>
          </p:cNvPr>
          <p:cNvSpPr txBox="1"/>
          <p:nvPr/>
        </p:nvSpPr>
        <p:spPr>
          <a:xfrm>
            <a:off x="880178" y="1823949"/>
            <a:ext cx="5173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・自由度の高い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エージェントは難しい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（最初はシンプルな一層の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固定の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ワークフローに とどめた方が安定）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・仕様書などの図表や章立ては扱いが難しい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の● ● で前処理する手もある。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API/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で公開いただけると助かる。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・技術交流会で言うことではありませんが、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実際は業務フローを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From-To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で整理し、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どうあるべきかを慎重に検討要。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DEBE23-F80C-4483-DF77-71DFF49FFFC5}"/>
              </a:ext>
            </a:extLst>
          </p:cNvPr>
          <p:cNvSpPr txBox="1"/>
          <p:nvPr/>
        </p:nvSpPr>
        <p:spPr>
          <a:xfrm>
            <a:off x="374041" y="1371783"/>
            <a:ext cx="230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A6DF9-FA8B-50E2-A920-9FADDC562FAC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AF60F1-DECC-BC09-AFFB-252D8192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86" y="3087424"/>
            <a:ext cx="438849" cy="5792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8867F2C-2A3E-1538-5574-50CB49D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91" y="2659421"/>
            <a:ext cx="398642" cy="3788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A8B61A-E33B-62D3-B115-3427771A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91" y="3187615"/>
            <a:ext cx="398642" cy="3788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F3FB98D-CA0E-BD3F-E4FB-DD40CEE4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91" y="3715809"/>
            <a:ext cx="398642" cy="3788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B46E5A7-805F-CC92-2A69-3D9927CA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653" y="3187615"/>
            <a:ext cx="398642" cy="3788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71D6A3-407C-8AAA-BAEA-F72F8AAC2682}"/>
              </a:ext>
            </a:extLst>
          </p:cNvPr>
          <p:cNvSpPr txBox="1"/>
          <p:nvPr/>
        </p:nvSpPr>
        <p:spPr>
          <a:xfrm>
            <a:off x="10025880" y="3529608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リスク一覧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DF6C5E7-6239-B377-5A04-F84F3085C9F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8432533" y="2848838"/>
            <a:ext cx="755853" cy="5281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FA9888-DF3A-6BAC-4266-BF60A2174B3E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8432533" y="3377032"/>
            <a:ext cx="75585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2FD626-410D-0013-1E4C-DFA9A3232B1E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8432533" y="3377032"/>
            <a:ext cx="755853" cy="5281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7B147DB4-B239-7982-4D86-38C87148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193" y="3884108"/>
            <a:ext cx="702435" cy="374632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AFB63E-0ACD-2F1C-7319-367FFE0E606B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9407811" y="3666640"/>
            <a:ext cx="1600" cy="21746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44F4944-3F2C-CA58-70B1-DB0E6C211364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9627235" y="3377032"/>
            <a:ext cx="661418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AA5875-CEC1-B0DD-21CB-79D20DE913A4}"/>
              </a:ext>
            </a:extLst>
          </p:cNvPr>
          <p:cNvSpPr txBox="1"/>
          <p:nvPr/>
        </p:nvSpPr>
        <p:spPr>
          <a:xfrm>
            <a:off x="8233212" y="4631821"/>
            <a:ext cx="18792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シンプルな一層の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の例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A60BB85-92C5-52E4-64C5-067E3ACC90DB}"/>
              </a:ext>
            </a:extLst>
          </p:cNvPr>
          <p:cNvSpPr txBox="1"/>
          <p:nvPr/>
        </p:nvSpPr>
        <p:spPr>
          <a:xfrm>
            <a:off x="7511621" y="2356823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100EC6-DA0F-7433-35B9-9C6BD9A69328}"/>
              </a:ext>
            </a:extLst>
          </p:cNvPr>
          <p:cNvSpPr txBox="1"/>
          <p:nvPr/>
        </p:nvSpPr>
        <p:spPr>
          <a:xfrm>
            <a:off x="1116794" y="6301595"/>
            <a:ext cx="69170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※1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Model Context Protocol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の略。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エージェントが外部ﾂｰﾙと連携するための規格。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09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289</Words>
  <Application>Microsoft Office PowerPoint</Application>
  <PresentationFormat>ワイド画面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74</cp:revision>
  <dcterms:created xsi:type="dcterms:W3CDTF">2025-06-12T10:06:57Z</dcterms:created>
  <dcterms:modified xsi:type="dcterms:W3CDTF">2025-06-12T14:57:45Z</dcterms:modified>
</cp:coreProperties>
</file>