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94660"/>
  </p:normalViewPr>
  <p:slideViewPr>
    <p:cSldViewPr snapToGrid="0">
      <p:cViewPr varScale="1">
        <p:scale>
          <a:sx n="88" d="100"/>
          <a:sy n="88" d="100"/>
        </p:scale>
        <p:origin x="3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5C58A-2279-8FC4-DA2D-3E0EEBF752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5619D75-2259-1791-B7E0-CA212FF50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609D1C-AF72-D3BF-35D3-9BCFB1EB6C07}"/>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AEBB3589-143B-08CC-893F-3CD912BDF2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9504E1-1B0F-4523-7BFD-39C3C6D23A8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46369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B962C-C9D4-B0F2-EEED-D27E3261F24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649A00-0F3C-71CB-65F6-98D404A824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9AE197-8F98-168D-8D88-4836D7BF463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CBFD0479-6157-C83A-B532-700E60FD0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F546A0-8C6A-613C-AF71-B42A2887706B}"/>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7567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B041D9-96E0-E8B1-1C71-29DF7468A3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0590E0-72A1-0D84-7C50-5D956FBD71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4DD7A-53E2-0372-8611-2878539875C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D79E3E8-7541-48E4-704C-6FAA77701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E95C2-E632-BF89-3ED3-F3476AD0FCB7}"/>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35326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38F0F-D086-5B64-E1FD-B766E9420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C91896-22F3-CBF1-6D5E-10414D3959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CAA713-4F52-856B-B984-BAF594DF637E}"/>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52AC2C78-ED0B-76E4-CEC4-B98B14452C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CBDD8-E077-F435-7C11-8E2693EC1702}"/>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422867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CD868-7716-1D13-8688-1D343B0936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0D312-08A4-E393-7301-A90E00BF8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8A90690-B999-C95C-A08F-FEF3164E5D81}"/>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7EF24B7-B2F8-5D87-3671-6E81E276CA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72DD34-0531-3490-62B1-6170F61695F3}"/>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5910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98BE53-6888-59F2-C549-136FE6A66E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A2A1A-3A8F-9EED-7439-B68844310CC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2B1D4C-FBA3-67E7-1022-3B898EC7D5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978EE6-FF55-E4F5-363A-C515BAFEA705}"/>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E55AEB52-4FC9-5F00-B444-164AE1C4CA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6C9630-8F8D-DB12-D48C-9614B0EC0E6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6552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72CAE-D8D8-CDCC-AB19-13A41D4310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EF504F-BB98-9393-EDD1-D2430C70E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E8D223-5747-B65D-3276-6C9AB6C273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0CEB1B-4CD9-7FA9-D1CB-C9DE8465C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88883DE-1472-1033-14B4-A4FB23990E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FC5971-015E-89CF-CCE7-25CF4AEB2D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3C9AB695-AFC0-823C-648F-F46E28AD4E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3BEE93-73E7-6D24-1BF3-D5BF6E92E39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86199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8E955-E20A-519A-E1FD-863B8B9A16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D650D0-6B8F-BE1B-AFAE-3F5D2A9E4546}"/>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21EDD85A-A9BF-9D61-CFEC-EFDF0A9FD5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79B570-0CE1-258A-0010-D70FB492205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6674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4445FA-08EA-FA57-55A7-B64666194928}"/>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EAD5A342-0A30-31ED-3BA2-3FB02EFABFA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90247C1-C6C0-50C2-DF16-8DF32D03DE30}"/>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7252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C3886-EFC1-DD0D-8B66-F2A8A53C35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AAB47A-7769-8698-5B5A-E2F023EA0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FBC9CF4-FE8A-CAC3-23FE-3DB2E637A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19E2CC-B2F1-0FAF-384D-FF92B860CA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4610D5AB-EEFD-8690-5F2E-FA8736A824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11033A-7BED-0E24-21C5-2FA768D5804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369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AD12D-11F8-E126-AA2C-1160DF6874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618DC30-CB9A-00F1-1781-F90232DCE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E9FA3-0F66-AEA7-B492-0F0F5BBC9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0A7D05-F6C6-D90A-2B44-898C65FBF654}"/>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E6795EF-69CC-CE0A-6437-BC933A6CEA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E7CBF7-595F-70F8-7B57-16ECCA43CC6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6893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00D647-ECA3-7F68-FFFD-91A14B9B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F3586F-26CC-AC27-8E2C-A5DC443FA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6C6CC-D8C7-9896-A352-FF3C73DEF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8E58970-7FBE-C53C-A458-1A50F0F24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7C15D33-507A-2E94-F6EE-51AB5D126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20598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ai.com/ja-JP/index/openai-o3-mi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AE4040C-E047-F500-E9A2-C38754A520A2}"/>
              </a:ext>
            </a:extLst>
          </p:cNvPr>
          <p:cNvPicPr>
            <a:picLocks noChangeAspect="1"/>
          </p:cNvPicPr>
          <p:nvPr/>
        </p:nvPicPr>
        <p:blipFill>
          <a:blip r:embed="rId2"/>
          <a:stretch>
            <a:fillRect/>
          </a:stretch>
        </p:blipFill>
        <p:spPr>
          <a:xfrm>
            <a:off x="6274157" y="1520790"/>
            <a:ext cx="4886603" cy="4393933"/>
          </a:xfrm>
          <a:prstGeom prst="rect">
            <a:avLst/>
          </a:prstGeom>
          <a:ln>
            <a:solidFill>
              <a:schemeClr val="bg1">
                <a:lumMod val="65000"/>
              </a:schemeClr>
            </a:solidFill>
          </a:ln>
        </p:spPr>
      </p:pic>
      <p:sp>
        <p:nvSpPr>
          <p:cNvPr id="7" name="テキスト ボックス 6">
            <a:extLst>
              <a:ext uri="{FF2B5EF4-FFF2-40B4-BE49-F238E27FC236}">
                <a16:creationId xmlns:a16="http://schemas.microsoft.com/office/drawing/2014/main" id="{FAFF9858-4AC3-95CE-75E3-33AA172AAE3E}"/>
              </a:ext>
            </a:extLst>
          </p:cNvPr>
          <p:cNvSpPr txBox="1"/>
          <p:nvPr/>
        </p:nvSpPr>
        <p:spPr>
          <a:xfrm>
            <a:off x="7166811" y="6129505"/>
            <a:ext cx="6097604" cy="369332"/>
          </a:xfrm>
          <a:prstGeom prst="rect">
            <a:avLst/>
          </a:prstGeom>
          <a:noFill/>
        </p:spPr>
        <p:txBody>
          <a:bodyPr wrap="square">
            <a:spAutoFit/>
          </a:bodyPr>
          <a:lstStyle/>
          <a:p>
            <a:r>
              <a:rPr lang="en-US" altLang="ja-JP" dirty="0">
                <a:hlinkClick r:id="rId3"/>
              </a:rPr>
              <a:t>OpenAI </a:t>
            </a:r>
            <a:r>
              <a:rPr lang="en-US" altLang="ja-JP" dirty="0" err="1">
                <a:hlinkClick r:id="rId3"/>
              </a:rPr>
              <a:t>o3</a:t>
            </a:r>
            <a:r>
              <a:rPr lang="en-US" altLang="ja-JP" dirty="0">
                <a:hlinkClick r:id="rId3"/>
              </a:rPr>
              <a:t>-mini | OpenAI</a:t>
            </a:r>
            <a:endParaRPr lang="ja-JP" altLang="en-US" dirty="0"/>
          </a:p>
        </p:txBody>
      </p:sp>
      <p:sp>
        <p:nvSpPr>
          <p:cNvPr id="8" name="テキスト ボックス 7">
            <a:extLst>
              <a:ext uri="{FF2B5EF4-FFF2-40B4-BE49-F238E27FC236}">
                <a16:creationId xmlns:a16="http://schemas.microsoft.com/office/drawing/2014/main" id="{7F4FA1D5-13C7-CDAC-E4EB-DBA27EC7F074}"/>
              </a:ext>
            </a:extLst>
          </p:cNvPr>
          <p:cNvSpPr txBox="1"/>
          <p:nvPr/>
        </p:nvSpPr>
        <p:spPr>
          <a:xfrm>
            <a:off x="246322" y="1520790"/>
            <a:ext cx="5104667" cy="2308324"/>
          </a:xfrm>
          <a:prstGeom prst="rect">
            <a:avLst/>
          </a:prstGeom>
          <a:noFill/>
        </p:spPr>
        <p:txBody>
          <a:bodyPr wrap="none" rtlCol="0">
            <a:spAutoFit/>
          </a:bodyPr>
          <a:lstStyle/>
          <a:p>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kumimoji="1" lang="ja-JP" altLang="en-US" dirty="0">
                <a:latin typeface="Meiryo UI" panose="020B0604030504040204" pitchFamily="50" charset="-128"/>
                <a:ea typeface="Meiryo UI" panose="020B0604030504040204" pitchFamily="50" charset="-128"/>
              </a:rPr>
              <a:t>は高度な</a:t>
            </a:r>
            <a:r>
              <a:rPr lang="ja-JP" altLang="en-US" dirty="0">
                <a:latin typeface="Meiryo UI" panose="020B0604030504040204" pitchFamily="50" charset="-128"/>
                <a:ea typeface="Meiryo UI" panose="020B0604030504040204" pitchFamily="50" charset="-128"/>
              </a:rPr>
              <a:t>推論（</a:t>
            </a:r>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）を行います。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右図の黄色のように</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モードあります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Low, medium, high</a:t>
            </a:r>
            <a:r>
              <a:rPr lang="ja-JP" altLang="en-US" dirty="0">
                <a:latin typeface="Meiryo UI" panose="020B0604030504040204" pitchFamily="50" charset="-128"/>
                <a:ea typeface="Meiryo UI" panose="020B0604030504040204" pitchFamily="50" charset="-128"/>
              </a:rPr>
              <a:t>） </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数学やﾌﾟﾛｸﾞﾗﾐﾝｸﾞに強いとされています。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26AC76-FD5A-50F7-0A97-CCEF3F5B0E28}"/>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8017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87CFBD-BD3B-ACF5-5787-4098FFC1A8EE}"/>
              </a:ext>
            </a:extLst>
          </p:cNvPr>
          <p:cNvSpPr txBox="1"/>
          <p:nvPr/>
        </p:nvSpPr>
        <p:spPr>
          <a:xfrm>
            <a:off x="833463" y="1967061"/>
            <a:ext cx="10283716" cy="3293209"/>
          </a:xfrm>
          <a:prstGeom prst="rect">
            <a:avLst/>
          </a:prstGeom>
          <a:solidFill>
            <a:schemeClr val="tx1"/>
          </a:solidFill>
          <a:ln>
            <a:solidFill>
              <a:schemeClr val="accent3"/>
            </a:solidFill>
          </a:ln>
        </p:spPr>
        <p:txBody>
          <a:bodyPr wrap="square" rtlCol="0">
            <a:spAutoFit/>
          </a:bodyPr>
          <a:lstStyle/>
          <a:p>
            <a:r>
              <a:rPr lang="ja-JP" altLang="en-US" sz="1600" dirty="0">
                <a:solidFill>
                  <a:schemeClr val="bg1"/>
                </a:solidFill>
                <a:latin typeface="Meiryo UI" panose="020B0604030504040204" pitchFamily="50" charset="-128"/>
                <a:ea typeface="Meiryo UI" panose="020B0604030504040204" pitchFamily="50" charset="-128"/>
              </a:rPr>
              <a:t>一の位が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でない</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けたの自然数</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について，「</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乗して，求めた数の下</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けたの値を答える」という操作を行います。</a:t>
            </a:r>
          </a:p>
          <a:p>
            <a:r>
              <a:rPr lang="ja-JP" altLang="en-US" sz="1600" dirty="0">
                <a:solidFill>
                  <a:schemeClr val="bg1"/>
                </a:solidFill>
                <a:latin typeface="Meiryo UI" panose="020B0604030504040204" pitchFamily="50" charset="-128"/>
                <a:ea typeface="Meiryo UI" panose="020B0604030504040204" pitchFamily="50" charset="-128"/>
              </a:rPr>
              <a:t>この操作を複数回行うときは，前の操作で求めた値に対して同じ操作を繰り返します。また，</a:t>
            </a:r>
            <a:r>
              <a:rPr lang="en-US" altLang="ja-JP" sz="1600" dirty="0">
                <a:solidFill>
                  <a:schemeClr val="bg1"/>
                </a:solidFill>
                <a:latin typeface="Meiryo UI" panose="020B0604030504040204" pitchFamily="50" charset="-128"/>
                <a:ea typeface="Meiryo UI" panose="020B0604030504040204" pitchFamily="50" charset="-128"/>
              </a:rPr>
              <a:t>04</a:t>
            </a:r>
            <a:r>
              <a:rPr lang="ja-JP" altLang="en-US" sz="1600" dirty="0">
                <a:solidFill>
                  <a:schemeClr val="bg1"/>
                </a:solidFill>
                <a:latin typeface="Meiryo UI" panose="020B0604030504040204" pitchFamily="50" charset="-128"/>
                <a:ea typeface="Meiryo UI" panose="020B0604030504040204" pitchFamily="50" charset="-128"/>
              </a:rPr>
              <a:t>のように操作後の十の位が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のときは，次の操作では一の位を</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乗して値を求めるものとします。（この場合は</a:t>
            </a:r>
            <a:r>
              <a:rPr lang="en-US" altLang="ja-JP" sz="1600" dirty="0">
                <a:solidFill>
                  <a:schemeClr val="bg1"/>
                </a:solidFill>
                <a:latin typeface="Meiryo UI" panose="020B0604030504040204" pitchFamily="50" charset="-128"/>
                <a:ea typeface="Meiryo UI" panose="020B0604030504040204" pitchFamily="50" charset="-128"/>
              </a:rPr>
              <a:t>4^2=16</a:t>
            </a:r>
            <a:r>
              <a:rPr lang="ja-JP" altLang="en-US" sz="1600" dirty="0">
                <a:solidFill>
                  <a:schemeClr val="bg1"/>
                </a:solidFill>
                <a:latin typeface="Meiryo UI" panose="020B0604030504040204" pitchFamily="50" charset="-128"/>
                <a:ea typeface="Meiryo UI" panose="020B0604030504040204" pitchFamily="50" charset="-128"/>
              </a:rPr>
              <a:t>） </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例えば，</a:t>
            </a:r>
            <a:r>
              <a:rPr lang="en-US" altLang="ja-JP" sz="1600" dirty="0">
                <a:solidFill>
                  <a:schemeClr val="bg1"/>
                </a:solidFill>
                <a:latin typeface="Meiryo UI" panose="020B0604030504040204" pitchFamily="50" charset="-128"/>
                <a:ea typeface="Meiryo UI" panose="020B0604030504040204" pitchFamily="50" charset="-128"/>
              </a:rPr>
              <a:t>n=54</a:t>
            </a:r>
            <a:r>
              <a:rPr lang="ja-JP" altLang="en-US" sz="1600" dirty="0">
                <a:solidFill>
                  <a:schemeClr val="bg1"/>
                </a:solidFill>
                <a:latin typeface="Meiryo UI" panose="020B0604030504040204" pitchFamily="50" charset="-128"/>
                <a:ea typeface="Meiryo UI" panose="020B0604030504040204" pitchFamily="50" charset="-128"/>
              </a:rPr>
              <a:t>のとき，</a:t>
            </a:r>
          </a:p>
          <a:p>
            <a:r>
              <a:rPr lang="en-US" altLang="ja-JP" sz="1600" dirty="0">
                <a:solidFill>
                  <a:schemeClr val="bg1"/>
                </a:solidFill>
                <a:latin typeface="Meiryo UI" panose="020B0604030504040204" pitchFamily="50" charset="-128"/>
                <a:ea typeface="Meiryo UI" panose="020B0604030504040204" pitchFamily="50" charset="-128"/>
              </a:rPr>
              <a:t>1</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54^2=2916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16 </a:t>
            </a:r>
          </a:p>
          <a:p>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16^2=256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56 </a:t>
            </a:r>
          </a:p>
          <a:p>
            <a:r>
              <a:rPr lang="en-US" altLang="ja-JP" sz="1600" dirty="0">
                <a:solidFill>
                  <a:schemeClr val="bg1"/>
                </a:solidFill>
                <a:latin typeface="Meiryo UI" panose="020B0604030504040204" pitchFamily="50" charset="-128"/>
                <a:ea typeface="Meiryo UI" panose="020B0604030504040204" pitchFamily="50" charset="-128"/>
              </a:rPr>
              <a:t>3</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56^2=3136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36 </a:t>
            </a:r>
          </a:p>
          <a:p>
            <a:endParaRPr lang="en-US" altLang="ja-JP"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このとき，次の問いについてステップバイステップでしっかり思考して答えなさい。</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問：</a:t>
            </a:r>
            <a:r>
              <a:rPr lang="en-US" altLang="ja-JP" sz="1600" dirty="0">
                <a:solidFill>
                  <a:schemeClr val="bg1"/>
                </a:solidFill>
                <a:latin typeface="Meiryo UI" panose="020B0604030504040204" pitchFamily="50" charset="-128"/>
                <a:ea typeface="Meiryo UI" panose="020B0604030504040204" pitchFamily="50" charset="-128"/>
              </a:rPr>
              <a:t>2018</a:t>
            </a:r>
            <a:r>
              <a:rPr lang="ja-JP" altLang="en-US" sz="1600" dirty="0">
                <a:solidFill>
                  <a:schemeClr val="bg1"/>
                </a:solidFill>
                <a:latin typeface="Meiryo UI" panose="020B0604030504040204" pitchFamily="50" charset="-128"/>
                <a:ea typeface="Meiryo UI" panose="020B0604030504040204" pitchFamily="50" charset="-128"/>
              </a:rPr>
              <a:t>回操作を行って，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の値をすべて求めなさい。 </a:t>
            </a:r>
          </a:p>
          <a:p>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ただし，何回か操作を行って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で，初めて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になるまで</a:t>
            </a:r>
            <a:r>
              <a:rPr lang="en-US" altLang="ja-JP" sz="1600" dirty="0">
                <a:solidFill>
                  <a:schemeClr val="bg1"/>
                </a:solidFill>
                <a:latin typeface="Meiryo UI" panose="020B0604030504040204" pitchFamily="50" charset="-128"/>
                <a:ea typeface="Meiryo UI" panose="020B0604030504040204" pitchFamily="50" charset="-128"/>
              </a:rPr>
              <a:t>6</a:t>
            </a:r>
            <a:r>
              <a:rPr lang="ja-JP" altLang="en-US" sz="1600" dirty="0">
                <a:solidFill>
                  <a:schemeClr val="bg1"/>
                </a:solidFill>
                <a:latin typeface="Meiryo UI" panose="020B0604030504040204" pitchFamily="50" charset="-128"/>
                <a:ea typeface="Meiryo UI" panose="020B0604030504040204" pitchFamily="50" charset="-128"/>
              </a:rPr>
              <a:t>回以上操作を行うものは存在しないことがわかっている。</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E02E66E-A964-62D9-9C82-1B1EF09EBFFB}"/>
              </a:ext>
            </a:extLst>
          </p:cNvPr>
          <p:cNvSpPr txBox="1"/>
          <p:nvPr/>
        </p:nvSpPr>
        <p:spPr>
          <a:xfrm>
            <a:off x="833463" y="5833002"/>
            <a:ext cx="10283716" cy="830997"/>
          </a:xfrm>
          <a:prstGeom prst="rect">
            <a:avLst/>
          </a:prstGeom>
          <a:solidFill>
            <a:schemeClr val="bg1"/>
          </a:solidFill>
          <a:ln>
            <a:solidFill>
              <a:schemeClr val="accent3"/>
            </a:solidFill>
          </a:ln>
        </p:spPr>
        <p:txBody>
          <a:bodyPr wrap="square" rtlCol="0">
            <a:spAutoFit/>
          </a:bodyPr>
          <a:lstStyle/>
          <a:p>
            <a:r>
              <a:rPr lang="en-US" altLang="ja-JP" sz="1600" dirty="0">
                <a:latin typeface="Meiryo UI" panose="020B0604030504040204" pitchFamily="50" charset="-128"/>
                <a:ea typeface="Meiryo UI" panose="020B0604030504040204" pitchFamily="50" charset="-128"/>
              </a:rPr>
              <a:t># </a:t>
            </a:r>
            <a:r>
              <a:rPr lang="ja-JP" altLang="en-US" sz="1600" b="1" dirty="0">
                <a:latin typeface="Meiryo UI" panose="020B0604030504040204" pitchFamily="50" charset="-128"/>
                <a:ea typeface="Meiryo UI" panose="020B0604030504040204" pitchFamily="50" charset="-128"/>
              </a:rPr>
              <a:t>正解    </a:t>
            </a:r>
            <a:r>
              <a:rPr lang="en-US" altLang="ja-JP" sz="1600" b="1" dirty="0">
                <a:latin typeface="Meiryo UI" panose="020B0604030504040204" pitchFamily="50" charset="-128"/>
                <a:ea typeface="Meiryo UI" panose="020B0604030504040204" pitchFamily="50" charset="-128"/>
              </a:rPr>
              <a:t>n = 42, 44, 56, 58, 92, 94</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問題</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/blog/8350/</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正解</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/wp/wp-content/uploads/2022/11/</a:t>
            </a:r>
            <a:r>
              <a:rPr lang="en-US" altLang="ja-JP" sz="1600" dirty="0" err="1">
                <a:latin typeface="Meiryo UI" panose="020B0604030504040204" pitchFamily="50" charset="-128"/>
                <a:ea typeface="Meiryo UI" panose="020B0604030504040204" pitchFamily="50" charset="-128"/>
              </a:rPr>
              <a:t>math201909-a.pdf</a:t>
            </a: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9912FC0E-72F7-3CF2-55CF-C9C6BD8F192B}"/>
              </a:ext>
            </a:extLst>
          </p:cNvPr>
          <p:cNvSpPr txBox="1"/>
          <p:nvPr/>
        </p:nvSpPr>
        <p:spPr>
          <a:xfrm>
            <a:off x="506370" y="1394329"/>
            <a:ext cx="5694188"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試行では、</a:t>
            </a:r>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lang="ja-JP" altLang="en-US" dirty="0">
                <a:latin typeface="Meiryo UI" panose="020B0604030504040204" pitchFamily="50" charset="-128"/>
                <a:ea typeface="Meiryo UI" panose="020B0604030504040204" pitchFamily="50" charset="-128"/>
              </a:rPr>
              <a:t>で以下の難しい数学の問題を解きます。</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808C6F0D-DCD6-B7C6-2D95-C0CC08CDB536}"/>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84775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D8F3B93-A6F0-B18B-334E-B4F0A1CAA9F0}"/>
              </a:ext>
            </a:extLst>
          </p:cNvPr>
          <p:cNvPicPr>
            <a:picLocks noChangeAspect="1"/>
          </p:cNvPicPr>
          <p:nvPr/>
        </p:nvPicPr>
        <p:blipFill>
          <a:blip r:embed="rId2"/>
          <a:stretch>
            <a:fillRect/>
          </a:stretch>
        </p:blipFill>
        <p:spPr>
          <a:xfrm>
            <a:off x="4917118" y="1670010"/>
            <a:ext cx="7089419" cy="1965163"/>
          </a:xfrm>
          <a:prstGeom prst="rect">
            <a:avLst/>
          </a:prstGeom>
        </p:spPr>
      </p:pic>
      <p:pic>
        <p:nvPicPr>
          <p:cNvPr id="5" name="図 4">
            <a:extLst>
              <a:ext uri="{FF2B5EF4-FFF2-40B4-BE49-F238E27FC236}">
                <a16:creationId xmlns:a16="http://schemas.microsoft.com/office/drawing/2014/main" id="{08797205-E65C-34F2-50E2-6A53F067C3E8}"/>
              </a:ext>
            </a:extLst>
          </p:cNvPr>
          <p:cNvPicPr>
            <a:picLocks noChangeAspect="1"/>
          </p:cNvPicPr>
          <p:nvPr/>
        </p:nvPicPr>
        <p:blipFill>
          <a:blip r:embed="rId3"/>
          <a:stretch>
            <a:fillRect/>
          </a:stretch>
        </p:blipFill>
        <p:spPr>
          <a:xfrm>
            <a:off x="5026932" y="4465703"/>
            <a:ext cx="2404382" cy="1444887"/>
          </a:xfrm>
          <a:prstGeom prst="rect">
            <a:avLst/>
          </a:prstGeom>
        </p:spPr>
      </p:pic>
      <p:pic>
        <p:nvPicPr>
          <p:cNvPr id="9" name="図 8">
            <a:extLst>
              <a:ext uri="{FF2B5EF4-FFF2-40B4-BE49-F238E27FC236}">
                <a16:creationId xmlns:a16="http://schemas.microsoft.com/office/drawing/2014/main" id="{ADC29A48-C85C-73AA-3875-5446BBF5458B}"/>
              </a:ext>
            </a:extLst>
          </p:cNvPr>
          <p:cNvPicPr>
            <a:picLocks noChangeAspect="1"/>
          </p:cNvPicPr>
          <p:nvPr/>
        </p:nvPicPr>
        <p:blipFill>
          <a:blip r:embed="rId4"/>
          <a:stretch>
            <a:fillRect/>
          </a:stretch>
        </p:blipFill>
        <p:spPr>
          <a:xfrm>
            <a:off x="4858848" y="6057433"/>
            <a:ext cx="6811326" cy="342948"/>
          </a:xfrm>
          <a:prstGeom prst="rect">
            <a:avLst/>
          </a:prstGeom>
        </p:spPr>
      </p:pic>
      <p:sp>
        <p:nvSpPr>
          <p:cNvPr id="10" name="テキスト ボックス 9">
            <a:extLst>
              <a:ext uri="{FF2B5EF4-FFF2-40B4-BE49-F238E27FC236}">
                <a16:creationId xmlns:a16="http://schemas.microsoft.com/office/drawing/2014/main" id="{FD4058DA-01AE-E320-522F-F4A3FFAE7EB5}"/>
              </a:ext>
            </a:extLst>
          </p:cNvPr>
          <p:cNvSpPr txBox="1"/>
          <p:nvPr/>
        </p:nvSpPr>
        <p:spPr>
          <a:xfrm>
            <a:off x="359087" y="1339839"/>
            <a:ext cx="4477096" cy="3139321"/>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o3</a:t>
            </a:r>
            <a:r>
              <a:rPr lang="en-US" altLang="ja-JP" dirty="0">
                <a:latin typeface="Meiryo UI" panose="020B0604030504040204" pitchFamily="50" charset="-128"/>
                <a:ea typeface="Meiryo UI" panose="020B0604030504040204" pitchFamily="50" charset="-128"/>
              </a:rPr>
              <a:t>-mini</a:t>
            </a:r>
            <a:r>
              <a:rPr lang="ja-JP" altLang="en-US" dirty="0">
                <a:latin typeface="Meiryo UI" panose="020B0604030504040204" pitchFamily="50" charset="-128"/>
                <a:ea typeface="Meiryo UI" panose="020B0604030504040204" pitchFamily="50" charset="-128"/>
              </a:rPr>
              <a:t>をストリーミング表示するため</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chainlit</a:t>
            </a:r>
            <a:r>
              <a:rPr lang="ja-JP" altLang="en-US" dirty="0">
                <a:latin typeface="Meiryo UI" panose="020B0604030504040204" pitchFamily="50" charset="-128"/>
                <a:ea typeface="Meiryo UI" panose="020B0604030504040204" pitchFamily="50" charset="-128"/>
              </a:rPr>
              <a:t>よりもカスタマイズ性の高い</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でサンプルを作成しています。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ポイント： </a:t>
            </a:r>
            <a:r>
              <a:rPr lang="en-US" altLang="ja-JP" dirty="0" err="1">
                <a:solidFill>
                  <a:srgbClr val="0070C0"/>
                </a:solidFill>
                <a:latin typeface="Meiryo UI" panose="020B0604030504040204" pitchFamily="50" charset="-128"/>
                <a:ea typeface="Meiryo UI" panose="020B0604030504040204" pitchFamily="50" charset="-128"/>
              </a:rPr>
              <a:t>reasoning_effort</a:t>
            </a:r>
            <a:r>
              <a:rPr lang="en-US" altLang="ja-JP" dirty="0">
                <a:solidFill>
                  <a:srgbClr val="0070C0"/>
                </a:solidFill>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の切り替え</a:t>
            </a:r>
            <a:endParaRPr lang="en-US" altLang="ja-JP"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en-US" altLang="ja-JP" b="1" u="sng" dirty="0">
                <a:latin typeface="Meiryo UI" panose="020B0604030504040204" pitchFamily="50" charset="-128"/>
                <a:ea typeface="Meiryo UI" panose="020B0604030504040204" pitchFamily="50" charset="-128"/>
              </a:rPr>
              <a:t>“</a:t>
            </a:r>
            <a:r>
              <a:rPr lang="en-US" altLang="ja-JP" b="1" u="sng" dirty="0" err="1">
                <a:latin typeface="Meiryo UI" panose="020B0604030504040204" pitchFamily="50" charset="-128"/>
                <a:ea typeface="Meiryo UI" panose="020B0604030504040204" pitchFamily="50" charset="-128"/>
              </a:rPr>
              <a:t>low”,“medium“,”high</a:t>
            </a:r>
            <a:r>
              <a:rPr lang="en-US" altLang="ja-JP" b="1" u="sng"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切り替えで、応答時間や回答が変化。</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D1DA38B-8888-D09F-886F-01E8E86D63AB}"/>
              </a:ext>
            </a:extLst>
          </p:cNvPr>
          <p:cNvSpPr txBox="1"/>
          <p:nvPr/>
        </p:nvSpPr>
        <p:spPr>
          <a:xfrm>
            <a:off x="359087" y="4710261"/>
            <a:ext cx="4209563"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右の３ファイルがある状態で、ターミナルから</a:t>
            </a:r>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streamlit</a:t>
            </a:r>
            <a:r>
              <a:rPr lang="en-US" altLang="ja-JP" dirty="0">
                <a:solidFill>
                  <a:srgbClr val="0070C0"/>
                </a:solidFill>
                <a:latin typeface="Meiryo UI" panose="020B0604030504040204" pitchFamily="50" charset="-128"/>
                <a:ea typeface="Meiryo UI" panose="020B0604030504040204" pitchFamily="50" charset="-128"/>
              </a:rPr>
              <a:t> run </a:t>
            </a:r>
            <a:r>
              <a:rPr lang="en-US" altLang="ja-JP" dirty="0" err="1">
                <a:solidFill>
                  <a:srgbClr val="0070C0"/>
                </a:solidFill>
                <a:latin typeface="Meiryo UI" panose="020B0604030504040204" pitchFamily="50" charset="-128"/>
                <a:ea typeface="Meiryo UI" panose="020B0604030504040204" pitchFamily="50" charset="-128"/>
              </a:rPr>
              <a:t>streamlit1.py</a:t>
            </a:r>
            <a:r>
              <a:rPr lang="ja-JP" altLang="en-US" dirty="0">
                <a:solidFill>
                  <a:srgbClr val="0070C0"/>
                </a:solidFill>
                <a:latin typeface="Meiryo UI" panose="020B0604030504040204" pitchFamily="50" charset="-128"/>
                <a:ea typeface="Meiryo UI" panose="020B0604030504040204" pitchFamily="50" charset="-128"/>
              </a:rPr>
              <a:t> </a:t>
            </a:r>
            <a:endParaRPr lang="en-US" altLang="ja-JP" dirty="0">
              <a:solidFill>
                <a:srgbClr val="0070C0"/>
              </a:solidFill>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を実行してください。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8BC93270-D16D-5E41-52FB-3049B56EB9BA}"/>
              </a:ext>
            </a:extLst>
          </p:cNvPr>
          <p:cNvPicPr>
            <a:picLocks noChangeAspect="1"/>
          </p:cNvPicPr>
          <p:nvPr/>
        </p:nvPicPr>
        <p:blipFill>
          <a:blip r:embed="rId5"/>
          <a:stretch>
            <a:fillRect/>
          </a:stretch>
        </p:blipFill>
        <p:spPr>
          <a:xfrm>
            <a:off x="4917118" y="1303355"/>
            <a:ext cx="1729656" cy="366655"/>
          </a:xfrm>
          <a:prstGeom prst="rect">
            <a:avLst/>
          </a:prstGeom>
        </p:spPr>
      </p:pic>
      <p:sp>
        <p:nvSpPr>
          <p:cNvPr id="14" name="正方形/長方形 13">
            <a:extLst>
              <a:ext uri="{FF2B5EF4-FFF2-40B4-BE49-F238E27FC236}">
                <a16:creationId xmlns:a16="http://schemas.microsoft.com/office/drawing/2014/main" id="{D90F93EA-6D19-6B93-896D-E860E8D786D8}"/>
              </a:ext>
            </a:extLst>
          </p:cNvPr>
          <p:cNvSpPr/>
          <p:nvPr/>
        </p:nvSpPr>
        <p:spPr>
          <a:xfrm>
            <a:off x="6095999" y="3175072"/>
            <a:ext cx="2365829" cy="2539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0963C87-709C-F6EC-3895-3036F3DA111C}"/>
              </a:ext>
            </a:extLst>
          </p:cNvPr>
          <p:cNvSpPr/>
          <p:nvPr/>
        </p:nvSpPr>
        <p:spPr>
          <a:xfrm>
            <a:off x="8635999" y="6057433"/>
            <a:ext cx="2939144" cy="3429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600CED8-BE9C-19C5-B6F0-5CC0D10B2E25}"/>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2356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D1BADD2C-E48D-74F9-5481-CBCFB4AFFD28}"/>
              </a:ext>
            </a:extLst>
          </p:cNvPr>
          <p:cNvPicPr>
            <a:picLocks noChangeAspect="1"/>
          </p:cNvPicPr>
          <p:nvPr/>
        </p:nvPicPr>
        <p:blipFill>
          <a:blip r:embed="rId2"/>
          <a:stretch>
            <a:fillRect/>
          </a:stretch>
        </p:blipFill>
        <p:spPr>
          <a:xfrm>
            <a:off x="6093597" y="3763703"/>
            <a:ext cx="5140460" cy="2656114"/>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D5869D4D-689A-64E5-A6F9-2294BEE15CBF}"/>
              </a:ext>
            </a:extLst>
          </p:cNvPr>
          <p:cNvSpPr txBox="1"/>
          <p:nvPr/>
        </p:nvSpPr>
        <p:spPr>
          <a:xfrm>
            <a:off x="494047" y="1335950"/>
            <a:ext cx="5239096" cy="646331"/>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のブラウザが起動したあと、</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さきほどの数学の問題をコピペして問い合わせてください。</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A1045E39-4BBE-E28C-65C8-AD6575D24275}"/>
              </a:ext>
            </a:extLst>
          </p:cNvPr>
          <p:cNvSpPr txBox="1"/>
          <p:nvPr/>
        </p:nvSpPr>
        <p:spPr>
          <a:xfrm>
            <a:off x="494047" y="3995932"/>
            <a:ext cx="4702067" cy="923330"/>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モデルのため、レスポンスが</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分前後くらいかかりますので待ちます。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EF0FE85C-3ECA-BE9C-194F-EB2BA683E7E8}"/>
              </a:ext>
            </a:extLst>
          </p:cNvPr>
          <p:cNvSpPr txBox="1"/>
          <p:nvPr/>
        </p:nvSpPr>
        <p:spPr>
          <a:xfrm>
            <a:off x="494047" y="5393795"/>
            <a:ext cx="5313736"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正解の </a:t>
            </a:r>
            <a:r>
              <a:rPr lang="en-US" altLang="ja-JP"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42, 44, 56, 58, 92, 94</a:t>
            </a:r>
            <a:r>
              <a:rPr lang="ja-JP" altLang="en-US" dirty="0">
                <a:latin typeface="Meiryo UI" panose="020B0604030504040204" pitchFamily="50" charset="-128"/>
                <a:ea typeface="Meiryo UI" panose="020B0604030504040204" pitchFamily="50" charset="-128"/>
              </a:rPr>
              <a:t>が表示されました。</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reasoning_effort</a:t>
            </a:r>
            <a:r>
              <a:rPr lang="ja-JP" altLang="en-US" dirty="0">
                <a:latin typeface="Meiryo UI" panose="020B0604030504040204" pitchFamily="50" charset="-128"/>
                <a:ea typeface="Meiryo UI" panose="020B0604030504040204" pitchFamily="50" charset="-128"/>
              </a:rPr>
              <a:t>を切り替えて動作の違いを確認してください。</a:t>
            </a:r>
            <a:endParaRPr lang="en-US" altLang="ja-JP"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CD78E038-B82F-958F-7BEE-013C8459BC6E}"/>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pic>
        <p:nvPicPr>
          <p:cNvPr id="12" name="図 11">
            <a:extLst>
              <a:ext uri="{FF2B5EF4-FFF2-40B4-BE49-F238E27FC236}">
                <a16:creationId xmlns:a16="http://schemas.microsoft.com/office/drawing/2014/main" id="{D84827ED-5314-885F-94DF-57D6E68CACF3}"/>
              </a:ext>
            </a:extLst>
          </p:cNvPr>
          <p:cNvPicPr>
            <a:picLocks noChangeAspect="1"/>
          </p:cNvPicPr>
          <p:nvPr/>
        </p:nvPicPr>
        <p:blipFill>
          <a:blip r:embed="rId3"/>
          <a:stretch>
            <a:fillRect/>
          </a:stretch>
        </p:blipFill>
        <p:spPr>
          <a:xfrm>
            <a:off x="6096000" y="740100"/>
            <a:ext cx="5027963" cy="2852362"/>
          </a:xfrm>
          <a:prstGeom prst="rect">
            <a:avLst/>
          </a:prstGeom>
          <a:ln>
            <a:solidFill>
              <a:schemeClr val="bg1">
                <a:lumMod val="65000"/>
              </a:schemeClr>
            </a:solidFill>
          </a:ln>
        </p:spPr>
      </p:pic>
    </p:spTree>
    <p:extLst>
      <p:ext uri="{BB962C8B-B14F-4D97-AF65-F5344CB8AC3E}">
        <p14:creationId xmlns:p14="http://schemas.microsoft.com/office/powerpoint/2010/main" val="8698173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461</Words>
  <Application>Microsoft Office PowerPoint</Application>
  <PresentationFormat>ワイド画面</PresentationFormat>
  <Paragraphs>45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忍 矢野</dc:creator>
  <cp:lastModifiedBy>忍 矢野</cp:lastModifiedBy>
  <cp:revision>17</cp:revision>
  <dcterms:created xsi:type="dcterms:W3CDTF">2025-06-26T12:37:13Z</dcterms:created>
  <dcterms:modified xsi:type="dcterms:W3CDTF">2025-06-26T15:06:41Z</dcterms:modified>
</cp:coreProperties>
</file>