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59"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94660"/>
  </p:normalViewPr>
  <p:slideViewPr>
    <p:cSldViewPr snapToGrid="0">
      <p:cViewPr varScale="1">
        <p:scale>
          <a:sx n="88" d="100"/>
          <a:sy n="88" d="100"/>
        </p:scale>
        <p:origin x="8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75C58A-2279-8FC4-DA2D-3E0EEBF752E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5619D75-2259-1791-B7E0-CA212FF508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8609D1C-AF72-D3BF-35D3-9BCFB1EB6C07}"/>
              </a:ext>
            </a:extLst>
          </p:cNvPr>
          <p:cNvSpPr>
            <a:spLocks noGrp="1"/>
          </p:cNvSpPr>
          <p:nvPr>
            <p:ph type="dt" sz="half" idx="10"/>
          </p:nvPr>
        </p:nvSpPr>
        <p:spPr/>
        <p:txBody>
          <a:bodyPr/>
          <a:lstStyle/>
          <a:p>
            <a:fld id="{A8914DBF-CC71-47C6-9B2F-5061463E835A}" type="datetimeFigureOut">
              <a:rPr kumimoji="1" lang="ja-JP" altLang="en-US" smtClean="0"/>
              <a:t>2025/6/26</a:t>
            </a:fld>
            <a:endParaRPr kumimoji="1" lang="ja-JP" altLang="en-US"/>
          </a:p>
        </p:txBody>
      </p:sp>
      <p:sp>
        <p:nvSpPr>
          <p:cNvPr id="5" name="フッター プレースホルダー 4">
            <a:extLst>
              <a:ext uri="{FF2B5EF4-FFF2-40B4-BE49-F238E27FC236}">
                <a16:creationId xmlns:a16="http://schemas.microsoft.com/office/drawing/2014/main" id="{AEBB3589-143B-08CC-893F-3CD912BDF2F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E9504E1-1B0F-4523-7BFD-39C3C6D23A85}"/>
              </a:ext>
            </a:extLst>
          </p:cNvPr>
          <p:cNvSpPr>
            <a:spLocks noGrp="1"/>
          </p:cNvSpPr>
          <p:nvPr>
            <p:ph type="sldNum" sz="quarter" idx="12"/>
          </p:nvPr>
        </p:nvSpPr>
        <p:spPr/>
        <p:txBody>
          <a:bodyPr/>
          <a:lstStyle/>
          <a:p>
            <a:fld id="{C194584E-BC29-4122-BBA9-30228AAE2A33}" type="slidenum">
              <a:rPr kumimoji="1" lang="ja-JP" altLang="en-US" smtClean="0"/>
              <a:t>‹#›</a:t>
            </a:fld>
            <a:endParaRPr kumimoji="1" lang="ja-JP" altLang="en-US"/>
          </a:p>
        </p:txBody>
      </p:sp>
    </p:spTree>
    <p:extLst>
      <p:ext uri="{BB962C8B-B14F-4D97-AF65-F5344CB8AC3E}">
        <p14:creationId xmlns:p14="http://schemas.microsoft.com/office/powerpoint/2010/main" val="2463697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2B962C-C9D4-B0F2-EEED-D27E3261F24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2649A00-0F3C-71CB-65F6-98D404A824C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09AE197-8F98-168D-8D88-4836D7BF463F}"/>
              </a:ext>
            </a:extLst>
          </p:cNvPr>
          <p:cNvSpPr>
            <a:spLocks noGrp="1"/>
          </p:cNvSpPr>
          <p:nvPr>
            <p:ph type="dt" sz="half" idx="10"/>
          </p:nvPr>
        </p:nvSpPr>
        <p:spPr/>
        <p:txBody>
          <a:bodyPr/>
          <a:lstStyle/>
          <a:p>
            <a:fld id="{A8914DBF-CC71-47C6-9B2F-5061463E835A}" type="datetimeFigureOut">
              <a:rPr kumimoji="1" lang="ja-JP" altLang="en-US" smtClean="0"/>
              <a:t>2025/6/26</a:t>
            </a:fld>
            <a:endParaRPr kumimoji="1" lang="ja-JP" altLang="en-US"/>
          </a:p>
        </p:txBody>
      </p:sp>
      <p:sp>
        <p:nvSpPr>
          <p:cNvPr id="5" name="フッター プレースホルダー 4">
            <a:extLst>
              <a:ext uri="{FF2B5EF4-FFF2-40B4-BE49-F238E27FC236}">
                <a16:creationId xmlns:a16="http://schemas.microsoft.com/office/drawing/2014/main" id="{CBFD0479-6157-C83A-B532-700E60FD0B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DF546A0-8C6A-613C-AF71-B42A2887706B}"/>
              </a:ext>
            </a:extLst>
          </p:cNvPr>
          <p:cNvSpPr>
            <a:spLocks noGrp="1"/>
          </p:cNvSpPr>
          <p:nvPr>
            <p:ph type="sldNum" sz="quarter" idx="12"/>
          </p:nvPr>
        </p:nvSpPr>
        <p:spPr/>
        <p:txBody>
          <a:bodyPr/>
          <a:lstStyle/>
          <a:p>
            <a:fld id="{C194584E-BC29-4122-BBA9-30228AAE2A33}" type="slidenum">
              <a:rPr kumimoji="1" lang="ja-JP" altLang="en-US" smtClean="0"/>
              <a:t>‹#›</a:t>
            </a:fld>
            <a:endParaRPr kumimoji="1" lang="ja-JP" altLang="en-US"/>
          </a:p>
        </p:txBody>
      </p:sp>
    </p:spTree>
    <p:extLst>
      <p:ext uri="{BB962C8B-B14F-4D97-AF65-F5344CB8AC3E}">
        <p14:creationId xmlns:p14="http://schemas.microsoft.com/office/powerpoint/2010/main" val="397567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1B041D9-96E0-E8B1-1C71-29DF7468A3D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B0590E0-72A1-0D84-7C50-5D956FBD71F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8E4DD7A-53E2-0372-8611-2878539875CF}"/>
              </a:ext>
            </a:extLst>
          </p:cNvPr>
          <p:cNvSpPr>
            <a:spLocks noGrp="1"/>
          </p:cNvSpPr>
          <p:nvPr>
            <p:ph type="dt" sz="half" idx="10"/>
          </p:nvPr>
        </p:nvSpPr>
        <p:spPr/>
        <p:txBody>
          <a:bodyPr/>
          <a:lstStyle/>
          <a:p>
            <a:fld id="{A8914DBF-CC71-47C6-9B2F-5061463E835A}" type="datetimeFigureOut">
              <a:rPr kumimoji="1" lang="ja-JP" altLang="en-US" smtClean="0"/>
              <a:t>2025/6/26</a:t>
            </a:fld>
            <a:endParaRPr kumimoji="1" lang="ja-JP" altLang="en-US"/>
          </a:p>
        </p:txBody>
      </p:sp>
      <p:sp>
        <p:nvSpPr>
          <p:cNvPr id="5" name="フッター プレースホルダー 4">
            <a:extLst>
              <a:ext uri="{FF2B5EF4-FFF2-40B4-BE49-F238E27FC236}">
                <a16:creationId xmlns:a16="http://schemas.microsoft.com/office/drawing/2014/main" id="{0D79E3E8-7541-48E4-704C-6FAA77701A6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4EE95C2-E632-BF89-3ED3-F3476AD0FCB7}"/>
              </a:ext>
            </a:extLst>
          </p:cNvPr>
          <p:cNvSpPr>
            <a:spLocks noGrp="1"/>
          </p:cNvSpPr>
          <p:nvPr>
            <p:ph type="sldNum" sz="quarter" idx="12"/>
          </p:nvPr>
        </p:nvSpPr>
        <p:spPr/>
        <p:txBody>
          <a:bodyPr/>
          <a:lstStyle/>
          <a:p>
            <a:fld id="{C194584E-BC29-4122-BBA9-30228AAE2A33}" type="slidenum">
              <a:rPr kumimoji="1" lang="ja-JP" altLang="en-US" smtClean="0"/>
              <a:t>‹#›</a:t>
            </a:fld>
            <a:endParaRPr kumimoji="1" lang="ja-JP" altLang="en-US"/>
          </a:p>
        </p:txBody>
      </p:sp>
    </p:spTree>
    <p:extLst>
      <p:ext uri="{BB962C8B-B14F-4D97-AF65-F5344CB8AC3E}">
        <p14:creationId xmlns:p14="http://schemas.microsoft.com/office/powerpoint/2010/main" val="2353267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538F0F-D086-5B64-E1FD-B766E9420E2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DC91896-22F3-CBF1-6D5E-10414D3959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9CAA713-4F52-856B-B984-BAF594DF637E}"/>
              </a:ext>
            </a:extLst>
          </p:cNvPr>
          <p:cNvSpPr>
            <a:spLocks noGrp="1"/>
          </p:cNvSpPr>
          <p:nvPr>
            <p:ph type="dt" sz="half" idx="10"/>
          </p:nvPr>
        </p:nvSpPr>
        <p:spPr/>
        <p:txBody>
          <a:bodyPr/>
          <a:lstStyle/>
          <a:p>
            <a:fld id="{A8914DBF-CC71-47C6-9B2F-5061463E835A}" type="datetimeFigureOut">
              <a:rPr kumimoji="1" lang="ja-JP" altLang="en-US" smtClean="0"/>
              <a:t>2025/6/26</a:t>
            </a:fld>
            <a:endParaRPr kumimoji="1" lang="ja-JP" altLang="en-US"/>
          </a:p>
        </p:txBody>
      </p:sp>
      <p:sp>
        <p:nvSpPr>
          <p:cNvPr id="5" name="フッター プレースホルダー 4">
            <a:extLst>
              <a:ext uri="{FF2B5EF4-FFF2-40B4-BE49-F238E27FC236}">
                <a16:creationId xmlns:a16="http://schemas.microsoft.com/office/drawing/2014/main" id="{52AC2C78-ED0B-76E4-CEC4-B98B14452C3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E5CBDD8-E077-F435-7C11-8E2693EC1702}"/>
              </a:ext>
            </a:extLst>
          </p:cNvPr>
          <p:cNvSpPr>
            <a:spLocks noGrp="1"/>
          </p:cNvSpPr>
          <p:nvPr>
            <p:ph type="sldNum" sz="quarter" idx="12"/>
          </p:nvPr>
        </p:nvSpPr>
        <p:spPr/>
        <p:txBody>
          <a:bodyPr/>
          <a:lstStyle/>
          <a:p>
            <a:fld id="{C194584E-BC29-4122-BBA9-30228AAE2A33}" type="slidenum">
              <a:rPr kumimoji="1" lang="ja-JP" altLang="en-US" smtClean="0"/>
              <a:t>‹#›</a:t>
            </a:fld>
            <a:endParaRPr kumimoji="1" lang="ja-JP" altLang="en-US"/>
          </a:p>
        </p:txBody>
      </p:sp>
    </p:spTree>
    <p:extLst>
      <p:ext uri="{BB962C8B-B14F-4D97-AF65-F5344CB8AC3E}">
        <p14:creationId xmlns:p14="http://schemas.microsoft.com/office/powerpoint/2010/main" val="4228671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5CD868-7716-1D13-8688-1D343B0936E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AF0D312-08A4-E393-7301-A90E00BF8C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8A90690-B999-C95C-A08F-FEF3164E5D81}"/>
              </a:ext>
            </a:extLst>
          </p:cNvPr>
          <p:cNvSpPr>
            <a:spLocks noGrp="1"/>
          </p:cNvSpPr>
          <p:nvPr>
            <p:ph type="dt" sz="half" idx="10"/>
          </p:nvPr>
        </p:nvSpPr>
        <p:spPr/>
        <p:txBody>
          <a:bodyPr/>
          <a:lstStyle/>
          <a:p>
            <a:fld id="{A8914DBF-CC71-47C6-9B2F-5061463E835A}" type="datetimeFigureOut">
              <a:rPr kumimoji="1" lang="ja-JP" altLang="en-US" smtClean="0"/>
              <a:t>2025/6/26</a:t>
            </a:fld>
            <a:endParaRPr kumimoji="1" lang="ja-JP" altLang="en-US"/>
          </a:p>
        </p:txBody>
      </p:sp>
      <p:sp>
        <p:nvSpPr>
          <p:cNvPr id="5" name="フッター プレースホルダー 4">
            <a:extLst>
              <a:ext uri="{FF2B5EF4-FFF2-40B4-BE49-F238E27FC236}">
                <a16:creationId xmlns:a16="http://schemas.microsoft.com/office/drawing/2014/main" id="{97EF24B7-B2F8-5D87-3671-6E81E276CA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572DD34-0531-3490-62B1-6170F61695F3}"/>
              </a:ext>
            </a:extLst>
          </p:cNvPr>
          <p:cNvSpPr>
            <a:spLocks noGrp="1"/>
          </p:cNvSpPr>
          <p:nvPr>
            <p:ph type="sldNum" sz="quarter" idx="12"/>
          </p:nvPr>
        </p:nvSpPr>
        <p:spPr/>
        <p:txBody>
          <a:bodyPr/>
          <a:lstStyle/>
          <a:p>
            <a:fld id="{C194584E-BC29-4122-BBA9-30228AAE2A33}" type="slidenum">
              <a:rPr kumimoji="1" lang="ja-JP" altLang="en-US" smtClean="0"/>
              <a:t>‹#›</a:t>
            </a:fld>
            <a:endParaRPr kumimoji="1" lang="ja-JP" altLang="en-US"/>
          </a:p>
        </p:txBody>
      </p:sp>
    </p:spTree>
    <p:extLst>
      <p:ext uri="{BB962C8B-B14F-4D97-AF65-F5344CB8AC3E}">
        <p14:creationId xmlns:p14="http://schemas.microsoft.com/office/powerpoint/2010/main" val="591054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98BE53-6888-59F2-C549-136FE6A66E2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CA2A1A-3A8F-9EED-7439-B68844310CC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62B1D4C-FBA3-67E7-1022-3B898EC7D5B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2978EE6-FF55-E4F5-363A-C515BAFEA705}"/>
              </a:ext>
            </a:extLst>
          </p:cNvPr>
          <p:cNvSpPr>
            <a:spLocks noGrp="1"/>
          </p:cNvSpPr>
          <p:nvPr>
            <p:ph type="dt" sz="half" idx="10"/>
          </p:nvPr>
        </p:nvSpPr>
        <p:spPr/>
        <p:txBody>
          <a:bodyPr/>
          <a:lstStyle/>
          <a:p>
            <a:fld id="{A8914DBF-CC71-47C6-9B2F-5061463E835A}" type="datetimeFigureOut">
              <a:rPr kumimoji="1" lang="ja-JP" altLang="en-US" smtClean="0"/>
              <a:t>2025/6/26</a:t>
            </a:fld>
            <a:endParaRPr kumimoji="1" lang="ja-JP" altLang="en-US"/>
          </a:p>
        </p:txBody>
      </p:sp>
      <p:sp>
        <p:nvSpPr>
          <p:cNvPr id="6" name="フッター プレースホルダー 5">
            <a:extLst>
              <a:ext uri="{FF2B5EF4-FFF2-40B4-BE49-F238E27FC236}">
                <a16:creationId xmlns:a16="http://schemas.microsoft.com/office/drawing/2014/main" id="{E55AEB52-4FC9-5F00-B444-164AE1C4CAA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D6C9630-8F8D-DB12-D48C-9614B0EC0E6E}"/>
              </a:ext>
            </a:extLst>
          </p:cNvPr>
          <p:cNvSpPr>
            <a:spLocks noGrp="1"/>
          </p:cNvSpPr>
          <p:nvPr>
            <p:ph type="sldNum" sz="quarter" idx="12"/>
          </p:nvPr>
        </p:nvSpPr>
        <p:spPr/>
        <p:txBody>
          <a:bodyPr/>
          <a:lstStyle/>
          <a:p>
            <a:fld id="{C194584E-BC29-4122-BBA9-30228AAE2A33}" type="slidenum">
              <a:rPr kumimoji="1" lang="ja-JP" altLang="en-US" smtClean="0"/>
              <a:t>‹#›</a:t>
            </a:fld>
            <a:endParaRPr kumimoji="1" lang="ja-JP" altLang="en-US"/>
          </a:p>
        </p:txBody>
      </p:sp>
    </p:spTree>
    <p:extLst>
      <p:ext uri="{BB962C8B-B14F-4D97-AF65-F5344CB8AC3E}">
        <p14:creationId xmlns:p14="http://schemas.microsoft.com/office/powerpoint/2010/main" val="3965521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372CAE-D8D8-CDCC-AB19-13A41D43102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EF504F-BB98-9393-EDD1-D2430C70EB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EE8D223-5747-B65D-3276-6C9AB6C2731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E0CEB1B-4CD9-7FA9-D1CB-C9DE8465CE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88883DE-1472-1033-14B4-A4FB23990EA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2FC5971-015E-89CF-CCE7-25CF4AEB2DC3}"/>
              </a:ext>
            </a:extLst>
          </p:cNvPr>
          <p:cNvSpPr>
            <a:spLocks noGrp="1"/>
          </p:cNvSpPr>
          <p:nvPr>
            <p:ph type="dt" sz="half" idx="10"/>
          </p:nvPr>
        </p:nvSpPr>
        <p:spPr/>
        <p:txBody>
          <a:bodyPr/>
          <a:lstStyle/>
          <a:p>
            <a:fld id="{A8914DBF-CC71-47C6-9B2F-5061463E835A}" type="datetimeFigureOut">
              <a:rPr kumimoji="1" lang="ja-JP" altLang="en-US" smtClean="0"/>
              <a:t>2025/6/26</a:t>
            </a:fld>
            <a:endParaRPr kumimoji="1" lang="ja-JP" altLang="en-US"/>
          </a:p>
        </p:txBody>
      </p:sp>
      <p:sp>
        <p:nvSpPr>
          <p:cNvPr id="8" name="フッター プレースホルダー 7">
            <a:extLst>
              <a:ext uri="{FF2B5EF4-FFF2-40B4-BE49-F238E27FC236}">
                <a16:creationId xmlns:a16="http://schemas.microsoft.com/office/drawing/2014/main" id="{3C9AB695-AFC0-823C-648F-F46E28AD4E5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F3BEE93-73E7-6D24-1BF3-D5BF6E92E39E}"/>
              </a:ext>
            </a:extLst>
          </p:cNvPr>
          <p:cNvSpPr>
            <a:spLocks noGrp="1"/>
          </p:cNvSpPr>
          <p:nvPr>
            <p:ph type="sldNum" sz="quarter" idx="12"/>
          </p:nvPr>
        </p:nvSpPr>
        <p:spPr/>
        <p:txBody>
          <a:bodyPr/>
          <a:lstStyle/>
          <a:p>
            <a:fld id="{C194584E-BC29-4122-BBA9-30228AAE2A33}" type="slidenum">
              <a:rPr kumimoji="1" lang="ja-JP" altLang="en-US" smtClean="0"/>
              <a:t>‹#›</a:t>
            </a:fld>
            <a:endParaRPr kumimoji="1" lang="ja-JP" altLang="en-US"/>
          </a:p>
        </p:txBody>
      </p:sp>
    </p:spTree>
    <p:extLst>
      <p:ext uri="{BB962C8B-B14F-4D97-AF65-F5344CB8AC3E}">
        <p14:creationId xmlns:p14="http://schemas.microsoft.com/office/powerpoint/2010/main" val="1861998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C8E955-E20A-519A-E1FD-863B8B9A163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9D650D0-6B8F-BE1B-AFAE-3F5D2A9E4546}"/>
              </a:ext>
            </a:extLst>
          </p:cNvPr>
          <p:cNvSpPr>
            <a:spLocks noGrp="1"/>
          </p:cNvSpPr>
          <p:nvPr>
            <p:ph type="dt" sz="half" idx="10"/>
          </p:nvPr>
        </p:nvSpPr>
        <p:spPr/>
        <p:txBody>
          <a:bodyPr/>
          <a:lstStyle/>
          <a:p>
            <a:fld id="{A8914DBF-CC71-47C6-9B2F-5061463E835A}" type="datetimeFigureOut">
              <a:rPr kumimoji="1" lang="ja-JP" altLang="en-US" smtClean="0"/>
              <a:t>2025/6/26</a:t>
            </a:fld>
            <a:endParaRPr kumimoji="1" lang="ja-JP" altLang="en-US"/>
          </a:p>
        </p:txBody>
      </p:sp>
      <p:sp>
        <p:nvSpPr>
          <p:cNvPr id="4" name="フッター プレースホルダー 3">
            <a:extLst>
              <a:ext uri="{FF2B5EF4-FFF2-40B4-BE49-F238E27FC236}">
                <a16:creationId xmlns:a16="http://schemas.microsoft.com/office/drawing/2014/main" id="{21EDD85A-A9BF-9D61-CFEC-EFDF0A9FD5B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479B570-0CE1-258A-0010-D70FB4922056}"/>
              </a:ext>
            </a:extLst>
          </p:cNvPr>
          <p:cNvSpPr>
            <a:spLocks noGrp="1"/>
          </p:cNvSpPr>
          <p:nvPr>
            <p:ph type="sldNum" sz="quarter" idx="12"/>
          </p:nvPr>
        </p:nvSpPr>
        <p:spPr/>
        <p:txBody>
          <a:bodyPr/>
          <a:lstStyle/>
          <a:p>
            <a:fld id="{C194584E-BC29-4122-BBA9-30228AAE2A33}" type="slidenum">
              <a:rPr kumimoji="1" lang="ja-JP" altLang="en-US" smtClean="0"/>
              <a:t>‹#›</a:t>
            </a:fld>
            <a:endParaRPr kumimoji="1" lang="ja-JP" altLang="en-US"/>
          </a:p>
        </p:txBody>
      </p:sp>
    </p:spTree>
    <p:extLst>
      <p:ext uri="{BB962C8B-B14F-4D97-AF65-F5344CB8AC3E}">
        <p14:creationId xmlns:p14="http://schemas.microsoft.com/office/powerpoint/2010/main" val="667439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64445FA-08EA-FA57-55A7-B64666194928}"/>
              </a:ext>
            </a:extLst>
          </p:cNvPr>
          <p:cNvSpPr>
            <a:spLocks noGrp="1"/>
          </p:cNvSpPr>
          <p:nvPr>
            <p:ph type="dt" sz="half" idx="10"/>
          </p:nvPr>
        </p:nvSpPr>
        <p:spPr/>
        <p:txBody>
          <a:bodyPr/>
          <a:lstStyle/>
          <a:p>
            <a:fld id="{A8914DBF-CC71-47C6-9B2F-5061463E835A}" type="datetimeFigureOut">
              <a:rPr kumimoji="1" lang="ja-JP" altLang="en-US" smtClean="0"/>
              <a:t>2025/6/26</a:t>
            </a:fld>
            <a:endParaRPr kumimoji="1" lang="ja-JP" altLang="en-US"/>
          </a:p>
        </p:txBody>
      </p:sp>
      <p:sp>
        <p:nvSpPr>
          <p:cNvPr id="3" name="フッター プレースホルダー 2">
            <a:extLst>
              <a:ext uri="{FF2B5EF4-FFF2-40B4-BE49-F238E27FC236}">
                <a16:creationId xmlns:a16="http://schemas.microsoft.com/office/drawing/2014/main" id="{EAD5A342-0A30-31ED-3BA2-3FB02EFABFA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90247C1-C6C0-50C2-DF16-8DF32D03DE30}"/>
              </a:ext>
            </a:extLst>
          </p:cNvPr>
          <p:cNvSpPr>
            <a:spLocks noGrp="1"/>
          </p:cNvSpPr>
          <p:nvPr>
            <p:ph type="sldNum" sz="quarter" idx="12"/>
          </p:nvPr>
        </p:nvSpPr>
        <p:spPr/>
        <p:txBody>
          <a:bodyPr/>
          <a:lstStyle/>
          <a:p>
            <a:fld id="{C194584E-BC29-4122-BBA9-30228AAE2A33}" type="slidenum">
              <a:rPr kumimoji="1" lang="ja-JP" altLang="en-US" smtClean="0"/>
              <a:t>‹#›</a:t>
            </a:fld>
            <a:endParaRPr kumimoji="1" lang="ja-JP" altLang="en-US"/>
          </a:p>
        </p:txBody>
      </p:sp>
    </p:spTree>
    <p:extLst>
      <p:ext uri="{BB962C8B-B14F-4D97-AF65-F5344CB8AC3E}">
        <p14:creationId xmlns:p14="http://schemas.microsoft.com/office/powerpoint/2010/main" val="2725285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BC3886-EFC1-DD0D-8B66-F2A8A53C357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2AAB47A-7769-8698-5B5A-E2F023EA00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FBC9CF4-FE8A-CAC3-23FE-3DB2E637A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519E2CC-B2F1-0FAF-384D-FF92B860CAC3}"/>
              </a:ext>
            </a:extLst>
          </p:cNvPr>
          <p:cNvSpPr>
            <a:spLocks noGrp="1"/>
          </p:cNvSpPr>
          <p:nvPr>
            <p:ph type="dt" sz="half" idx="10"/>
          </p:nvPr>
        </p:nvSpPr>
        <p:spPr/>
        <p:txBody>
          <a:bodyPr/>
          <a:lstStyle/>
          <a:p>
            <a:fld id="{A8914DBF-CC71-47C6-9B2F-5061463E835A}" type="datetimeFigureOut">
              <a:rPr kumimoji="1" lang="ja-JP" altLang="en-US" smtClean="0"/>
              <a:t>2025/6/26</a:t>
            </a:fld>
            <a:endParaRPr kumimoji="1" lang="ja-JP" altLang="en-US"/>
          </a:p>
        </p:txBody>
      </p:sp>
      <p:sp>
        <p:nvSpPr>
          <p:cNvPr id="6" name="フッター プレースホルダー 5">
            <a:extLst>
              <a:ext uri="{FF2B5EF4-FFF2-40B4-BE49-F238E27FC236}">
                <a16:creationId xmlns:a16="http://schemas.microsoft.com/office/drawing/2014/main" id="{4610D5AB-EEFD-8690-5F2E-FA8736A824C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D11033A-7BED-0E24-21C5-2FA768D58045}"/>
              </a:ext>
            </a:extLst>
          </p:cNvPr>
          <p:cNvSpPr>
            <a:spLocks noGrp="1"/>
          </p:cNvSpPr>
          <p:nvPr>
            <p:ph type="sldNum" sz="quarter" idx="12"/>
          </p:nvPr>
        </p:nvSpPr>
        <p:spPr/>
        <p:txBody>
          <a:bodyPr/>
          <a:lstStyle/>
          <a:p>
            <a:fld id="{C194584E-BC29-4122-BBA9-30228AAE2A33}" type="slidenum">
              <a:rPr kumimoji="1" lang="ja-JP" altLang="en-US" smtClean="0"/>
              <a:t>‹#›</a:t>
            </a:fld>
            <a:endParaRPr kumimoji="1" lang="ja-JP" altLang="en-US"/>
          </a:p>
        </p:txBody>
      </p:sp>
    </p:spTree>
    <p:extLst>
      <p:ext uri="{BB962C8B-B14F-4D97-AF65-F5344CB8AC3E}">
        <p14:creationId xmlns:p14="http://schemas.microsoft.com/office/powerpoint/2010/main" val="136934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BAD12D-11F8-E126-AA2C-1160DF6874A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618DC30-CB9A-00F1-1781-F90232DCE0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A3E9FA3-0F66-AEA7-B492-0F0F5BBC93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80A7D05-F6C6-D90A-2B44-898C65FBF654}"/>
              </a:ext>
            </a:extLst>
          </p:cNvPr>
          <p:cNvSpPr>
            <a:spLocks noGrp="1"/>
          </p:cNvSpPr>
          <p:nvPr>
            <p:ph type="dt" sz="half" idx="10"/>
          </p:nvPr>
        </p:nvSpPr>
        <p:spPr/>
        <p:txBody>
          <a:bodyPr/>
          <a:lstStyle/>
          <a:p>
            <a:fld id="{A8914DBF-CC71-47C6-9B2F-5061463E835A}" type="datetimeFigureOut">
              <a:rPr kumimoji="1" lang="ja-JP" altLang="en-US" smtClean="0"/>
              <a:t>2025/6/26</a:t>
            </a:fld>
            <a:endParaRPr kumimoji="1" lang="ja-JP" altLang="en-US"/>
          </a:p>
        </p:txBody>
      </p:sp>
      <p:sp>
        <p:nvSpPr>
          <p:cNvPr id="6" name="フッター プレースホルダー 5">
            <a:extLst>
              <a:ext uri="{FF2B5EF4-FFF2-40B4-BE49-F238E27FC236}">
                <a16:creationId xmlns:a16="http://schemas.microsoft.com/office/drawing/2014/main" id="{DE6795EF-69CC-CE0A-6437-BC933A6CEA2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3E7CBF7-595F-70F8-7B57-16ECCA43CC66}"/>
              </a:ext>
            </a:extLst>
          </p:cNvPr>
          <p:cNvSpPr>
            <a:spLocks noGrp="1"/>
          </p:cNvSpPr>
          <p:nvPr>
            <p:ph type="sldNum" sz="quarter" idx="12"/>
          </p:nvPr>
        </p:nvSpPr>
        <p:spPr/>
        <p:txBody>
          <a:bodyPr/>
          <a:lstStyle/>
          <a:p>
            <a:fld id="{C194584E-BC29-4122-BBA9-30228AAE2A33}" type="slidenum">
              <a:rPr kumimoji="1" lang="ja-JP" altLang="en-US" smtClean="0"/>
              <a:t>‹#›</a:t>
            </a:fld>
            <a:endParaRPr kumimoji="1" lang="ja-JP" altLang="en-US"/>
          </a:p>
        </p:txBody>
      </p:sp>
    </p:spTree>
    <p:extLst>
      <p:ext uri="{BB962C8B-B14F-4D97-AF65-F5344CB8AC3E}">
        <p14:creationId xmlns:p14="http://schemas.microsoft.com/office/powerpoint/2010/main" val="2689361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600D647-ECA3-7F68-FFFD-91A14B9B6A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2F3586F-26CC-AC27-8E2C-A5DC443FA2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176C6CC-D8C7-9896-A352-FF3C73DEF8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14DBF-CC71-47C6-9B2F-5061463E835A}" type="datetimeFigureOut">
              <a:rPr kumimoji="1" lang="ja-JP" altLang="en-US" smtClean="0"/>
              <a:t>2025/6/26</a:t>
            </a:fld>
            <a:endParaRPr kumimoji="1" lang="ja-JP" altLang="en-US"/>
          </a:p>
        </p:txBody>
      </p:sp>
      <p:sp>
        <p:nvSpPr>
          <p:cNvPr id="5" name="フッター プレースホルダー 4">
            <a:extLst>
              <a:ext uri="{FF2B5EF4-FFF2-40B4-BE49-F238E27FC236}">
                <a16:creationId xmlns:a16="http://schemas.microsoft.com/office/drawing/2014/main" id="{88E58970-7FBE-C53C-A458-1A50F0F246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7C15D33-507A-2E94-F6EE-51AB5D126E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94584E-BC29-4122-BBA9-30228AAE2A33}" type="slidenum">
              <a:rPr kumimoji="1" lang="ja-JP" altLang="en-US" smtClean="0"/>
              <a:t>‹#›</a:t>
            </a:fld>
            <a:endParaRPr kumimoji="1" lang="ja-JP" altLang="en-US"/>
          </a:p>
        </p:txBody>
      </p:sp>
    </p:spTree>
    <p:extLst>
      <p:ext uri="{BB962C8B-B14F-4D97-AF65-F5344CB8AC3E}">
        <p14:creationId xmlns:p14="http://schemas.microsoft.com/office/powerpoint/2010/main" val="2205984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penai.com/ja-JP/index/openai-o3-mini/"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9AE4040C-E047-F500-E9A2-C38754A520A2}"/>
              </a:ext>
            </a:extLst>
          </p:cNvPr>
          <p:cNvPicPr>
            <a:picLocks noChangeAspect="1"/>
          </p:cNvPicPr>
          <p:nvPr/>
        </p:nvPicPr>
        <p:blipFill>
          <a:blip r:embed="rId2"/>
          <a:stretch>
            <a:fillRect/>
          </a:stretch>
        </p:blipFill>
        <p:spPr>
          <a:xfrm>
            <a:off x="6274157" y="1520790"/>
            <a:ext cx="4886603" cy="4393933"/>
          </a:xfrm>
          <a:prstGeom prst="rect">
            <a:avLst/>
          </a:prstGeom>
          <a:ln>
            <a:solidFill>
              <a:schemeClr val="bg1">
                <a:lumMod val="65000"/>
              </a:schemeClr>
            </a:solidFill>
          </a:ln>
        </p:spPr>
      </p:pic>
      <p:sp>
        <p:nvSpPr>
          <p:cNvPr id="7" name="テキスト ボックス 6">
            <a:extLst>
              <a:ext uri="{FF2B5EF4-FFF2-40B4-BE49-F238E27FC236}">
                <a16:creationId xmlns:a16="http://schemas.microsoft.com/office/drawing/2014/main" id="{FAFF9858-4AC3-95CE-75E3-33AA172AAE3E}"/>
              </a:ext>
            </a:extLst>
          </p:cNvPr>
          <p:cNvSpPr txBox="1"/>
          <p:nvPr/>
        </p:nvSpPr>
        <p:spPr>
          <a:xfrm>
            <a:off x="7166811" y="6129505"/>
            <a:ext cx="6097604" cy="369332"/>
          </a:xfrm>
          <a:prstGeom prst="rect">
            <a:avLst/>
          </a:prstGeom>
          <a:noFill/>
        </p:spPr>
        <p:txBody>
          <a:bodyPr wrap="square">
            <a:spAutoFit/>
          </a:bodyPr>
          <a:lstStyle/>
          <a:p>
            <a:r>
              <a:rPr lang="en-US" altLang="ja-JP" dirty="0">
                <a:hlinkClick r:id="rId3"/>
              </a:rPr>
              <a:t>OpenAI </a:t>
            </a:r>
            <a:r>
              <a:rPr lang="en-US" altLang="ja-JP" dirty="0" err="1">
                <a:hlinkClick r:id="rId3"/>
              </a:rPr>
              <a:t>o3</a:t>
            </a:r>
            <a:r>
              <a:rPr lang="en-US" altLang="ja-JP" dirty="0">
                <a:hlinkClick r:id="rId3"/>
              </a:rPr>
              <a:t>-mini | OpenAI</a:t>
            </a:r>
            <a:endParaRPr lang="ja-JP" altLang="en-US" dirty="0"/>
          </a:p>
        </p:txBody>
      </p:sp>
      <p:sp>
        <p:nvSpPr>
          <p:cNvPr id="8" name="テキスト ボックス 7">
            <a:extLst>
              <a:ext uri="{FF2B5EF4-FFF2-40B4-BE49-F238E27FC236}">
                <a16:creationId xmlns:a16="http://schemas.microsoft.com/office/drawing/2014/main" id="{7F4FA1D5-13C7-CDAC-E4EB-DBA27EC7F074}"/>
              </a:ext>
            </a:extLst>
          </p:cNvPr>
          <p:cNvSpPr txBox="1"/>
          <p:nvPr/>
        </p:nvSpPr>
        <p:spPr>
          <a:xfrm>
            <a:off x="246322" y="1520790"/>
            <a:ext cx="5104667" cy="2308324"/>
          </a:xfrm>
          <a:prstGeom prst="rect">
            <a:avLst/>
          </a:prstGeom>
          <a:noFill/>
        </p:spPr>
        <p:txBody>
          <a:bodyPr wrap="none" rtlCol="0">
            <a:spAutoFit/>
          </a:bodyPr>
          <a:lstStyle/>
          <a:p>
            <a:r>
              <a:rPr kumimoji="1" lang="en-US" altLang="ja-JP" dirty="0" err="1">
                <a:latin typeface="Meiryo UI" panose="020B0604030504040204" pitchFamily="50" charset="-128"/>
                <a:ea typeface="Meiryo UI" panose="020B0604030504040204" pitchFamily="50" charset="-128"/>
              </a:rPr>
              <a:t>o3</a:t>
            </a:r>
            <a:r>
              <a:rPr kumimoji="1" lang="en-US" altLang="ja-JP" dirty="0">
                <a:latin typeface="Meiryo UI" panose="020B0604030504040204" pitchFamily="50" charset="-128"/>
                <a:ea typeface="Meiryo UI" panose="020B0604030504040204" pitchFamily="50" charset="-128"/>
              </a:rPr>
              <a:t>-mini</a:t>
            </a:r>
            <a:r>
              <a:rPr kumimoji="1" lang="ja-JP" altLang="en-US" dirty="0">
                <a:latin typeface="Meiryo UI" panose="020B0604030504040204" pitchFamily="50" charset="-128"/>
                <a:ea typeface="Meiryo UI" panose="020B0604030504040204" pitchFamily="50" charset="-128"/>
              </a:rPr>
              <a:t>は高度な</a:t>
            </a:r>
            <a:r>
              <a:rPr lang="ja-JP" altLang="en-US" dirty="0">
                <a:latin typeface="Meiryo UI" panose="020B0604030504040204" pitchFamily="50" charset="-128"/>
                <a:ea typeface="Meiryo UI" panose="020B0604030504040204" pitchFamily="50" charset="-128"/>
              </a:rPr>
              <a:t>推論（</a:t>
            </a:r>
            <a:r>
              <a:rPr lang="en-US" altLang="ja-JP" dirty="0">
                <a:latin typeface="Meiryo UI" panose="020B0604030504040204" pitchFamily="50" charset="-128"/>
                <a:ea typeface="Meiryo UI" panose="020B0604030504040204" pitchFamily="50" charset="-128"/>
              </a:rPr>
              <a:t>Reasoning</a:t>
            </a:r>
            <a:r>
              <a:rPr lang="ja-JP" altLang="en-US" dirty="0">
                <a:latin typeface="Meiryo UI" panose="020B0604030504040204" pitchFamily="50" charset="-128"/>
                <a:ea typeface="Meiryo UI" panose="020B0604030504040204" pitchFamily="50" charset="-128"/>
              </a:rPr>
              <a:t>）を行います。</a:t>
            </a:r>
            <a:endParaRPr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右図の黄色のように</a:t>
            </a:r>
            <a:r>
              <a:rPr lang="en-US" altLang="ja-JP" dirty="0">
                <a:latin typeface="Meiryo UI" panose="020B0604030504040204" pitchFamily="50" charset="-128"/>
                <a:ea typeface="Meiryo UI" panose="020B0604030504040204" pitchFamily="50" charset="-128"/>
              </a:rPr>
              <a:t>3</a:t>
            </a:r>
            <a:r>
              <a:rPr lang="ja-JP" altLang="en-US" dirty="0">
                <a:latin typeface="Meiryo UI" panose="020B0604030504040204" pitchFamily="50" charset="-128"/>
                <a:ea typeface="Meiryo UI" panose="020B0604030504040204" pitchFamily="50" charset="-128"/>
              </a:rPr>
              <a:t>モードあります</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Low, medium, high</a:t>
            </a:r>
            <a:r>
              <a:rPr lang="ja-JP" altLang="en-US" dirty="0">
                <a:latin typeface="Meiryo UI" panose="020B0604030504040204" pitchFamily="50" charset="-128"/>
                <a:ea typeface="Meiryo UI" panose="020B0604030504040204" pitchFamily="50" charset="-128"/>
              </a:rPr>
              <a:t>） </a:t>
            </a:r>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数学やﾌﾟﾛｸﾞﾗﾐﾝｸﾞに強いとされています。</a:t>
            </a:r>
            <a:endParaRPr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a:p>
            <a:endParaRPr kumimoji="1" lang="ja-JP" altLang="en-US" dirty="0">
              <a:latin typeface="Meiryo UI" panose="020B0604030504040204" pitchFamily="50" charset="-128"/>
              <a:ea typeface="Meiryo UI" panose="020B0604030504040204" pitchFamily="50" charset="-128"/>
            </a:endParaRPr>
          </a:p>
        </p:txBody>
      </p:sp>
      <p:sp>
        <p:nvSpPr>
          <p:cNvPr id="2" name="テキスト ボックス 1">
            <a:extLst>
              <a:ext uri="{FF2B5EF4-FFF2-40B4-BE49-F238E27FC236}">
                <a16:creationId xmlns:a16="http://schemas.microsoft.com/office/drawing/2014/main" id="{9C26AC76-FD5A-50F7-0A97-CCEF3F5B0E28}"/>
              </a:ext>
            </a:extLst>
          </p:cNvPr>
          <p:cNvSpPr txBox="1"/>
          <p:nvPr/>
        </p:nvSpPr>
        <p:spPr>
          <a:xfrm>
            <a:off x="1524510" y="152961"/>
            <a:ext cx="2526654" cy="523220"/>
          </a:xfrm>
          <a:prstGeom prst="rect">
            <a:avLst/>
          </a:prstGeom>
          <a:noFill/>
        </p:spPr>
        <p:txBody>
          <a:bodyPr wrap="none" rtlCol="0">
            <a:spAutoFit/>
          </a:bodyPr>
          <a:lstStyle/>
          <a:p>
            <a:r>
              <a:rPr kumimoji="1" lang="en-US" altLang="ja-JP" sz="2800" dirty="0" err="1">
                <a:latin typeface="Meiryo UI" panose="020B0604030504040204" pitchFamily="50" charset="-128"/>
                <a:ea typeface="Meiryo UI" panose="020B0604030504040204" pitchFamily="50" charset="-128"/>
              </a:rPr>
              <a:t>o3</a:t>
            </a:r>
            <a:r>
              <a:rPr kumimoji="1" lang="en-US" altLang="ja-JP" sz="2800" dirty="0">
                <a:latin typeface="Meiryo UI" panose="020B0604030504040204" pitchFamily="50" charset="-128"/>
                <a:ea typeface="Meiryo UI" panose="020B0604030504040204" pitchFamily="50" charset="-128"/>
              </a:rPr>
              <a:t>-mini</a:t>
            </a:r>
            <a:r>
              <a:rPr kumimoji="1" lang="ja-JP" altLang="en-US" sz="2800" dirty="0">
                <a:latin typeface="Meiryo UI" panose="020B0604030504040204" pitchFamily="50" charset="-128"/>
                <a:ea typeface="Meiryo UI" panose="020B0604030504040204" pitchFamily="50" charset="-128"/>
              </a:rPr>
              <a:t>の試行</a:t>
            </a:r>
          </a:p>
        </p:txBody>
      </p:sp>
    </p:spTree>
    <p:extLst>
      <p:ext uri="{BB962C8B-B14F-4D97-AF65-F5344CB8AC3E}">
        <p14:creationId xmlns:p14="http://schemas.microsoft.com/office/powerpoint/2010/main" val="980178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087CFBD-BD3B-ACF5-5787-4098FFC1A8EE}"/>
              </a:ext>
            </a:extLst>
          </p:cNvPr>
          <p:cNvSpPr txBox="1"/>
          <p:nvPr/>
        </p:nvSpPr>
        <p:spPr>
          <a:xfrm>
            <a:off x="833463" y="1967061"/>
            <a:ext cx="10283716" cy="3293209"/>
          </a:xfrm>
          <a:prstGeom prst="rect">
            <a:avLst/>
          </a:prstGeom>
          <a:solidFill>
            <a:schemeClr val="tx1"/>
          </a:solidFill>
          <a:ln>
            <a:solidFill>
              <a:schemeClr val="accent3"/>
            </a:solidFill>
          </a:ln>
        </p:spPr>
        <p:txBody>
          <a:bodyPr wrap="square" rtlCol="0">
            <a:spAutoFit/>
          </a:bodyPr>
          <a:lstStyle/>
          <a:p>
            <a:r>
              <a:rPr lang="ja-JP" altLang="en-US" sz="1600" dirty="0">
                <a:solidFill>
                  <a:schemeClr val="bg1"/>
                </a:solidFill>
                <a:latin typeface="Meiryo UI" panose="020B0604030504040204" pitchFamily="50" charset="-128"/>
                <a:ea typeface="Meiryo UI" panose="020B0604030504040204" pitchFamily="50" charset="-128"/>
              </a:rPr>
              <a:t>一の位が</a:t>
            </a:r>
            <a:r>
              <a:rPr lang="en-US" altLang="ja-JP" sz="1600" dirty="0">
                <a:solidFill>
                  <a:schemeClr val="bg1"/>
                </a:solidFill>
                <a:latin typeface="Meiryo UI" panose="020B0604030504040204" pitchFamily="50" charset="-128"/>
                <a:ea typeface="Meiryo UI" panose="020B0604030504040204" pitchFamily="50" charset="-128"/>
              </a:rPr>
              <a:t>0</a:t>
            </a:r>
            <a:r>
              <a:rPr lang="ja-JP" altLang="en-US" sz="1600" dirty="0">
                <a:solidFill>
                  <a:schemeClr val="bg1"/>
                </a:solidFill>
                <a:latin typeface="Meiryo UI" panose="020B0604030504040204" pitchFamily="50" charset="-128"/>
                <a:ea typeface="Meiryo UI" panose="020B0604030504040204" pitchFamily="50" charset="-128"/>
              </a:rPr>
              <a:t>でない</a:t>
            </a:r>
            <a:r>
              <a:rPr lang="en-US" altLang="ja-JP" sz="1600" dirty="0">
                <a:solidFill>
                  <a:schemeClr val="bg1"/>
                </a:solidFill>
                <a:latin typeface="Meiryo UI" panose="020B0604030504040204" pitchFamily="50" charset="-128"/>
                <a:ea typeface="Meiryo UI" panose="020B0604030504040204" pitchFamily="50" charset="-128"/>
              </a:rPr>
              <a:t>2</a:t>
            </a:r>
            <a:r>
              <a:rPr lang="ja-JP" altLang="en-US" sz="1600" dirty="0">
                <a:solidFill>
                  <a:schemeClr val="bg1"/>
                </a:solidFill>
                <a:latin typeface="Meiryo UI" panose="020B0604030504040204" pitchFamily="50" charset="-128"/>
                <a:ea typeface="Meiryo UI" panose="020B0604030504040204" pitchFamily="50" charset="-128"/>
              </a:rPr>
              <a:t>けたの自然数</a:t>
            </a:r>
            <a:r>
              <a:rPr lang="en-US" altLang="ja-JP" sz="1600" dirty="0">
                <a:solidFill>
                  <a:schemeClr val="bg1"/>
                </a:solidFill>
                <a:latin typeface="Meiryo UI" panose="020B0604030504040204" pitchFamily="50" charset="-128"/>
                <a:ea typeface="Meiryo UI" panose="020B0604030504040204" pitchFamily="50" charset="-128"/>
              </a:rPr>
              <a:t>n</a:t>
            </a:r>
            <a:r>
              <a:rPr lang="ja-JP" altLang="en-US" sz="1600" dirty="0">
                <a:solidFill>
                  <a:schemeClr val="bg1"/>
                </a:solidFill>
                <a:latin typeface="Meiryo UI" panose="020B0604030504040204" pitchFamily="50" charset="-128"/>
                <a:ea typeface="Meiryo UI" panose="020B0604030504040204" pitchFamily="50" charset="-128"/>
              </a:rPr>
              <a:t>について，「</a:t>
            </a:r>
            <a:r>
              <a:rPr lang="en-US" altLang="ja-JP" sz="1600" dirty="0">
                <a:solidFill>
                  <a:schemeClr val="bg1"/>
                </a:solidFill>
                <a:latin typeface="Meiryo UI" panose="020B0604030504040204" pitchFamily="50" charset="-128"/>
                <a:ea typeface="Meiryo UI" panose="020B0604030504040204" pitchFamily="50" charset="-128"/>
              </a:rPr>
              <a:t>2</a:t>
            </a:r>
            <a:r>
              <a:rPr lang="ja-JP" altLang="en-US" sz="1600" dirty="0">
                <a:solidFill>
                  <a:schemeClr val="bg1"/>
                </a:solidFill>
                <a:latin typeface="Meiryo UI" panose="020B0604030504040204" pitchFamily="50" charset="-128"/>
                <a:ea typeface="Meiryo UI" panose="020B0604030504040204" pitchFamily="50" charset="-128"/>
              </a:rPr>
              <a:t>乗して，求めた数の下</a:t>
            </a:r>
            <a:r>
              <a:rPr lang="en-US" altLang="ja-JP" sz="1600" dirty="0">
                <a:solidFill>
                  <a:schemeClr val="bg1"/>
                </a:solidFill>
                <a:latin typeface="Meiryo UI" panose="020B0604030504040204" pitchFamily="50" charset="-128"/>
                <a:ea typeface="Meiryo UI" panose="020B0604030504040204" pitchFamily="50" charset="-128"/>
              </a:rPr>
              <a:t>2</a:t>
            </a:r>
            <a:r>
              <a:rPr lang="ja-JP" altLang="en-US" sz="1600" dirty="0">
                <a:solidFill>
                  <a:schemeClr val="bg1"/>
                </a:solidFill>
                <a:latin typeface="Meiryo UI" panose="020B0604030504040204" pitchFamily="50" charset="-128"/>
                <a:ea typeface="Meiryo UI" panose="020B0604030504040204" pitchFamily="50" charset="-128"/>
              </a:rPr>
              <a:t>けたの値を答える」という操作を行います。</a:t>
            </a:r>
          </a:p>
          <a:p>
            <a:r>
              <a:rPr lang="ja-JP" altLang="en-US" sz="1600" dirty="0">
                <a:solidFill>
                  <a:schemeClr val="bg1"/>
                </a:solidFill>
                <a:latin typeface="Meiryo UI" panose="020B0604030504040204" pitchFamily="50" charset="-128"/>
                <a:ea typeface="Meiryo UI" panose="020B0604030504040204" pitchFamily="50" charset="-128"/>
              </a:rPr>
              <a:t>この操作を複数回行うときは，前の操作で求めた値に対して同じ操作を繰り返します。また，</a:t>
            </a:r>
            <a:r>
              <a:rPr lang="en-US" altLang="ja-JP" sz="1600" dirty="0">
                <a:solidFill>
                  <a:schemeClr val="bg1"/>
                </a:solidFill>
                <a:latin typeface="Meiryo UI" panose="020B0604030504040204" pitchFamily="50" charset="-128"/>
                <a:ea typeface="Meiryo UI" panose="020B0604030504040204" pitchFamily="50" charset="-128"/>
              </a:rPr>
              <a:t>04</a:t>
            </a:r>
            <a:r>
              <a:rPr lang="ja-JP" altLang="en-US" sz="1600" dirty="0">
                <a:solidFill>
                  <a:schemeClr val="bg1"/>
                </a:solidFill>
                <a:latin typeface="Meiryo UI" panose="020B0604030504040204" pitchFamily="50" charset="-128"/>
                <a:ea typeface="Meiryo UI" panose="020B0604030504040204" pitchFamily="50" charset="-128"/>
              </a:rPr>
              <a:t>のように操作後の十の位が</a:t>
            </a:r>
            <a:r>
              <a:rPr lang="en-US" altLang="ja-JP" sz="1600" dirty="0">
                <a:solidFill>
                  <a:schemeClr val="bg1"/>
                </a:solidFill>
                <a:latin typeface="Meiryo UI" panose="020B0604030504040204" pitchFamily="50" charset="-128"/>
                <a:ea typeface="Meiryo UI" panose="020B0604030504040204" pitchFamily="50" charset="-128"/>
              </a:rPr>
              <a:t>0</a:t>
            </a:r>
            <a:r>
              <a:rPr lang="ja-JP" altLang="en-US" sz="1600" dirty="0">
                <a:solidFill>
                  <a:schemeClr val="bg1"/>
                </a:solidFill>
                <a:latin typeface="Meiryo UI" panose="020B0604030504040204" pitchFamily="50" charset="-128"/>
                <a:ea typeface="Meiryo UI" panose="020B0604030504040204" pitchFamily="50" charset="-128"/>
              </a:rPr>
              <a:t>のときは，次の操作では一の位を</a:t>
            </a:r>
            <a:r>
              <a:rPr lang="en-US" altLang="ja-JP" sz="1600" dirty="0">
                <a:solidFill>
                  <a:schemeClr val="bg1"/>
                </a:solidFill>
                <a:latin typeface="Meiryo UI" panose="020B0604030504040204" pitchFamily="50" charset="-128"/>
                <a:ea typeface="Meiryo UI" panose="020B0604030504040204" pitchFamily="50" charset="-128"/>
              </a:rPr>
              <a:t>2</a:t>
            </a:r>
            <a:r>
              <a:rPr lang="ja-JP" altLang="en-US" sz="1600" dirty="0">
                <a:solidFill>
                  <a:schemeClr val="bg1"/>
                </a:solidFill>
                <a:latin typeface="Meiryo UI" panose="020B0604030504040204" pitchFamily="50" charset="-128"/>
                <a:ea typeface="Meiryo UI" panose="020B0604030504040204" pitchFamily="50" charset="-128"/>
              </a:rPr>
              <a:t>乗して値を求めるものとします。（この場合は</a:t>
            </a:r>
            <a:r>
              <a:rPr lang="en-US" altLang="ja-JP" sz="1600" dirty="0">
                <a:solidFill>
                  <a:schemeClr val="bg1"/>
                </a:solidFill>
                <a:latin typeface="Meiryo UI" panose="020B0604030504040204" pitchFamily="50" charset="-128"/>
                <a:ea typeface="Meiryo UI" panose="020B0604030504040204" pitchFamily="50" charset="-128"/>
              </a:rPr>
              <a:t>4^2=16</a:t>
            </a:r>
            <a:r>
              <a:rPr lang="ja-JP" altLang="en-US" sz="1600" dirty="0">
                <a:solidFill>
                  <a:schemeClr val="bg1"/>
                </a:solidFill>
                <a:latin typeface="Meiryo UI" panose="020B0604030504040204" pitchFamily="50" charset="-128"/>
                <a:ea typeface="Meiryo UI" panose="020B0604030504040204" pitchFamily="50" charset="-128"/>
              </a:rPr>
              <a:t>） </a:t>
            </a:r>
          </a:p>
          <a:p>
            <a:endParaRPr lang="ja-JP" altLang="en-US" sz="1600" dirty="0">
              <a:solidFill>
                <a:schemeClr val="bg1"/>
              </a:solidFill>
              <a:latin typeface="Meiryo UI" panose="020B0604030504040204" pitchFamily="50" charset="-128"/>
              <a:ea typeface="Meiryo UI" panose="020B0604030504040204" pitchFamily="50" charset="-128"/>
            </a:endParaRPr>
          </a:p>
          <a:p>
            <a:r>
              <a:rPr lang="ja-JP" altLang="en-US" sz="1600" dirty="0">
                <a:solidFill>
                  <a:schemeClr val="bg1"/>
                </a:solidFill>
                <a:latin typeface="Meiryo UI" panose="020B0604030504040204" pitchFamily="50" charset="-128"/>
                <a:ea typeface="Meiryo UI" panose="020B0604030504040204" pitchFamily="50" charset="-128"/>
              </a:rPr>
              <a:t>例えば，</a:t>
            </a:r>
            <a:r>
              <a:rPr lang="en-US" altLang="ja-JP" sz="1600" dirty="0">
                <a:solidFill>
                  <a:schemeClr val="bg1"/>
                </a:solidFill>
                <a:latin typeface="Meiryo UI" panose="020B0604030504040204" pitchFamily="50" charset="-128"/>
                <a:ea typeface="Meiryo UI" panose="020B0604030504040204" pitchFamily="50" charset="-128"/>
              </a:rPr>
              <a:t>n=54</a:t>
            </a:r>
            <a:r>
              <a:rPr lang="ja-JP" altLang="en-US" sz="1600" dirty="0">
                <a:solidFill>
                  <a:schemeClr val="bg1"/>
                </a:solidFill>
                <a:latin typeface="Meiryo UI" panose="020B0604030504040204" pitchFamily="50" charset="-128"/>
                <a:ea typeface="Meiryo UI" panose="020B0604030504040204" pitchFamily="50" charset="-128"/>
              </a:rPr>
              <a:t>のとき，</a:t>
            </a:r>
          </a:p>
          <a:p>
            <a:r>
              <a:rPr lang="en-US" altLang="ja-JP" sz="1600" dirty="0">
                <a:solidFill>
                  <a:schemeClr val="bg1"/>
                </a:solidFill>
                <a:latin typeface="Meiryo UI" panose="020B0604030504040204" pitchFamily="50" charset="-128"/>
                <a:ea typeface="Meiryo UI" panose="020B0604030504040204" pitchFamily="50" charset="-128"/>
              </a:rPr>
              <a:t>1</a:t>
            </a:r>
            <a:r>
              <a:rPr lang="ja-JP" altLang="en-US" sz="1600" dirty="0">
                <a:solidFill>
                  <a:schemeClr val="bg1"/>
                </a:solidFill>
                <a:latin typeface="Meiryo UI" panose="020B0604030504040204" pitchFamily="50" charset="-128"/>
                <a:ea typeface="Meiryo UI" panose="020B0604030504040204" pitchFamily="50" charset="-128"/>
              </a:rPr>
              <a:t>回操作を行うと，</a:t>
            </a:r>
            <a:r>
              <a:rPr lang="en-US" altLang="ja-JP" sz="1600" dirty="0">
                <a:solidFill>
                  <a:schemeClr val="bg1"/>
                </a:solidFill>
                <a:latin typeface="Meiryo UI" panose="020B0604030504040204" pitchFamily="50" charset="-128"/>
                <a:ea typeface="Meiryo UI" panose="020B0604030504040204" pitchFamily="50" charset="-128"/>
              </a:rPr>
              <a:t>54^2=2916 </a:t>
            </a:r>
            <a:r>
              <a:rPr lang="ja-JP" altLang="en-US" sz="1600" dirty="0">
                <a:solidFill>
                  <a:schemeClr val="bg1"/>
                </a:solidFill>
                <a:latin typeface="Meiryo UI" panose="020B0604030504040204" pitchFamily="50" charset="-128"/>
                <a:ea typeface="Meiryo UI" panose="020B0604030504040204" pitchFamily="50" charset="-128"/>
              </a:rPr>
              <a:t>よって，</a:t>
            </a:r>
            <a:r>
              <a:rPr lang="en-US" altLang="ja-JP" sz="1600" dirty="0">
                <a:solidFill>
                  <a:schemeClr val="bg1"/>
                </a:solidFill>
                <a:latin typeface="Meiryo UI" panose="020B0604030504040204" pitchFamily="50" charset="-128"/>
                <a:ea typeface="Meiryo UI" panose="020B0604030504040204" pitchFamily="50" charset="-128"/>
              </a:rPr>
              <a:t>16 </a:t>
            </a:r>
          </a:p>
          <a:p>
            <a:r>
              <a:rPr lang="en-US" altLang="ja-JP" sz="1600" dirty="0">
                <a:solidFill>
                  <a:schemeClr val="bg1"/>
                </a:solidFill>
                <a:latin typeface="Meiryo UI" panose="020B0604030504040204" pitchFamily="50" charset="-128"/>
                <a:ea typeface="Meiryo UI" panose="020B0604030504040204" pitchFamily="50" charset="-128"/>
              </a:rPr>
              <a:t>2</a:t>
            </a:r>
            <a:r>
              <a:rPr lang="ja-JP" altLang="en-US" sz="1600" dirty="0">
                <a:solidFill>
                  <a:schemeClr val="bg1"/>
                </a:solidFill>
                <a:latin typeface="Meiryo UI" panose="020B0604030504040204" pitchFamily="50" charset="-128"/>
                <a:ea typeface="Meiryo UI" panose="020B0604030504040204" pitchFamily="50" charset="-128"/>
              </a:rPr>
              <a:t>回操作を行うと，</a:t>
            </a:r>
            <a:r>
              <a:rPr lang="en-US" altLang="ja-JP" sz="1600" dirty="0">
                <a:solidFill>
                  <a:schemeClr val="bg1"/>
                </a:solidFill>
                <a:latin typeface="Meiryo UI" panose="020B0604030504040204" pitchFamily="50" charset="-128"/>
                <a:ea typeface="Meiryo UI" panose="020B0604030504040204" pitchFamily="50" charset="-128"/>
              </a:rPr>
              <a:t>16^2=256 </a:t>
            </a:r>
            <a:r>
              <a:rPr lang="ja-JP" altLang="en-US" sz="1600" dirty="0">
                <a:solidFill>
                  <a:schemeClr val="bg1"/>
                </a:solidFill>
                <a:latin typeface="Meiryo UI" panose="020B0604030504040204" pitchFamily="50" charset="-128"/>
                <a:ea typeface="Meiryo UI" panose="020B0604030504040204" pitchFamily="50" charset="-128"/>
              </a:rPr>
              <a:t>よって，</a:t>
            </a:r>
            <a:r>
              <a:rPr lang="en-US" altLang="ja-JP" sz="1600" dirty="0">
                <a:solidFill>
                  <a:schemeClr val="bg1"/>
                </a:solidFill>
                <a:latin typeface="Meiryo UI" panose="020B0604030504040204" pitchFamily="50" charset="-128"/>
                <a:ea typeface="Meiryo UI" panose="020B0604030504040204" pitchFamily="50" charset="-128"/>
              </a:rPr>
              <a:t>56 </a:t>
            </a:r>
          </a:p>
          <a:p>
            <a:r>
              <a:rPr lang="en-US" altLang="ja-JP" sz="1600" dirty="0">
                <a:solidFill>
                  <a:schemeClr val="bg1"/>
                </a:solidFill>
                <a:latin typeface="Meiryo UI" panose="020B0604030504040204" pitchFamily="50" charset="-128"/>
                <a:ea typeface="Meiryo UI" panose="020B0604030504040204" pitchFamily="50" charset="-128"/>
              </a:rPr>
              <a:t>3</a:t>
            </a:r>
            <a:r>
              <a:rPr lang="ja-JP" altLang="en-US" sz="1600" dirty="0">
                <a:solidFill>
                  <a:schemeClr val="bg1"/>
                </a:solidFill>
                <a:latin typeface="Meiryo UI" panose="020B0604030504040204" pitchFamily="50" charset="-128"/>
                <a:ea typeface="Meiryo UI" panose="020B0604030504040204" pitchFamily="50" charset="-128"/>
              </a:rPr>
              <a:t>回操作を行うと，</a:t>
            </a:r>
            <a:r>
              <a:rPr lang="en-US" altLang="ja-JP" sz="1600" dirty="0">
                <a:solidFill>
                  <a:schemeClr val="bg1"/>
                </a:solidFill>
                <a:latin typeface="Meiryo UI" panose="020B0604030504040204" pitchFamily="50" charset="-128"/>
                <a:ea typeface="Meiryo UI" panose="020B0604030504040204" pitchFamily="50" charset="-128"/>
              </a:rPr>
              <a:t>56^2=3136 </a:t>
            </a:r>
            <a:r>
              <a:rPr lang="ja-JP" altLang="en-US" sz="1600" dirty="0">
                <a:solidFill>
                  <a:schemeClr val="bg1"/>
                </a:solidFill>
                <a:latin typeface="Meiryo UI" panose="020B0604030504040204" pitchFamily="50" charset="-128"/>
                <a:ea typeface="Meiryo UI" panose="020B0604030504040204" pitchFamily="50" charset="-128"/>
              </a:rPr>
              <a:t>よって，</a:t>
            </a:r>
            <a:r>
              <a:rPr lang="en-US" altLang="ja-JP" sz="1600" dirty="0">
                <a:solidFill>
                  <a:schemeClr val="bg1"/>
                </a:solidFill>
                <a:latin typeface="Meiryo UI" panose="020B0604030504040204" pitchFamily="50" charset="-128"/>
                <a:ea typeface="Meiryo UI" panose="020B0604030504040204" pitchFamily="50" charset="-128"/>
              </a:rPr>
              <a:t>36 </a:t>
            </a:r>
          </a:p>
          <a:p>
            <a:endParaRPr lang="en-US" altLang="ja-JP" sz="1600" dirty="0">
              <a:solidFill>
                <a:schemeClr val="bg1"/>
              </a:solidFill>
              <a:latin typeface="Meiryo UI" panose="020B0604030504040204" pitchFamily="50" charset="-128"/>
              <a:ea typeface="Meiryo UI" panose="020B0604030504040204" pitchFamily="50" charset="-128"/>
            </a:endParaRPr>
          </a:p>
          <a:p>
            <a:r>
              <a:rPr lang="ja-JP" altLang="en-US" sz="1600" dirty="0">
                <a:solidFill>
                  <a:schemeClr val="bg1"/>
                </a:solidFill>
                <a:latin typeface="Meiryo UI" panose="020B0604030504040204" pitchFamily="50" charset="-128"/>
                <a:ea typeface="Meiryo UI" panose="020B0604030504040204" pitchFamily="50" charset="-128"/>
              </a:rPr>
              <a:t>このとき，次の問いについてステップバイステップでしっかり思考して答えなさい。</a:t>
            </a:r>
          </a:p>
          <a:p>
            <a:endParaRPr lang="ja-JP" altLang="en-US" sz="1600" dirty="0">
              <a:solidFill>
                <a:schemeClr val="bg1"/>
              </a:solidFill>
              <a:latin typeface="Meiryo UI" panose="020B0604030504040204" pitchFamily="50" charset="-128"/>
              <a:ea typeface="Meiryo UI" panose="020B0604030504040204" pitchFamily="50" charset="-128"/>
            </a:endParaRPr>
          </a:p>
          <a:p>
            <a:r>
              <a:rPr lang="ja-JP" altLang="en-US" sz="1600" dirty="0">
                <a:solidFill>
                  <a:schemeClr val="bg1"/>
                </a:solidFill>
                <a:latin typeface="Meiryo UI" panose="020B0604030504040204" pitchFamily="50" charset="-128"/>
                <a:ea typeface="Meiryo UI" panose="020B0604030504040204" pitchFamily="50" charset="-128"/>
              </a:rPr>
              <a:t>問：</a:t>
            </a:r>
            <a:r>
              <a:rPr lang="en-US" altLang="ja-JP" sz="1600" dirty="0">
                <a:solidFill>
                  <a:schemeClr val="bg1"/>
                </a:solidFill>
                <a:latin typeface="Meiryo UI" panose="020B0604030504040204" pitchFamily="50" charset="-128"/>
                <a:ea typeface="Meiryo UI" panose="020B0604030504040204" pitchFamily="50" charset="-128"/>
              </a:rPr>
              <a:t>2018</a:t>
            </a:r>
            <a:r>
              <a:rPr lang="ja-JP" altLang="en-US" sz="1600" dirty="0">
                <a:solidFill>
                  <a:schemeClr val="bg1"/>
                </a:solidFill>
                <a:latin typeface="Meiryo UI" panose="020B0604030504040204" pitchFamily="50" charset="-128"/>
                <a:ea typeface="Meiryo UI" panose="020B0604030504040204" pitchFamily="50" charset="-128"/>
              </a:rPr>
              <a:t>回操作を行って，</a:t>
            </a:r>
            <a:r>
              <a:rPr lang="en-US" altLang="ja-JP" sz="1600" dirty="0">
                <a:solidFill>
                  <a:schemeClr val="bg1"/>
                </a:solidFill>
                <a:latin typeface="Meiryo UI" panose="020B0604030504040204" pitchFamily="50" charset="-128"/>
                <a:ea typeface="Meiryo UI" panose="020B0604030504040204" pitchFamily="50" charset="-128"/>
              </a:rPr>
              <a:t>96</a:t>
            </a:r>
            <a:r>
              <a:rPr lang="ja-JP" altLang="en-US" sz="1600" dirty="0">
                <a:solidFill>
                  <a:schemeClr val="bg1"/>
                </a:solidFill>
                <a:latin typeface="Meiryo UI" panose="020B0604030504040204" pitchFamily="50" charset="-128"/>
                <a:ea typeface="Meiryo UI" panose="020B0604030504040204" pitchFamily="50" charset="-128"/>
              </a:rPr>
              <a:t>になる</a:t>
            </a:r>
            <a:r>
              <a:rPr lang="en-US" altLang="ja-JP" sz="1600" dirty="0">
                <a:solidFill>
                  <a:schemeClr val="bg1"/>
                </a:solidFill>
                <a:latin typeface="Meiryo UI" panose="020B0604030504040204" pitchFamily="50" charset="-128"/>
                <a:ea typeface="Meiryo UI" panose="020B0604030504040204" pitchFamily="50" charset="-128"/>
              </a:rPr>
              <a:t>n</a:t>
            </a:r>
            <a:r>
              <a:rPr lang="ja-JP" altLang="en-US" sz="1600" dirty="0">
                <a:solidFill>
                  <a:schemeClr val="bg1"/>
                </a:solidFill>
                <a:latin typeface="Meiryo UI" panose="020B0604030504040204" pitchFamily="50" charset="-128"/>
                <a:ea typeface="Meiryo UI" panose="020B0604030504040204" pitchFamily="50" charset="-128"/>
              </a:rPr>
              <a:t>の値をすべて求めなさい。 </a:t>
            </a:r>
          </a:p>
          <a:p>
            <a:r>
              <a:rPr lang="en-US" altLang="ja-JP" sz="1600" dirty="0">
                <a:solidFill>
                  <a:schemeClr val="bg1"/>
                </a:solidFill>
                <a:latin typeface="Meiryo UI" panose="020B0604030504040204" pitchFamily="50" charset="-128"/>
                <a:ea typeface="Meiryo UI" panose="020B0604030504040204" pitchFamily="50" charset="-128"/>
              </a:rPr>
              <a:t>※</a:t>
            </a:r>
            <a:r>
              <a:rPr lang="ja-JP" altLang="en-US" sz="1600" dirty="0">
                <a:solidFill>
                  <a:schemeClr val="bg1"/>
                </a:solidFill>
                <a:latin typeface="Meiryo UI" panose="020B0604030504040204" pitchFamily="50" charset="-128"/>
                <a:ea typeface="Meiryo UI" panose="020B0604030504040204" pitchFamily="50" charset="-128"/>
              </a:rPr>
              <a:t>ただし，何回か操作を行って</a:t>
            </a:r>
            <a:r>
              <a:rPr lang="en-US" altLang="ja-JP" sz="1600" dirty="0">
                <a:solidFill>
                  <a:schemeClr val="bg1"/>
                </a:solidFill>
                <a:latin typeface="Meiryo UI" panose="020B0604030504040204" pitchFamily="50" charset="-128"/>
                <a:ea typeface="Meiryo UI" panose="020B0604030504040204" pitchFamily="50" charset="-128"/>
              </a:rPr>
              <a:t>96</a:t>
            </a:r>
            <a:r>
              <a:rPr lang="ja-JP" altLang="en-US" sz="1600" dirty="0">
                <a:solidFill>
                  <a:schemeClr val="bg1"/>
                </a:solidFill>
                <a:latin typeface="Meiryo UI" panose="020B0604030504040204" pitchFamily="50" charset="-128"/>
                <a:ea typeface="Meiryo UI" panose="020B0604030504040204" pitchFamily="50" charset="-128"/>
              </a:rPr>
              <a:t>になる</a:t>
            </a:r>
            <a:r>
              <a:rPr lang="en-US" altLang="ja-JP" sz="1600" dirty="0">
                <a:solidFill>
                  <a:schemeClr val="bg1"/>
                </a:solidFill>
                <a:latin typeface="Meiryo UI" panose="020B0604030504040204" pitchFamily="50" charset="-128"/>
                <a:ea typeface="Meiryo UI" panose="020B0604030504040204" pitchFamily="50" charset="-128"/>
              </a:rPr>
              <a:t>n</a:t>
            </a:r>
            <a:r>
              <a:rPr lang="ja-JP" altLang="en-US" sz="1600" dirty="0">
                <a:solidFill>
                  <a:schemeClr val="bg1"/>
                </a:solidFill>
                <a:latin typeface="Meiryo UI" panose="020B0604030504040204" pitchFamily="50" charset="-128"/>
                <a:ea typeface="Meiryo UI" panose="020B0604030504040204" pitchFamily="50" charset="-128"/>
              </a:rPr>
              <a:t>で，初めて</a:t>
            </a:r>
            <a:r>
              <a:rPr lang="en-US" altLang="ja-JP" sz="1600" dirty="0">
                <a:solidFill>
                  <a:schemeClr val="bg1"/>
                </a:solidFill>
                <a:latin typeface="Meiryo UI" panose="020B0604030504040204" pitchFamily="50" charset="-128"/>
                <a:ea typeface="Meiryo UI" panose="020B0604030504040204" pitchFamily="50" charset="-128"/>
              </a:rPr>
              <a:t>96</a:t>
            </a:r>
            <a:r>
              <a:rPr lang="ja-JP" altLang="en-US" sz="1600" dirty="0">
                <a:solidFill>
                  <a:schemeClr val="bg1"/>
                </a:solidFill>
                <a:latin typeface="Meiryo UI" panose="020B0604030504040204" pitchFamily="50" charset="-128"/>
                <a:ea typeface="Meiryo UI" panose="020B0604030504040204" pitchFamily="50" charset="-128"/>
              </a:rPr>
              <a:t>になるまで</a:t>
            </a:r>
            <a:r>
              <a:rPr lang="en-US" altLang="ja-JP" sz="1600" dirty="0">
                <a:solidFill>
                  <a:schemeClr val="bg1"/>
                </a:solidFill>
                <a:latin typeface="Meiryo UI" panose="020B0604030504040204" pitchFamily="50" charset="-128"/>
                <a:ea typeface="Meiryo UI" panose="020B0604030504040204" pitchFamily="50" charset="-128"/>
              </a:rPr>
              <a:t>6</a:t>
            </a:r>
            <a:r>
              <a:rPr lang="ja-JP" altLang="en-US" sz="1600" dirty="0">
                <a:solidFill>
                  <a:schemeClr val="bg1"/>
                </a:solidFill>
                <a:latin typeface="Meiryo UI" panose="020B0604030504040204" pitchFamily="50" charset="-128"/>
                <a:ea typeface="Meiryo UI" panose="020B0604030504040204" pitchFamily="50" charset="-128"/>
              </a:rPr>
              <a:t>回以上操作を行うものは存在しないことがわかっている。</a:t>
            </a:r>
            <a:endParaRPr kumimoji="1" lang="ja-JP" altLang="en-US" sz="1600" dirty="0">
              <a:solidFill>
                <a:schemeClr val="bg1"/>
              </a:solidFill>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AE02E66E-A964-62D9-9C82-1B1EF09EBFFB}"/>
              </a:ext>
            </a:extLst>
          </p:cNvPr>
          <p:cNvSpPr txBox="1"/>
          <p:nvPr/>
        </p:nvSpPr>
        <p:spPr>
          <a:xfrm>
            <a:off x="833463" y="5833002"/>
            <a:ext cx="10283716" cy="830997"/>
          </a:xfrm>
          <a:prstGeom prst="rect">
            <a:avLst/>
          </a:prstGeom>
          <a:solidFill>
            <a:schemeClr val="bg1"/>
          </a:solidFill>
          <a:ln>
            <a:solidFill>
              <a:schemeClr val="accent3"/>
            </a:solidFill>
          </a:ln>
        </p:spPr>
        <p:txBody>
          <a:bodyPr wrap="square" rtlCol="0">
            <a:spAutoFit/>
          </a:bodyPr>
          <a:lstStyle/>
          <a:p>
            <a:r>
              <a:rPr lang="en-US" altLang="ja-JP" sz="1600" dirty="0">
                <a:latin typeface="Meiryo UI" panose="020B0604030504040204" pitchFamily="50" charset="-128"/>
                <a:ea typeface="Meiryo UI" panose="020B0604030504040204" pitchFamily="50" charset="-128"/>
              </a:rPr>
              <a:t># </a:t>
            </a:r>
            <a:r>
              <a:rPr lang="ja-JP" altLang="en-US" sz="1600" b="1" dirty="0">
                <a:latin typeface="Meiryo UI" panose="020B0604030504040204" pitchFamily="50" charset="-128"/>
                <a:ea typeface="Meiryo UI" panose="020B0604030504040204" pitchFamily="50" charset="-128"/>
              </a:rPr>
              <a:t>正解    </a:t>
            </a:r>
            <a:r>
              <a:rPr lang="en-US" altLang="ja-JP" sz="1600" b="1" dirty="0">
                <a:latin typeface="Meiryo UI" panose="020B0604030504040204" pitchFamily="50" charset="-128"/>
                <a:ea typeface="Meiryo UI" panose="020B0604030504040204" pitchFamily="50" charset="-128"/>
              </a:rPr>
              <a:t>n = 42, 44, 56, 58, 92, 94</a:t>
            </a:r>
          </a:p>
          <a:p>
            <a:r>
              <a:rPr lang="en-US" altLang="ja-JP"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問題</a:t>
            </a:r>
            <a:r>
              <a:rPr lang="en-US" altLang="ja-JP" sz="1600" dirty="0">
                <a:latin typeface="Meiryo UI" panose="020B0604030504040204" pitchFamily="50" charset="-128"/>
                <a:ea typeface="Meiryo UI" panose="020B0604030504040204" pitchFamily="50" charset="-128"/>
              </a:rPr>
              <a:t>URL  https://</a:t>
            </a:r>
            <a:r>
              <a:rPr lang="en-US" altLang="ja-JP" sz="1600" dirty="0" err="1">
                <a:latin typeface="Meiryo UI" panose="020B0604030504040204" pitchFamily="50" charset="-128"/>
                <a:ea typeface="Meiryo UI" panose="020B0604030504040204" pitchFamily="50" charset="-128"/>
              </a:rPr>
              <a:t>www.sapix.co.jp</a:t>
            </a:r>
            <a:r>
              <a:rPr lang="en-US" altLang="ja-JP" sz="1600" dirty="0">
                <a:latin typeface="Meiryo UI" panose="020B0604030504040204" pitchFamily="50" charset="-128"/>
                <a:ea typeface="Meiryo UI" panose="020B0604030504040204" pitchFamily="50" charset="-128"/>
              </a:rPr>
              <a:t>/blog/8350/</a:t>
            </a:r>
          </a:p>
          <a:p>
            <a:r>
              <a:rPr lang="en-US" altLang="ja-JP" sz="16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正解</a:t>
            </a:r>
            <a:r>
              <a:rPr lang="en-US" altLang="ja-JP" sz="1600" dirty="0">
                <a:latin typeface="Meiryo UI" panose="020B0604030504040204" pitchFamily="50" charset="-128"/>
                <a:ea typeface="Meiryo UI" panose="020B0604030504040204" pitchFamily="50" charset="-128"/>
              </a:rPr>
              <a:t>URL  https://</a:t>
            </a:r>
            <a:r>
              <a:rPr lang="en-US" altLang="ja-JP" sz="1600" dirty="0" err="1">
                <a:latin typeface="Meiryo UI" panose="020B0604030504040204" pitchFamily="50" charset="-128"/>
                <a:ea typeface="Meiryo UI" panose="020B0604030504040204" pitchFamily="50" charset="-128"/>
              </a:rPr>
              <a:t>www.sapix.co.jp</a:t>
            </a:r>
            <a:r>
              <a:rPr lang="en-US" altLang="ja-JP" sz="1600" dirty="0">
                <a:latin typeface="Meiryo UI" panose="020B0604030504040204" pitchFamily="50" charset="-128"/>
                <a:ea typeface="Meiryo UI" panose="020B0604030504040204" pitchFamily="50" charset="-128"/>
              </a:rPr>
              <a:t>/wp/wp-content/uploads/2022/11/</a:t>
            </a:r>
            <a:r>
              <a:rPr lang="en-US" altLang="ja-JP" sz="1600" dirty="0" err="1">
                <a:latin typeface="Meiryo UI" panose="020B0604030504040204" pitchFamily="50" charset="-128"/>
                <a:ea typeface="Meiryo UI" panose="020B0604030504040204" pitchFamily="50" charset="-128"/>
              </a:rPr>
              <a:t>math201909-a.pdf</a:t>
            </a:r>
            <a:endParaRPr kumimoji="1" lang="ja-JP" altLang="en-US" sz="1600"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9912FC0E-72F7-3CF2-55CF-C9C6BD8F192B}"/>
              </a:ext>
            </a:extLst>
          </p:cNvPr>
          <p:cNvSpPr txBox="1"/>
          <p:nvPr/>
        </p:nvSpPr>
        <p:spPr>
          <a:xfrm>
            <a:off x="506370" y="1394329"/>
            <a:ext cx="5694188" cy="369332"/>
          </a:xfrm>
          <a:prstGeom prst="rect">
            <a:avLst/>
          </a:prstGeom>
          <a:noFill/>
        </p:spPr>
        <p:txBody>
          <a:bodyPr wrap="none" rtlCol="0">
            <a:spAutoFit/>
          </a:bodyPr>
          <a:lstStyle/>
          <a:p>
            <a:r>
              <a:rPr lang="ja-JP" altLang="en-US" dirty="0">
                <a:latin typeface="Meiryo UI" panose="020B0604030504040204" pitchFamily="50" charset="-128"/>
                <a:ea typeface="Meiryo UI" panose="020B0604030504040204" pitchFamily="50" charset="-128"/>
              </a:rPr>
              <a:t>試行では、</a:t>
            </a:r>
            <a:r>
              <a:rPr kumimoji="1" lang="en-US" altLang="ja-JP" dirty="0" err="1">
                <a:latin typeface="Meiryo UI" panose="020B0604030504040204" pitchFamily="50" charset="-128"/>
                <a:ea typeface="Meiryo UI" panose="020B0604030504040204" pitchFamily="50" charset="-128"/>
              </a:rPr>
              <a:t>o3</a:t>
            </a:r>
            <a:r>
              <a:rPr kumimoji="1" lang="en-US" altLang="ja-JP" dirty="0">
                <a:latin typeface="Meiryo UI" panose="020B0604030504040204" pitchFamily="50" charset="-128"/>
                <a:ea typeface="Meiryo UI" panose="020B0604030504040204" pitchFamily="50" charset="-128"/>
              </a:rPr>
              <a:t>-mini</a:t>
            </a:r>
            <a:r>
              <a:rPr lang="ja-JP" altLang="en-US" dirty="0">
                <a:latin typeface="Meiryo UI" panose="020B0604030504040204" pitchFamily="50" charset="-128"/>
                <a:ea typeface="Meiryo UI" panose="020B0604030504040204" pitchFamily="50" charset="-128"/>
              </a:rPr>
              <a:t>で以下の難しい数学の問題を解きます。</a:t>
            </a:r>
            <a:endParaRPr kumimoji="1" lang="ja-JP" altLang="en-US" dirty="0">
              <a:latin typeface="Meiryo UI" panose="020B0604030504040204" pitchFamily="50" charset="-128"/>
              <a:ea typeface="Meiryo UI" panose="020B0604030504040204" pitchFamily="50" charset="-128"/>
            </a:endParaRPr>
          </a:p>
        </p:txBody>
      </p:sp>
      <p:sp>
        <p:nvSpPr>
          <p:cNvPr id="2" name="テキスト ボックス 1">
            <a:extLst>
              <a:ext uri="{FF2B5EF4-FFF2-40B4-BE49-F238E27FC236}">
                <a16:creationId xmlns:a16="http://schemas.microsoft.com/office/drawing/2014/main" id="{808C6F0D-DCD6-B7C6-2D95-C0CC08CDB536}"/>
              </a:ext>
            </a:extLst>
          </p:cNvPr>
          <p:cNvSpPr txBox="1"/>
          <p:nvPr/>
        </p:nvSpPr>
        <p:spPr>
          <a:xfrm>
            <a:off x="1524510" y="152961"/>
            <a:ext cx="2526654" cy="523220"/>
          </a:xfrm>
          <a:prstGeom prst="rect">
            <a:avLst/>
          </a:prstGeom>
          <a:noFill/>
        </p:spPr>
        <p:txBody>
          <a:bodyPr wrap="none" rtlCol="0">
            <a:spAutoFit/>
          </a:bodyPr>
          <a:lstStyle/>
          <a:p>
            <a:r>
              <a:rPr kumimoji="1" lang="en-US" altLang="ja-JP" sz="2800" dirty="0" err="1">
                <a:latin typeface="Meiryo UI" panose="020B0604030504040204" pitchFamily="50" charset="-128"/>
                <a:ea typeface="Meiryo UI" panose="020B0604030504040204" pitchFamily="50" charset="-128"/>
              </a:rPr>
              <a:t>o3</a:t>
            </a:r>
            <a:r>
              <a:rPr kumimoji="1" lang="en-US" altLang="ja-JP" sz="2800" dirty="0">
                <a:latin typeface="Meiryo UI" panose="020B0604030504040204" pitchFamily="50" charset="-128"/>
                <a:ea typeface="Meiryo UI" panose="020B0604030504040204" pitchFamily="50" charset="-128"/>
              </a:rPr>
              <a:t>-mini</a:t>
            </a:r>
            <a:r>
              <a:rPr kumimoji="1" lang="ja-JP" altLang="en-US" sz="2800" dirty="0">
                <a:latin typeface="Meiryo UI" panose="020B0604030504040204" pitchFamily="50" charset="-128"/>
                <a:ea typeface="Meiryo UI" panose="020B0604030504040204" pitchFamily="50" charset="-128"/>
              </a:rPr>
              <a:t>の試行</a:t>
            </a:r>
          </a:p>
        </p:txBody>
      </p:sp>
    </p:spTree>
    <p:extLst>
      <p:ext uri="{BB962C8B-B14F-4D97-AF65-F5344CB8AC3E}">
        <p14:creationId xmlns:p14="http://schemas.microsoft.com/office/powerpoint/2010/main" val="847751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08797205-E65C-34F2-50E2-6A53F067C3E8}"/>
              </a:ext>
            </a:extLst>
          </p:cNvPr>
          <p:cNvPicPr>
            <a:picLocks noChangeAspect="1"/>
          </p:cNvPicPr>
          <p:nvPr/>
        </p:nvPicPr>
        <p:blipFill>
          <a:blip r:embed="rId2"/>
          <a:stretch>
            <a:fillRect/>
          </a:stretch>
        </p:blipFill>
        <p:spPr>
          <a:xfrm>
            <a:off x="5026932" y="4465703"/>
            <a:ext cx="2404382" cy="1444887"/>
          </a:xfrm>
          <a:prstGeom prst="rect">
            <a:avLst/>
          </a:prstGeom>
        </p:spPr>
      </p:pic>
      <p:pic>
        <p:nvPicPr>
          <p:cNvPr id="7" name="図 6">
            <a:extLst>
              <a:ext uri="{FF2B5EF4-FFF2-40B4-BE49-F238E27FC236}">
                <a16:creationId xmlns:a16="http://schemas.microsoft.com/office/drawing/2014/main" id="{2C4AF4F0-3706-AD48-1783-4D43C06807C2}"/>
              </a:ext>
            </a:extLst>
          </p:cNvPr>
          <p:cNvPicPr>
            <a:picLocks noChangeAspect="1"/>
          </p:cNvPicPr>
          <p:nvPr/>
        </p:nvPicPr>
        <p:blipFill>
          <a:blip r:embed="rId3"/>
          <a:stretch>
            <a:fillRect/>
          </a:stretch>
        </p:blipFill>
        <p:spPr>
          <a:xfrm>
            <a:off x="4975944" y="1523167"/>
            <a:ext cx="6984248" cy="2144541"/>
          </a:xfrm>
          <a:prstGeom prst="rect">
            <a:avLst/>
          </a:prstGeom>
        </p:spPr>
      </p:pic>
      <p:pic>
        <p:nvPicPr>
          <p:cNvPr id="9" name="図 8">
            <a:extLst>
              <a:ext uri="{FF2B5EF4-FFF2-40B4-BE49-F238E27FC236}">
                <a16:creationId xmlns:a16="http://schemas.microsoft.com/office/drawing/2014/main" id="{ADC29A48-C85C-73AA-3875-5446BBF5458B}"/>
              </a:ext>
            </a:extLst>
          </p:cNvPr>
          <p:cNvPicPr>
            <a:picLocks noChangeAspect="1"/>
          </p:cNvPicPr>
          <p:nvPr/>
        </p:nvPicPr>
        <p:blipFill>
          <a:blip r:embed="rId4"/>
          <a:stretch>
            <a:fillRect/>
          </a:stretch>
        </p:blipFill>
        <p:spPr>
          <a:xfrm>
            <a:off x="4858848" y="6057433"/>
            <a:ext cx="6811326" cy="342948"/>
          </a:xfrm>
          <a:prstGeom prst="rect">
            <a:avLst/>
          </a:prstGeom>
        </p:spPr>
      </p:pic>
      <p:sp>
        <p:nvSpPr>
          <p:cNvPr id="10" name="テキスト ボックス 9">
            <a:extLst>
              <a:ext uri="{FF2B5EF4-FFF2-40B4-BE49-F238E27FC236}">
                <a16:creationId xmlns:a16="http://schemas.microsoft.com/office/drawing/2014/main" id="{FD4058DA-01AE-E320-522F-F4A3FFAE7EB5}"/>
              </a:ext>
            </a:extLst>
          </p:cNvPr>
          <p:cNvSpPr txBox="1"/>
          <p:nvPr/>
        </p:nvSpPr>
        <p:spPr>
          <a:xfrm>
            <a:off x="359087" y="1339839"/>
            <a:ext cx="4477096" cy="3139321"/>
          </a:xfrm>
          <a:prstGeom prst="rect">
            <a:avLst/>
          </a:prstGeom>
          <a:noFill/>
        </p:spPr>
        <p:txBody>
          <a:bodyPr wrap="square" rtlCol="0">
            <a:spAutoFit/>
          </a:bodyPr>
          <a:lstStyle/>
          <a:p>
            <a:r>
              <a:rPr lang="en-US" altLang="ja-JP" dirty="0" err="1">
                <a:latin typeface="Meiryo UI" panose="020B0604030504040204" pitchFamily="50" charset="-128"/>
                <a:ea typeface="Meiryo UI" panose="020B0604030504040204" pitchFamily="50" charset="-128"/>
              </a:rPr>
              <a:t>o3</a:t>
            </a:r>
            <a:r>
              <a:rPr lang="en-US" altLang="ja-JP" dirty="0">
                <a:latin typeface="Meiryo UI" panose="020B0604030504040204" pitchFamily="50" charset="-128"/>
                <a:ea typeface="Meiryo UI" panose="020B0604030504040204" pitchFamily="50" charset="-128"/>
              </a:rPr>
              <a:t>-mini</a:t>
            </a:r>
            <a:r>
              <a:rPr lang="ja-JP" altLang="en-US" dirty="0">
                <a:latin typeface="Meiryo UI" panose="020B0604030504040204" pitchFamily="50" charset="-128"/>
                <a:ea typeface="Meiryo UI" panose="020B0604030504040204" pitchFamily="50" charset="-128"/>
              </a:rPr>
              <a:t>をストリーミング表示するため</a:t>
            </a:r>
            <a:endParaRPr lang="en-US" altLang="ja-JP" dirty="0">
              <a:latin typeface="Meiryo UI" panose="020B0604030504040204" pitchFamily="50" charset="-128"/>
              <a:ea typeface="Meiryo UI" panose="020B0604030504040204" pitchFamily="50" charset="-128"/>
            </a:endParaRPr>
          </a:p>
          <a:p>
            <a:r>
              <a:rPr lang="en-US" altLang="ja-JP" dirty="0" err="1">
                <a:latin typeface="Meiryo UI" panose="020B0604030504040204" pitchFamily="50" charset="-128"/>
                <a:ea typeface="Meiryo UI" panose="020B0604030504040204" pitchFamily="50" charset="-128"/>
              </a:rPr>
              <a:t>chainlit</a:t>
            </a:r>
            <a:r>
              <a:rPr lang="ja-JP" altLang="en-US" dirty="0">
                <a:latin typeface="Meiryo UI" panose="020B0604030504040204" pitchFamily="50" charset="-128"/>
                <a:ea typeface="Meiryo UI" panose="020B0604030504040204" pitchFamily="50" charset="-128"/>
              </a:rPr>
              <a:t>よりもカスタマイズ性の高い</a:t>
            </a:r>
            <a:endParaRPr lang="en-US" altLang="ja-JP" dirty="0">
              <a:latin typeface="Meiryo UI" panose="020B0604030504040204" pitchFamily="50" charset="-128"/>
              <a:ea typeface="Meiryo UI" panose="020B0604030504040204" pitchFamily="50" charset="-128"/>
            </a:endParaRPr>
          </a:p>
          <a:p>
            <a:r>
              <a:rPr lang="en-US" altLang="ja-JP" dirty="0" err="1">
                <a:latin typeface="Meiryo UI" panose="020B0604030504040204" pitchFamily="50" charset="-128"/>
                <a:ea typeface="Meiryo UI" panose="020B0604030504040204" pitchFamily="50" charset="-128"/>
              </a:rPr>
              <a:t>streamlit</a:t>
            </a:r>
            <a:r>
              <a:rPr lang="ja-JP" altLang="en-US" dirty="0">
                <a:latin typeface="Meiryo UI" panose="020B0604030504040204" pitchFamily="50" charset="-128"/>
                <a:ea typeface="Meiryo UI" panose="020B0604030504040204" pitchFamily="50" charset="-128"/>
              </a:rPr>
              <a:t>でサンプルを作成しています。</a:t>
            </a:r>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ポイント： </a:t>
            </a:r>
            <a:r>
              <a:rPr lang="en-US" altLang="ja-JP" dirty="0" err="1">
                <a:solidFill>
                  <a:srgbClr val="0070C0"/>
                </a:solidFill>
                <a:latin typeface="Meiryo UI" panose="020B0604030504040204" pitchFamily="50" charset="-128"/>
                <a:ea typeface="Meiryo UI" panose="020B0604030504040204" pitchFamily="50" charset="-128"/>
              </a:rPr>
              <a:t>reasoning_effort</a:t>
            </a:r>
            <a:r>
              <a:rPr lang="en-US" altLang="ja-JP" dirty="0">
                <a:solidFill>
                  <a:srgbClr val="0070C0"/>
                </a:solidFill>
                <a:latin typeface="Meiryo UI" panose="020B0604030504040204" pitchFamily="50" charset="-128"/>
                <a:ea typeface="Meiryo UI" panose="020B0604030504040204" pitchFamily="50" charset="-128"/>
              </a:rPr>
              <a:t> </a:t>
            </a:r>
            <a:r>
              <a:rPr lang="ja-JP" altLang="en-US" dirty="0">
                <a:latin typeface="Meiryo UI" panose="020B0604030504040204" pitchFamily="50" charset="-128"/>
                <a:ea typeface="Meiryo UI" panose="020B0604030504040204" pitchFamily="50" charset="-128"/>
              </a:rPr>
              <a:t>の切り替え</a:t>
            </a:r>
            <a:endParaRPr lang="en-US" altLang="ja-JP" dirty="0">
              <a:latin typeface="Meiryo UI" panose="020B0604030504040204" pitchFamily="50" charset="-128"/>
              <a:ea typeface="Meiryo UI" panose="020B0604030504040204" pitchFamily="50" charset="-128"/>
            </a:endParaRPr>
          </a:p>
          <a:p>
            <a:r>
              <a:rPr lang="ja-JP" altLang="en-US" b="1" dirty="0">
                <a:latin typeface="Meiryo UI" panose="020B0604030504040204" pitchFamily="50" charset="-128"/>
                <a:ea typeface="Meiryo UI" panose="020B0604030504040204" pitchFamily="50" charset="-128"/>
              </a:rPr>
              <a:t>            </a:t>
            </a:r>
            <a:r>
              <a:rPr lang="en-US" altLang="ja-JP" b="1" u="sng" dirty="0">
                <a:latin typeface="Meiryo UI" panose="020B0604030504040204" pitchFamily="50" charset="-128"/>
                <a:ea typeface="Meiryo UI" panose="020B0604030504040204" pitchFamily="50" charset="-128"/>
              </a:rPr>
              <a:t>“</a:t>
            </a:r>
            <a:r>
              <a:rPr lang="en-US" altLang="ja-JP" b="1" u="sng" dirty="0" err="1">
                <a:latin typeface="Meiryo UI" panose="020B0604030504040204" pitchFamily="50" charset="-128"/>
                <a:ea typeface="Meiryo UI" panose="020B0604030504040204" pitchFamily="50" charset="-128"/>
              </a:rPr>
              <a:t>low”,“medium“,”high</a:t>
            </a:r>
            <a:r>
              <a:rPr lang="en-US" altLang="ja-JP" b="1" u="sng" dirty="0">
                <a:latin typeface="Meiryo UI" panose="020B0604030504040204" pitchFamily="50" charset="-128"/>
                <a:ea typeface="Meiryo UI" panose="020B0604030504040204" pitchFamily="50" charset="-128"/>
              </a:rPr>
              <a:t>”</a:t>
            </a:r>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  切り替えで、応答時間や回答が変化。</a:t>
            </a:r>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endParaRPr kumimoji="1" lang="ja-JP" altLang="en-US"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8D1DA38B-8888-D09F-886F-01E8E86D63AB}"/>
              </a:ext>
            </a:extLst>
          </p:cNvPr>
          <p:cNvSpPr txBox="1"/>
          <p:nvPr/>
        </p:nvSpPr>
        <p:spPr>
          <a:xfrm>
            <a:off x="359087" y="4710261"/>
            <a:ext cx="4209563" cy="1200329"/>
          </a:xfrm>
          <a:prstGeom prst="rect">
            <a:avLst/>
          </a:prstGeom>
          <a:noFill/>
        </p:spPr>
        <p:txBody>
          <a:bodyPr wrap="square" rtlCol="0">
            <a:spAutoFit/>
          </a:bodyPr>
          <a:lstStyle/>
          <a:p>
            <a:r>
              <a:rPr lang="ja-JP" altLang="en-US" dirty="0">
                <a:latin typeface="Meiryo UI" panose="020B0604030504040204" pitchFamily="50" charset="-128"/>
                <a:ea typeface="Meiryo UI" panose="020B0604030504040204" pitchFamily="50" charset="-128"/>
              </a:rPr>
              <a:t>右の３ファイルがある状態で、ターミナルから</a:t>
            </a:r>
            <a:endParaRPr lang="en-US" altLang="ja-JP" dirty="0">
              <a:latin typeface="Meiryo UI" panose="020B0604030504040204" pitchFamily="50" charset="-128"/>
              <a:ea typeface="Meiryo UI" panose="020B0604030504040204" pitchFamily="50" charset="-128"/>
            </a:endParaRPr>
          </a:p>
          <a:p>
            <a:r>
              <a:rPr lang="en-US" altLang="ja-JP" dirty="0" err="1">
                <a:solidFill>
                  <a:srgbClr val="0070C0"/>
                </a:solidFill>
                <a:latin typeface="Meiryo UI" panose="020B0604030504040204" pitchFamily="50" charset="-128"/>
                <a:ea typeface="Meiryo UI" panose="020B0604030504040204" pitchFamily="50" charset="-128"/>
              </a:rPr>
              <a:t>streamlit</a:t>
            </a:r>
            <a:r>
              <a:rPr lang="en-US" altLang="ja-JP" dirty="0">
                <a:solidFill>
                  <a:srgbClr val="0070C0"/>
                </a:solidFill>
                <a:latin typeface="Meiryo UI" panose="020B0604030504040204" pitchFamily="50" charset="-128"/>
                <a:ea typeface="Meiryo UI" panose="020B0604030504040204" pitchFamily="50" charset="-128"/>
              </a:rPr>
              <a:t> run </a:t>
            </a:r>
            <a:r>
              <a:rPr lang="en-US" altLang="ja-JP" dirty="0" err="1">
                <a:solidFill>
                  <a:srgbClr val="0070C0"/>
                </a:solidFill>
                <a:latin typeface="Meiryo UI" panose="020B0604030504040204" pitchFamily="50" charset="-128"/>
                <a:ea typeface="Meiryo UI" panose="020B0604030504040204" pitchFamily="50" charset="-128"/>
              </a:rPr>
              <a:t>streamlit1.py</a:t>
            </a:r>
            <a:r>
              <a:rPr lang="ja-JP" altLang="en-US" dirty="0">
                <a:solidFill>
                  <a:srgbClr val="0070C0"/>
                </a:solidFill>
                <a:latin typeface="Meiryo UI" panose="020B0604030504040204" pitchFamily="50" charset="-128"/>
                <a:ea typeface="Meiryo UI" panose="020B0604030504040204" pitchFamily="50" charset="-128"/>
              </a:rPr>
              <a:t> </a:t>
            </a:r>
            <a:endParaRPr lang="en-US" altLang="ja-JP" dirty="0">
              <a:solidFill>
                <a:srgbClr val="0070C0"/>
              </a:solidFill>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を実行してください。</a:t>
            </a:r>
            <a:endParaRPr lang="en-US" altLang="ja-JP" dirty="0">
              <a:latin typeface="Meiryo UI" panose="020B0604030504040204" pitchFamily="50" charset="-128"/>
              <a:ea typeface="Meiryo UI" panose="020B0604030504040204" pitchFamily="50" charset="-128"/>
            </a:endParaRPr>
          </a:p>
          <a:p>
            <a:endParaRPr kumimoji="1" lang="en-US" altLang="ja-JP" dirty="0">
              <a:latin typeface="Meiryo UI" panose="020B0604030504040204" pitchFamily="50" charset="-128"/>
              <a:ea typeface="Meiryo UI" panose="020B0604030504040204" pitchFamily="50" charset="-128"/>
            </a:endParaRPr>
          </a:p>
        </p:txBody>
      </p:sp>
      <p:pic>
        <p:nvPicPr>
          <p:cNvPr id="13" name="図 12">
            <a:extLst>
              <a:ext uri="{FF2B5EF4-FFF2-40B4-BE49-F238E27FC236}">
                <a16:creationId xmlns:a16="http://schemas.microsoft.com/office/drawing/2014/main" id="{8BC93270-D16D-5E41-52FB-3049B56EB9BA}"/>
              </a:ext>
            </a:extLst>
          </p:cNvPr>
          <p:cNvPicPr>
            <a:picLocks noChangeAspect="1"/>
          </p:cNvPicPr>
          <p:nvPr/>
        </p:nvPicPr>
        <p:blipFill>
          <a:blip r:embed="rId5"/>
          <a:stretch>
            <a:fillRect/>
          </a:stretch>
        </p:blipFill>
        <p:spPr>
          <a:xfrm>
            <a:off x="4975944" y="1156512"/>
            <a:ext cx="1729656" cy="366655"/>
          </a:xfrm>
          <a:prstGeom prst="rect">
            <a:avLst/>
          </a:prstGeom>
        </p:spPr>
      </p:pic>
      <p:sp>
        <p:nvSpPr>
          <p:cNvPr id="14" name="正方形/長方形 13">
            <a:extLst>
              <a:ext uri="{FF2B5EF4-FFF2-40B4-BE49-F238E27FC236}">
                <a16:creationId xmlns:a16="http://schemas.microsoft.com/office/drawing/2014/main" id="{D90F93EA-6D19-6B93-896D-E860E8D786D8}"/>
              </a:ext>
            </a:extLst>
          </p:cNvPr>
          <p:cNvSpPr/>
          <p:nvPr/>
        </p:nvSpPr>
        <p:spPr>
          <a:xfrm>
            <a:off x="6095999" y="3175072"/>
            <a:ext cx="2365829" cy="25392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60963C87-709C-F6EC-3895-3036F3DA111C}"/>
              </a:ext>
            </a:extLst>
          </p:cNvPr>
          <p:cNvSpPr/>
          <p:nvPr/>
        </p:nvSpPr>
        <p:spPr>
          <a:xfrm>
            <a:off x="8635999" y="6057433"/>
            <a:ext cx="2939144" cy="342948"/>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8600CED8-BE9C-19C5-B6F0-5CC0D10B2E25}"/>
              </a:ext>
            </a:extLst>
          </p:cNvPr>
          <p:cNvSpPr txBox="1"/>
          <p:nvPr/>
        </p:nvSpPr>
        <p:spPr>
          <a:xfrm>
            <a:off x="1524510" y="152961"/>
            <a:ext cx="2526654" cy="523220"/>
          </a:xfrm>
          <a:prstGeom prst="rect">
            <a:avLst/>
          </a:prstGeom>
          <a:noFill/>
        </p:spPr>
        <p:txBody>
          <a:bodyPr wrap="none" rtlCol="0">
            <a:spAutoFit/>
          </a:bodyPr>
          <a:lstStyle/>
          <a:p>
            <a:r>
              <a:rPr kumimoji="1" lang="en-US" altLang="ja-JP" sz="2800" dirty="0" err="1">
                <a:latin typeface="Meiryo UI" panose="020B0604030504040204" pitchFamily="50" charset="-128"/>
                <a:ea typeface="Meiryo UI" panose="020B0604030504040204" pitchFamily="50" charset="-128"/>
              </a:rPr>
              <a:t>o3</a:t>
            </a:r>
            <a:r>
              <a:rPr kumimoji="1" lang="en-US" altLang="ja-JP" sz="2800" dirty="0">
                <a:latin typeface="Meiryo UI" panose="020B0604030504040204" pitchFamily="50" charset="-128"/>
                <a:ea typeface="Meiryo UI" panose="020B0604030504040204" pitchFamily="50" charset="-128"/>
              </a:rPr>
              <a:t>-mini</a:t>
            </a:r>
            <a:r>
              <a:rPr kumimoji="1" lang="ja-JP" altLang="en-US" sz="2800" dirty="0">
                <a:latin typeface="Meiryo UI" panose="020B0604030504040204" pitchFamily="50" charset="-128"/>
                <a:ea typeface="Meiryo UI" panose="020B0604030504040204" pitchFamily="50" charset="-128"/>
              </a:rPr>
              <a:t>の試行</a:t>
            </a:r>
          </a:p>
        </p:txBody>
      </p:sp>
    </p:spTree>
    <p:extLst>
      <p:ext uri="{BB962C8B-B14F-4D97-AF65-F5344CB8AC3E}">
        <p14:creationId xmlns:p14="http://schemas.microsoft.com/office/powerpoint/2010/main" val="923564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D1BADD2C-E48D-74F9-5481-CBCFB4AFFD28}"/>
              </a:ext>
            </a:extLst>
          </p:cNvPr>
          <p:cNvPicPr>
            <a:picLocks noChangeAspect="1"/>
          </p:cNvPicPr>
          <p:nvPr/>
        </p:nvPicPr>
        <p:blipFill>
          <a:blip r:embed="rId2"/>
          <a:stretch>
            <a:fillRect/>
          </a:stretch>
        </p:blipFill>
        <p:spPr>
          <a:xfrm>
            <a:off x="6093597" y="3763703"/>
            <a:ext cx="5140460" cy="2656114"/>
          </a:xfrm>
          <a:prstGeom prst="rect">
            <a:avLst/>
          </a:prstGeom>
          <a:ln>
            <a:solidFill>
              <a:schemeClr val="bg1">
                <a:lumMod val="65000"/>
              </a:schemeClr>
            </a:solidFill>
          </a:ln>
        </p:spPr>
      </p:pic>
      <p:sp>
        <p:nvSpPr>
          <p:cNvPr id="4" name="テキスト ボックス 3">
            <a:extLst>
              <a:ext uri="{FF2B5EF4-FFF2-40B4-BE49-F238E27FC236}">
                <a16:creationId xmlns:a16="http://schemas.microsoft.com/office/drawing/2014/main" id="{D5869D4D-689A-64E5-A6F9-2294BEE15CBF}"/>
              </a:ext>
            </a:extLst>
          </p:cNvPr>
          <p:cNvSpPr txBox="1"/>
          <p:nvPr/>
        </p:nvSpPr>
        <p:spPr>
          <a:xfrm>
            <a:off x="494047" y="1335950"/>
            <a:ext cx="5239096" cy="646331"/>
          </a:xfrm>
          <a:prstGeom prst="rect">
            <a:avLst/>
          </a:prstGeom>
          <a:noFill/>
        </p:spPr>
        <p:txBody>
          <a:bodyPr wrap="square" rtlCol="0">
            <a:spAutoFit/>
          </a:bodyPr>
          <a:lstStyle/>
          <a:p>
            <a:r>
              <a:rPr lang="en-US" altLang="ja-JP" dirty="0" err="1">
                <a:latin typeface="Meiryo UI" panose="020B0604030504040204" pitchFamily="50" charset="-128"/>
                <a:ea typeface="Meiryo UI" panose="020B0604030504040204" pitchFamily="50" charset="-128"/>
              </a:rPr>
              <a:t>Streamlit</a:t>
            </a:r>
            <a:r>
              <a:rPr lang="ja-JP" altLang="en-US" dirty="0">
                <a:latin typeface="Meiryo UI" panose="020B0604030504040204" pitchFamily="50" charset="-128"/>
                <a:ea typeface="Meiryo UI" panose="020B0604030504040204" pitchFamily="50" charset="-128"/>
              </a:rPr>
              <a:t>のブラウザが起動したあと、</a:t>
            </a:r>
            <a:endParaRPr lang="en-US" altLang="ja-JP" dirty="0">
              <a:latin typeface="Meiryo UI" panose="020B0604030504040204" pitchFamily="50" charset="-128"/>
              <a:ea typeface="Meiryo UI" panose="020B0604030504040204" pitchFamily="50" charset="-128"/>
            </a:endParaRPr>
          </a:p>
          <a:p>
            <a:r>
              <a:rPr lang="ja-JP" altLang="en-US" dirty="0">
                <a:latin typeface="Meiryo UI" panose="020B0604030504040204" pitchFamily="50" charset="-128"/>
                <a:ea typeface="Meiryo UI" panose="020B0604030504040204" pitchFamily="50" charset="-128"/>
              </a:rPr>
              <a:t>さきほどの数学の問題をコピペして問い合わせてください。</a:t>
            </a:r>
            <a:endParaRPr lang="en-US" altLang="ja-JP"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A1045E39-4BBE-E28C-65C8-AD6575D24275}"/>
              </a:ext>
            </a:extLst>
          </p:cNvPr>
          <p:cNvSpPr txBox="1"/>
          <p:nvPr/>
        </p:nvSpPr>
        <p:spPr>
          <a:xfrm>
            <a:off x="494047" y="3995932"/>
            <a:ext cx="4702067" cy="923330"/>
          </a:xfrm>
          <a:prstGeom prst="rect">
            <a:avLst/>
          </a:prstGeom>
          <a:noFill/>
        </p:spPr>
        <p:txBody>
          <a:bodyPr wrap="square" rtlCol="0">
            <a:spAutoFit/>
          </a:bodyPr>
          <a:lstStyle/>
          <a:p>
            <a:r>
              <a:rPr lang="en-US" altLang="ja-JP" dirty="0">
                <a:latin typeface="Meiryo UI" panose="020B0604030504040204" pitchFamily="50" charset="-128"/>
                <a:ea typeface="Meiryo UI" panose="020B0604030504040204" pitchFamily="50" charset="-128"/>
              </a:rPr>
              <a:t>Reasoning</a:t>
            </a:r>
            <a:r>
              <a:rPr lang="ja-JP" altLang="en-US" dirty="0">
                <a:latin typeface="Meiryo UI" panose="020B0604030504040204" pitchFamily="50" charset="-128"/>
                <a:ea typeface="Meiryo UI" panose="020B0604030504040204" pitchFamily="50" charset="-128"/>
              </a:rPr>
              <a:t>モデルのため、レスポンスが</a:t>
            </a:r>
            <a:r>
              <a:rPr lang="en-US" altLang="ja-JP" dirty="0">
                <a:latin typeface="Meiryo UI" panose="020B0604030504040204" pitchFamily="50" charset="-128"/>
                <a:ea typeface="Meiryo UI" panose="020B0604030504040204" pitchFamily="50" charset="-128"/>
              </a:rPr>
              <a:t>1</a:t>
            </a:r>
            <a:r>
              <a:rPr lang="ja-JP" altLang="en-US" dirty="0">
                <a:latin typeface="Meiryo UI" panose="020B0604030504040204" pitchFamily="50" charset="-128"/>
                <a:ea typeface="Meiryo UI" panose="020B0604030504040204" pitchFamily="50" charset="-128"/>
              </a:rPr>
              <a:t>分前後くらいかかりますので待ちます。</a:t>
            </a:r>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EF0FE85C-3ECA-BE9C-194F-EB2BA683E7E8}"/>
              </a:ext>
            </a:extLst>
          </p:cNvPr>
          <p:cNvSpPr txBox="1"/>
          <p:nvPr/>
        </p:nvSpPr>
        <p:spPr>
          <a:xfrm>
            <a:off x="494047" y="5393795"/>
            <a:ext cx="5313736" cy="1200329"/>
          </a:xfrm>
          <a:prstGeom prst="rect">
            <a:avLst/>
          </a:prstGeom>
          <a:noFill/>
        </p:spPr>
        <p:txBody>
          <a:bodyPr wrap="square" rtlCol="0">
            <a:spAutoFit/>
          </a:bodyPr>
          <a:lstStyle/>
          <a:p>
            <a:r>
              <a:rPr lang="ja-JP" altLang="en-US" dirty="0">
                <a:latin typeface="Meiryo UI" panose="020B0604030504040204" pitchFamily="50" charset="-128"/>
                <a:ea typeface="Meiryo UI" panose="020B0604030504040204" pitchFamily="50" charset="-128"/>
              </a:rPr>
              <a:t>正解の </a:t>
            </a:r>
            <a:r>
              <a:rPr lang="en-US" altLang="ja-JP" dirty="0">
                <a:latin typeface="Meiryo UI" panose="020B0604030504040204" pitchFamily="50" charset="-128"/>
                <a:ea typeface="Meiryo UI" panose="020B0604030504040204" pitchFamily="50" charset="-128"/>
              </a:rPr>
              <a:t> </a:t>
            </a:r>
            <a:r>
              <a:rPr lang="en-US" altLang="ja-JP" u="sng" dirty="0">
                <a:latin typeface="Meiryo UI" panose="020B0604030504040204" pitchFamily="50" charset="-128"/>
                <a:ea typeface="Meiryo UI" panose="020B0604030504040204" pitchFamily="50" charset="-128"/>
              </a:rPr>
              <a:t>42, 44, 56, 58, 92, 94</a:t>
            </a:r>
            <a:r>
              <a:rPr lang="ja-JP" altLang="en-US" dirty="0">
                <a:latin typeface="Meiryo UI" panose="020B0604030504040204" pitchFamily="50" charset="-128"/>
                <a:ea typeface="Meiryo UI" panose="020B0604030504040204" pitchFamily="50" charset="-128"/>
              </a:rPr>
              <a:t>が表示されました。</a:t>
            </a:r>
            <a:endParaRPr lang="en-US" altLang="ja-JP" dirty="0">
              <a:latin typeface="Meiryo UI" panose="020B0604030504040204" pitchFamily="50" charset="-128"/>
              <a:ea typeface="Meiryo UI" panose="020B0604030504040204" pitchFamily="50" charset="-128"/>
            </a:endParaRPr>
          </a:p>
          <a:p>
            <a:endParaRPr lang="en-US" altLang="ja-JP" dirty="0">
              <a:latin typeface="Meiryo UI" panose="020B0604030504040204" pitchFamily="50" charset="-128"/>
              <a:ea typeface="Meiryo UI" panose="020B0604030504040204" pitchFamily="50" charset="-128"/>
            </a:endParaRPr>
          </a:p>
          <a:p>
            <a:r>
              <a:rPr lang="en-US" altLang="ja-JP" dirty="0" err="1">
                <a:solidFill>
                  <a:srgbClr val="0070C0"/>
                </a:solidFill>
                <a:latin typeface="Meiryo UI" panose="020B0604030504040204" pitchFamily="50" charset="-128"/>
                <a:ea typeface="Meiryo UI" panose="020B0604030504040204" pitchFamily="50" charset="-128"/>
              </a:rPr>
              <a:t>reasoning_effort</a:t>
            </a:r>
            <a:r>
              <a:rPr lang="ja-JP" altLang="en-US" dirty="0">
                <a:latin typeface="Meiryo UI" panose="020B0604030504040204" pitchFamily="50" charset="-128"/>
                <a:ea typeface="Meiryo UI" panose="020B0604030504040204" pitchFamily="50" charset="-128"/>
              </a:rPr>
              <a:t>を切り替えて動作の違いを確認してください。</a:t>
            </a:r>
            <a:endParaRPr lang="en-US" altLang="ja-JP"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CD78E038-B82F-958F-7BEE-013C8459BC6E}"/>
              </a:ext>
            </a:extLst>
          </p:cNvPr>
          <p:cNvSpPr txBox="1"/>
          <p:nvPr/>
        </p:nvSpPr>
        <p:spPr>
          <a:xfrm>
            <a:off x="1524510" y="152961"/>
            <a:ext cx="2526654" cy="523220"/>
          </a:xfrm>
          <a:prstGeom prst="rect">
            <a:avLst/>
          </a:prstGeom>
          <a:noFill/>
        </p:spPr>
        <p:txBody>
          <a:bodyPr wrap="none" rtlCol="0">
            <a:spAutoFit/>
          </a:bodyPr>
          <a:lstStyle/>
          <a:p>
            <a:r>
              <a:rPr kumimoji="1" lang="en-US" altLang="ja-JP" sz="2800" dirty="0" err="1">
                <a:latin typeface="Meiryo UI" panose="020B0604030504040204" pitchFamily="50" charset="-128"/>
                <a:ea typeface="Meiryo UI" panose="020B0604030504040204" pitchFamily="50" charset="-128"/>
              </a:rPr>
              <a:t>o3</a:t>
            </a:r>
            <a:r>
              <a:rPr kumimoji="1" lang="en-US" altLang="ja-JP" sz="2800" dirty="0">
                <a:latin typeface="Meiryo UI" panose="020B0604030504040204" pitchFamily="50" charset="-128"/>
                <a:ea typeface="Meiryo UI" panose="020B0604030504040204" pitchFamily="50" charset="-128"/>
              </a:rPr>
              <a:t>-mini</a:t>
            </a:r>
            <a:r>
              <a:rPr kumimoji="1" lang="ja-JP" altLang="en-US" sz="2800" dirty="0">
                <a:latin typeface="Meiryo UI" panose="020B0604030504040204" pitchFamily="50" charset="-128"/>
                <a:ea typeface="Meiryo UI" panose="020B0604030504040204" pitchFamily="50" charset="-128"/>
              </a:rPr>
              <a:t>の試行</a:t>
            </a:r>
          </a:p>
        </p:txBody>
      </p:sp>
      <p:pic>
        <p:nvPicPr>
          <p:cNvPr id="12" name="図 11">
            <a:extLst>
              <a:ext uri="{FF2B5EF4-FFF2-40B4-BE49-F238E27FC236}">
                <a16:creationId xmlns:a16="http://schemas.microsoft.com/office/drawing/2014/main" id="{D84827ED-5314-885F-94DF-57D6E68CACF3}"/>
              </a:ext>
            </a:extLst>
          </p:cNvPr>
          <p:cNvPicPr>
            <a:picLocks noChangeAspect="1"/>
          </p:cNvPicPr>
          <p:nvPr/>
        </p:nvPicPr>
        <p:blipFill>
          <a:blip r:embed="rId3"/>
          <a:stretch>
            <a:fillRect/>
          </a:stretch>
        </p:blipFill>
        <p:spPr>
          <a:xfrm>
            <a:off x="6096000" y="740100"/>
            <a:ext cx="5027963" cy="2852362"/>
          </a:xfrm>
          <a:prstGeom prst="rect">
            <a:avLst/>
          </a:prstGeom>
          <a:ln>
            <a:solidFill>
              <a:schemeClr val="bg1">
                <a:lumMod val="65000"/>
              </a:schemeClr>
            </a:solidFill>
          </a:ln>
        </p:spPr>
      </p:pic>
    </p:spTree>
    <p:extLst>
      <p:ext uri="{BB962C8B-B14F-4D97-AF65-F5344CB8AC3E}">
        <p14:creationId xmlns:p14="http://schemas.microsoft.com/office/powerpoint/2010/main" val="86981739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461</Words>
  <Application>Microsoft Office PowerPoint</Application>
  <PresentationFormat>ワイド画面</PresentationFormat>
  <Paragraphs>45</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Meiryo UI</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忍 矢野</dc:creator>
  <cp:lastModifiedBy>忍 矢野</cp:lastModifiedBy>
  <cp:revision>16</cp:revision>
  <dcterms:created xsi:type="dcterms:W3CDTF">2025-06-26T12:37:13Z</dcterms:created>
  <dcterms:modified xsi:type="dcterms:W3CDTF">2025-06-26T14:33:32Z</dcterms:modified>
</cp:coreProperties>
</file>