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1" r:id="rId4"/>
    <p:sldId id="258" r:id="rId5"/>
    <p:sldId id="259" r:id="rId6"/>
    <p:sldId id="257" r:id="rId7"/>
    <p:sldId id="260" r:id="rId8"/>
    <p:sldId id="262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156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D50D4-49C0-DDE7-4D4B-73221AB69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73145A8-DC9F-0E2D-DF11-DCCF95A13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A0E0A1-15BD-8471-25D2-04EF2CB05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06DDE-1E00-663B-5BF6-4DA7ADAD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5FBA3E-FE84-E800-3212-DBE98B2E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91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C31A9-C787-9507-41F4-C9134403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7DCCB8-230F-7AB2-69A4-C98615BA4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7D9B7-4AE9-742E-96C6-6CB2AEEA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DDE0A-EC9D-8AE0-42EE-20AE1F19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B1609D-5B02-68DE-9053-34FE47B0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6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C2C1AE-297E-5DA3-BEF3-AB70218B7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6D6F6B-38B4-ED68-FF83-C65D510A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FAC61A-3512-5BA8-4976-9B9FCC70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0CE2FF-7DD5-5E08-79F9-DF104F50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9E285-C744-F779-A0D8-1912F118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7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8DF9C-A697-E9F9-2618-6825C36B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74BA56-6E17-124D-AFD4-434D6BFE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C4DB1F-A68D-F327-341F-CD3FC825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C232D-94D1-544B-C664-888D4665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702F49-E9DA-8DD3-8CE1-0AD3CBC0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209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7C4C9-B8E7-632D-1BBA-1A9251008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D3B2E2-FDAF-244D-6A53-33F4F036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EE53D-661D-99CD-6FC0-807BFF93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D6D54-047D-EB63-078C-F9975325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F41DF-D784-5A49-E311-D2BB9A58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7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9D081-5679-8C57-2A30-56B66CAF8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EDE0BC-167B-342A-9A30-14EF5C6BE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8A7A51-C0F0-C725-7963-7767C3E12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39D76A-5328-0E1E-DEF1-F087F13E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E6AA3C-1051-BA76-9E2A-E06B5158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AF3BC5-0619-3C4C-A9AA-E0C8AAE5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70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BF9E87-115D-735A-7D86-6F8239EF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9EFBB6-00EE-F1B1-6D6E-70E881BA2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AF21BA-E601-3125-E264-EBC9E527E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738A17-5BA8-D6F5-4A68-5813C19D1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CF01B5-AC4D-B366-6E7C-E812CD55C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E78E81-B35A-2BE3-9650-21E1E44F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D05468-A8EB-A38A-F246-DB39B0A4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0F0919-655B-4E18-5A33-CED9CFB5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73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18EF2-0740-E211-4EAD-D6B5C5B0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146150-4DF6-261F-229C-B5C174E2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06D796-C56A-36DD-1B31-85DBABDA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5F2134-D07A-F045-49DE-EC266A67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45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10443-1F24-DC1E-0D8E-3EE7F25F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ACB75A0-1A7A-C57F-9D68-744B4A0CD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ADBCA0-8B49-495F-0D1B-9BAB7BC3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3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5B7A8-7A91-8ABE-D8D8-4A5C413E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CC9BA-DF17-9C20-3236-5C4BC716A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88650B-FB1D-C86D-5BBA-0BDA2B570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4BA09-D071-CEBD-AF3B-2D5F351C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D1EEFB-402E-BA81-3A8F-EB775FB9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771977-612B-063D-B109-655A9B44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54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5F032-2C84-AF8C-5AB4-5D6369A6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9480BB6-4E96-BCBA-2281-8673A0D05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590AFE-311E-0DA3-99D4-1062B539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EDD994-D2E2-E54E-71AA-0F5FAEA0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3B3813-45F8-B1FA-BE20-73C0174E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381892-8D10-60FE-9223-2CC9F4E9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7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14BEEB-7205-5024-5397-5BD81BF3C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A07039-13FA-2B62-B5F6-ECA0B824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8C6E36-65E5-9FC4-8852-A91E8EB7A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4D46-6D49-4C66-A437-B5B36386890F}" type="datetimeFigureOut">
              <a:rPr kumimoji="1" lang="ja-JP" altLang="en-US" smtClean="0"/>
              <a:t>2025/1/4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4126F9-D078-4515-9CE9-8F9631504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BB2615-6714-22E1-1493-D9850775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644B9-1873-4AA7-8FFC-7A3279C017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42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1D1FD-800C-3F33-066C-2B8E9C83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B7139-0759-DE2C-BA81-9F2DC7C93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8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25EE81-38FB-7AE1-9FAC-CB56C4A289BB}"/>
              </a:ext>
            </a:extLst>
          </p:cNvPr>
          <p:cNvSpPr txBox="1"/>
          <p:nvPr/>
        </p:nvSpPr>
        <p:spPr>
          <a:xfrm>
            <a:off x="949073" y="1410733"/>
            <a:ext cx="10163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dirty="0"/>
          </a:p>
          <a:p>
            <a:r>
              <a:rPr kumimoji="1" lang="ja-JP" altLang="en-US" dirty="0"/>
              <a:t>問題１</a:t>
            </a:r>
            <a:endParaRPr kumimoji="1" lang="en-US" altLang="ja-JP" dirty="0"/>
          </a:p>
          <a:p>
            <a:r>
              <a:rPr kumimoji="1" lang="en-US" altLang="ja-JP" dirty="0"/>
              <a:t>PDF</a:t>
            </a:r>
            <a:r>
              <a:rPr kumimoji="1" lang="ja-JP" altLang="en-US" dirty="0"/>
              <a:t>から抽出したテキストからヘッダ、フッタを除去するために正規表現を使用。</a:t>
            </a:r>
            <a:endParaRPr kumimoji="1" lang="en-US" altLang="ja-JP" dirty="0"/>
          </a:p>
          <a:p>
            <a:r>
              <a:rPr lang="ja-JP" altLang="en-US" dirty="0"/>
              <a:t>    →文書をみて</a:t>
            </a:r>
            <a:r>
              <a:rPr kumimoji="1" lang="ja-JP" altLang="en-US" dirty="0"/>
              <a:t>ヘッダ、フッタの正規表現を作成するのが面倒。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問題２</a:t>
            </a:r>
            <a:endParaRPr lang="en-US" altLang="ja-JP" dirty="0"/>
          </a:p>
          <a:p>
            <a:r>
              <a:rPr kumimoji="1" lang="ja-JP" altLang="en-US" dirty="0"/>
              <a:t>文書構造を考慮したテキスト分割を行うため、正規表現を使用。 </a:t>
            </a:r>
            <a:endParaRPr kumimoji="1" lang="en-US" altLang="ja-JP" dirty="0"/>
          </a:p>
          <a:p>
            <a:r>
              <a:rPr lang="ja-JP" altLang="en-US" dirty="0"/>
              <a:t>    →文書をみて</a:t>
            </a:r>
            <a:r>
              <a:rPr kumimoji="1" lang="ja-JP" altLang="en-US" dirty="0"/>
              <a:t>見出し番号の正規表現を作成するのが面倒。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8ADF2EA-C926-D1A1-D176-9575891F3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5688565"/>
            <a:ext cx="674932" cy="800101"/>
          </a:xfrm>
          <a:prstGeom prst="rect">
            <a:avLst/>
          </a:prstGeom>
        </p:spPr>
      </p:pic>
      <p:sp>
        <p:nvSpPr>
          <p:cNvPr id="10" name="思考の吹き出し: 雲形 9">
            <a:extLst>
              <a:ext uri="{FF2B5EF4-FFF2-40B4-BE49-F238E27FC236}">
                <a16:creationId xmlns:a16="http://schemas.microsoft.com/office/drawing/2014/main" id="{67586730-B7F3-395A-DF0A-B435F2CCDCB5}"/>
              </a:ext>
            </a:extLst>
          </p:cNvPr>
          <p:cNvSpPr/>
          <p:nvPr/>
        </p:nvSpPr>
        <p:spPr>
          <a:xfrm>
            <a:off x="3625850" y="4550054"/>
            <a:ext cx="4222750" cy="1138513"/>
          </a:xfrm>
          <a:prstGeom prst="cloud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C936EEC-AFB4-3E98-8AA2-270C5EC4CF3D}"/>
              </a:ext>
            </a:extLst>
          </p:cNvPr>
          <p:cNvSpPr txBox="1"/>
          <p:nvPr/>
        </p:nvSpPr>
        <p:spPr>
          <a:xfrm>
            <a:off x="4133850" y="4888466"/>
            <a:ext cx="327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面倒なことは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にやらせよう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377958E4-B673-A868-B8FB-4CEA16D9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860" y="2001635"/>
            <a:ext cx="644723" cy="6598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D701FED-1B60-9211-D377-63E735AF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859" y="3031193"/>
            <a:ext cx="644723" cy="6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7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7EB67-8C27-503F-EB2F-49E7219BD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9921165-FCAF-56E2-3ECA-19C964B109C2}"/>
              </a:ext>
            </a:extLst>
          </p:cNvPr>
          <p:cNvSpPr/>
          <p:nvPr/>
        </p:nvSpPr>
        <p:spPr>
          <a:xfrm>
            <a:off x="5789143" y="1287577"/>
            <a:ext cx="5291607" cy="5295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A72DEB-4277-FD44-25B6-B1BF30728822}"/>
              </a:ext>
            </a:extLst>
          </p:cNvPr>
          <p:cNvSpPr txBox="1"/>
          <p:nvPr/>
        </p:nvSpPr>
        <p:spPr>
          <a:xfrm>
            <a:off x="220692" y="1751851"/>
            <a:ext cx="4173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 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が作成した正規表現を使ってﾍｯﾀﾞｰ、ﾌｯﾀｰを除去する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② </a:t>
            </a:r>
            <a:r>
              <a:rPr lang="en-US" altLang="ja-JP" dirty="0"/>
              <a:t>AI</a:t>
            </a:r>
            <a:r>
              <a:rPr lang="ja-JP" altLang="en-US" dirty="0"/>
              <a:t>が作成した見出しの正規表現を使って文書構造を考慮した分割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③ </a:t>
            </a:r>
            <a:r>
              <a:rPr lang="en-US" altLang="ja-JP" dirty="0"/>
              <a:t>PDF</a:t>
            </a:r>
            <a:r>
              <a:rPr lang="ja-JP" altLang="en-US" dirty="0"/>
              <a:t>から抽出した本文中の表は</a:t>
            </a:r>
            <a:r>
              <a:rPr lang="en-US" altLang="ja-JP" dirty="0"/>
              <a:t>AI</a:t>
            </a:r>
            <a:r>
              <a:rPr lang="ja-JP" altLang="en-US" dirty="0"/>
              <a:t>を使って整形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E9C1734-F5EE-E26C-8FE4-A8D439FB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114" y="2743037"/>
            <a:ext cx="616094" cy="64633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99A7000-CBD1-D871-7467-4B387422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22" y="3299233"/>
            <a:ext cx="309642" cy="3848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554D9B0-4D6A-DBD9-965B-8A9E2D0A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043" y="3684099"/>
            <a:ext cx="315278" cy="422537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56EF1944-FAB0-2114-5747-053D3D36B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824" y="5268221"/>
            <a:ext cx="372693" cy="481508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0C966C29-4090-6254-7D51-4F8CEDA4C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144" y="2830131"/>
            <a:ext cx="238896" cy="30864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C736939-FEDC-038E-1346-7C3F4E2F4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1864" y="3173041"/>
            <a:ext cx="238896" cy="30864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E932473-46F1-5990-9B57-839F2689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3262" y="3478443"/>
            <a:ext cx="238896" cy="308646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FBC178E8-D8A3-EF62-E6BF-24F9C6915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9978" y="2902199"/>
            <a:ext cx="714475" cy="833554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9ED5A2D0-61F9-7790-324B-21A01E3055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4762" y="3101660"/>
            <a:ext cx="330594" cy="462081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300A6FD3-2EC8-2C1B-A70C-084B8BE83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1640" y="4824341"/>
            <a:ext cx="314006" cy="417524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E4A3758-1271-7135-6E6B-233FD0E6BE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6222" y="1654201"/>
            <a:ext cx="319364" cy="455971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2347D86-AEE7-77A1-E60F-7A146A0C9B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8072" y="2122976"/>
            <a:ext cx="312190" cy="43036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DBB51473-8765-06FA-F7BC-271062A4AE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9037" y="2097368"/>
            <a:ext cx="319364" cy="455971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78BA88E9-6391-3D26-2DC0-5C57433B87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6500" y="2540535"/>
            <a:ext cx="319364" cy="455971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6817373F-9A2A-37F4-B4A0-E914E0E8A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22" y="3677395"/>
            <a:ext cx="309642" cy="384866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0304851-B28F-DB46-A81B-DBA965980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222" y="4057353"/>
            <a:ext cx="309642" cy="384866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15FEB67-451B-FE31-CBD3-31E499F93779}"/>
              </a:ext>
            </a:extLst>
          </p:cNvPr>
          <p:cNvSpPr txBox="1"/>
          <p:nvPr/>
        </p:nvSpPr>
        <p:spPr>
          <a:xfrm>
            <a:off x="383960" y="5269336"/>
            <a:ext cx="3682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 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ページあたり約</a:t>
            </a:r>
            <a:r>
              <a:rPr kumimoji="1" lang="en-US" altLang="ja-JP" dirty="0"/>
              <a:t>15</a:t>
            </a:r>
            <a:r>
              <a:rPr kumimoji="1" lang="ja-JP" altLang="en-US" dirty="0"/>
              <a:t>分かかるため 複数の文書を夜間処理で一括登録することを想定。  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F6167C44-C48E-D1DC-98A6-4324240544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4415" y="6261779"/>
            <a:ext cx="1357619" cy="240344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C9B0981-21ED-5B9F-D36A-FAD09CB7E49D}"/>
              </a:ext>
            </a:extLst>
          </p:cNvPr>
          <p:cNvSpPr txBox="1"/>
          <p:nvPr/>
        </p:nvSpPr>
        <p:spPr>
          <a:xfrm>
            <a:off x="7456120" y="2010274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①ﾍｯﾀﾞ</a:t>
            </a:r>
            <a:r>
              <a:rPr kumimoji="1" lang="en-US" altLang="ja-JP" dirty="0"/>
              <a:t>､</a:t>
            </a:r>
            <a:r>
              <a:rPr kumimoji="1" lang="ja-JP" altLang="en-US" dirty="0"/>
              <a:t>ﾌｯﾀの</a:t>
            </a:r>
            <a:endParaRPr kumimoji="1" lang="en-US" altLang="ja-JP" dirty="0"/>
          </a:p>
          <a:p>
            <a:r>
              <a:rPr kumimoji="1" lang="ja-JP" altLang="en-US" dirty="0"/>
              <a:t>正規表現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5A37027-F358-C3CD-5070-37B47965B389}"/>
              </a:ext>
            </a:extLst>
          </p:cNvPr>
          <p:cNvSpPr txBox="1"/>
          <p:nvPr/>
        </p:nvSpPr>
        <p:spPr>
          <a:xfrm>
            <a:off x="7456120" y="3573164"/>
            <a:ext cx="145943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②見出しの</a:t>
            </a:r>
            <a:endParaRPr kumimoji="1" lang="en-US" altLang="ja-JP" dirty="0"/>
          </a:p>
          <a:p>
            <a:r>
              <a:rPr kumimoji="1" lang="ja-JP" altLang="en-US" dirty="0"/>
              <a:t>正規表現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ED31623-4587-E649-A576-3ACBD2CC3516}"/>
              </a:ext>
            </a:extLst>
          </p:cNvPr>
          <p:cNvSpPr txBox="1"/>
          <p:nvPr/>
        </p:nvSpPr>
        <p:spPr>
          <a:xfrm>
            <a:off x="7391481" y="4863638"/>
            <a:ext cx="15240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③表の整形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45D31B5-9591-2652-B515-E5E851671DC6}"/>
              </a:ext>
            </a:extLst>
          </p:cNvPr>
          <p:cNvSpPr txBox="1"/>
          <p:nvPr/>
        </p:nvSpPr>
        <p:spPr>
          <a:xfrm>
            <a:off x="9357241" y="4016304"/>
            <a:ext cx="203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・ﾍｯﾀﾞﾌｯﾀ除去</a:t>
            </a:r>
            <a:endParaRPr kumimoji="1" lang="en-US" altLang="ja-JP" dirty="0"/>
          </a:p>
          <a:p>
            <a:r>
              <a:rPr kumimoji="1" lang="ja-JP" altLang="en-US" dirty="0"/>
              <a:t>・見出しを</a:t>
            </a:r>
            <a:endParaRPr kumimoji="1" lang="en-US" altLang="ja-JP" dirty="0"/>
          </a:p>
          <a:p>
            <a:r>
              <a:rPr lang="ja-JP" altLang="en-US" dirty="0"/>
              <a:t>    </a:t>
            </a:r>
            <a:r>
              <a:rPr kumimoji="1" lang="ja-JP" altLang="en-US" dirty="0"/>
              <a:t>考慮した分割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A67B5EE-B748-BA26-F303-340AD77F8E99}"/>
              </a:ext>
            </a:extLst>
          </p:cNvPr>
          <p:cNvSpPr txBox="1"/>
          <p:nvPr/>
        </p:nvSpPr>
        <p:spPr>
          <a:xfrm>
            <a:off x="11034633" y="2636078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ﾍﾞｸﾀｰ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1A0CB3D6-6891-68A2-55C5-429C4917CB37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5155208" y="3066203"/>
            <a:ext cx="1166432" cy="1966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D4E4051-5106-4825-4564-8F2339F82081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6635646" y="5033103"/>
            <a:ext cx="755835" cy="15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E8BF876-D003-561F-B183-A742C4E0AC03}"/>
              </a:ext>
            </a:extLst>
          </p:cNvPr>
          <p:cNvCxnSpPr>
            <a:cxnSpLocks/>
            <a:stCxn id="55" idx="3"/>
            <a:endCxn id="34" idx="1"/>
          </p:cNvCxnSpPr>
          <p:nvPr/>
        </p:nvCxnSpPr>
        <p:spPr>
          <a:xfrm flipV="1">
            <a:off x="8915554" y="3332701"/>
            <a:ext cx="699208" cy="17156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538C7AA4-E4A4-D4E7-3A85-45369C21D3A7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5155208" y="1882187"/>
            <a:ext cx="1191014" cy="11840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D1AD4047-98E5-E7A8-9BD3-E5EE40EB0B68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 flipV="1">
            <a:off x="5155208" y="2325354"/>
            <a:ext cx="1183829" cy="740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42845A1-7D66-9E10-AFAA-F942B9F4614C}"/>
              </a:ext>
            </a:extLst>
          </p:cNvPr>
          <p:cNvCxnSpPr>
            <a:cxnSpLocks/>
            <a:stCxn id="7" idx="3"/>
            <a:endCxn id="41" idx="1"/>
          </p:cNvCxnSpPr>
          <p:nvPr/>
        </p:nvCxnSpPr>
        <p:spPr>
          <a:xfrm flipV="1">
            <a:off x="5155208" y="2768521"/>
            <a:ext cx="1181292" cy="297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7ECEDA90-4A62-6A12-BFA1-F20CB43D2638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155208" y="3066203"/>
            <a:ext cx="1191014" cy="4254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8DF7839-74E2-F6DD-529E-8B9E3F3ACDEF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5155208" y="3066203"/>
            <a:ext cx="1191014" cy="8036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0A1031DE-6ECC-51C7-322C-D09673B4A958}"/>
              </a:ext>
            </a:extLst>
          </p:cNvPr>
          <p:cNvCxnSpPr>
            <a:cxnSpLocks/>
            <a:stCxn id="7" idx="3"/>
            <a:endCxn id="43" idx="1"/>
          </p:cNvCxnSpPr>
          <p:nvPr/>
        </p:nvCxnSpPr>
        <p:spPr>
          <a:xfrm>
            <a:off x="5155208" y="3066203"/>
            <a:ext cx="1191014" cy="1183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66F684A7-0000-CC6F-9B79-38041D95E37F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6665586" y="1882187"/>
            <a:ext cx="332486" cy="455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36E0DE4F-5013-AD77-87D0-5E2D6BC52DBA}"/>
              </a:ext>
            </a:extLst>
          </p:cNvPr>
          <p:cNvCxnSpPr>
            <a:cxnSpLocks/>
            <a:stCxn id="40" idx="3"/>
            <a:endCxn id="37" idx="1"/>
          </p:cNvCxnSpPr>
          <p:nvPr/>
        </p:nvCxnSpPr>
        <p:spPr>
          <a:xfrm>
            <a:off x="6658401" y="2325354"/>
            <a:ext cx="339671" cy="12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E2684D8-9D35-4388-7188-68826529AC89}"/>
              </a:ext>
            </a:extLst>
          </p:cNvPr>
          <p:cNvCxnSpPr>
            <a:cxnSpLocks/>
            <a:stCxn id="41" idx="3"/>
            <a:endCxn id="37" idx="1"/>
          </p:cNvCxnSpPr>
          <p:nvPr/>
        </p:nvCxnSpPr>
        <p:spPr>
          <a:xfrm flipV="1">
            <a:off x="6655864" y="2338158"/>
            <a:ext cx="342208" cy="43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09C02E7D-413E-2A4D-D41E-ABCE27D2D80C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655864" y="3491666"/>
            <a:ext cx="330179" cy="403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39772329-E7A0-2F77-AA18-DDB933A6F422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6655864" y="3869828"/>
            <a:ext cx="330179" cy="25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CA7B24A3-B19A-35AA-2B80-EA8CDBEAAD3D}"/>
              </a:ext>
            </a:extLst>
          </p:cNvPr>
          <p:cNvCxnSpPr>
            <a:cxnSpLocks/>
            <a:stCxn id="43" idx="3"/>
            <a:endCxn id="13" idx="1"/>
          </p:cNvCxnSpPr>
          <p:nvPr/>
        </p:nvCxnSpPr>
        <p:spPr>
          <a:xfrm flipV="1">
            <a:off x="6655864" y="3895368"/>
            <a:ext cx="330179" cy="354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16E35FE4-AD27-EED5-CF9F-70A7CB37681E}"/>
              </a:ext>
            </a:extLst>
          </p:cNvPr>
          <p:cNvCxnSpPr>
            <a:cxnSpLocks/>
            <a:stCxn id="37" idx="3"/>
            <a:endCxn id="53" idx="1"/>
          </p:cNvCxnSpPr>
          <p:nvPr/>
        </p:nvCxnSpPr>
        <p:spPr>
          <a:xfrm flipV="1">
            <a:off x="7310262" y="2333440"/>
            <a:ext cx="145858" cy="4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EC7423F2-A2CC-0E7D-9F21-2D632C1286E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>
            <a:off x="7301321" y="3895368"/>
            <a:ext cx="154799" cy="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160F5BF-0EEE-61EB-8241-A1CEB8DCD11A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>
            <a:off x="9025780" y="2333440"/>
            <a:ext cx="588982" cy="999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6C3668A0-DE8B-CC63-EC2F-4CCAF3B3F6A8}"/>
              </a:ext>
            </a:extLst>
          </p:cNvPr>
          <p:cNvCxnSpPr>
            <a:cxnSpLocks/>
            <a:stCxn id="54" idx="3"/>
            <a:endCxn id="34" idx="1"/>
          </p:cNvCxnSpPr>
          <p:nvPr/>
        </p:nvCxnSpPr>
        <p:spPr>
          <a:xfrm flipV="1">
            <a:off x="8915554" y="3332701"/>
            <a:ext cx="699208" cy="563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F5F95627-86C9-8F97-D6DA-6079A274CE89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 flipV="1">
            <a:off x="9945356" y="3327364"/>
            <a:ext cx="366508" cy="5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CE949C6B-1A6C-26E8-8079-E908D1330EA4}"/>
              </a:ext>
            </a:extLst>
          </p:cNvPr>
          <p:cNvCxnSpPr>
            <a:cxnSpLocks/>
            <a:stCxn id="30" idx="3"/>
            <a:endCxn id="33" idx="1"/>
          </p:cNvCxnSpPr>
          <p:nvPr/>
        </p:nvCxnSpPr>
        <p:spPr>
          <a:xfrm flipV="1">
            <a:off x="10550760" y="3318976"/>
            <a:ext cx="659218" cy="8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CBEA7F1A-9FD8-3BD9-6652-C9915DFBF7C9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 flipV="1">
            <a:off x="9945356" y="2984454"/>
            <a:ext cx="345788" cy="348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8E4CB127-A9EF-5A37-1863-7A4207EC6EE5}"/>
              </a:ext>
            </a:extLst>
          </p:cNvPr>
          <p:cNvCxnSpPr>
            <a:cxnSpLocks/>
            <a:stCxn id="34" idx="3"/>
            <a:endCxn id="31" idx="1"/>
          </p:cNvCxnSpPr>
          <p:nvPr/>
        </p:nvCxnSpPr>
        <p:spPr>
          <a:xfrm>
            <a:off x="9945356" y="3332701"/>
            <a:ext cx="367906" cy="30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7901FA6C-BEB1-7E14-3008-2AECA15C317E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10530040" y="2984454"/>
            <a:ext cx="679938" cy="334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592E94A-8256-5AD5-F67B-B8277A77AADA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10552158" y="3318976"/>
            <a:ext cx="657820" cy="313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E18F2A1A-4D2D-C320-B2F6-0D23632C6CD8}"/>
              </a:ext>
            </a:extLst>
          </p:cNvPr>
          <p:cNvSpPr txBox="1"/>
          <p:nvPr/>
        </p:nvSpPr>
        <p:spPr>
          <a:xfrm>
            <a:off x="269659" y="274523"/>
            <a:ext cx="6250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PDF</a:t>
            </a:r>
            <a:r>
              <a:rPr kumimoji="1" lang="ja-JP" altLang="en-US" sz="2800" dirty="0"/>
              <a:t>文書取り込み処理の概要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1796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3E93-F22C-85AD-7FEC-52F16800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DCBC9F-FA21-0F7A-EE00-561E3207AC94}"/>
              </a:ext>
            </a:extLst>
          </p:cNvPr>
          <p:cNvSpPr txBox="1"/>
          <p:nvPr/>
        </p:nvSpPr>
        <p:spPr>
          <a:xfrm>
            <a:off x="611635" y="531397"/>
            <a:ext cx="6087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施策① ﾍｯﾀﾞ</a:t>
            </a:r>
            <a:r>
              <a:rPr kumimoji="1" lang="en-US" altLang="ja-JP" sz="2800" dirty="0"/>
              <a:t>､</a:t>
            </a:r>
            <a:r>
              <a:rPr kumimoji="1" lang="ja-JP" altLang="en-US" sz="2800" dirty="0"/>
              <a:t>ﾌｯﾀの正規表現</a:t>
            </a:r>
          </a:p>
          <a:p>
            <a:endParaRPr kumimoji="1"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98EAD6-0077-EC0E-26CD-8FA1811B6CA7}"/>
              </a:ext>
            </a:extLst>
          </p:cNvPr>
          <p:cNvSpPr txBox="1"/>
          <p:nvPr/>
        </p:nvSpPr>
        <p:spPr>
          <a:xfrm>
            <a:off x="7606196" y="6195799"/>
            <a:ext cx="58179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ﾌｯﾀｰ   </a:t>
            </a:r>
            <a:r>
              <a:rPr kumimoji="1" lang="en-US" altLang="ja-JP" sz="1050" dirty="0"/>
              <a:t> </a:t>
            </a:r>
            <a:r>
              <a:rPr kumimoji="1" lang="ja-JP" altLang="en-US" sz="1050" dirty="0"/>
              <a:t>：  </a:t>
            </a:r>
            <a:r>
              <a:rPr kumimoji="1" lang="en-US" altLang="ja-JP" sz="1050" dirty="0"/>
              <a:t>^\s*\d+\s+</a:t>
            </a:r>
            <a:r>
              <a:rPr kumimoji="1" lang="ja-JP" altLang="en-US" sz="1050" dirty="0"/>
              <a:t>国土交通省大臣官房官庁営繕部</a:t>
            </a:r>
            <a:r>
              <a:rPr kumimoji="1" lang="en-US" altLang="ja-JP" sz="1050" dirty="0"/>
              <a:t>\s*$</a:t>
            </a:r>
            <a:endParaRPr kumimoji="1" lang="ja-JP" altLang="en-US" sz="105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EF890C-8E5F-2FDF-09C5-32E150559D6A}"/>
              </a:ext>
            </a:extLst>
          </p:cNvPr>
          <p:cNvSpPr txBox="1"/>
          <p:nvPr/>
        </p:nvSpPr>
        <p:spPr>
          <a:xfrm>
            <a:off x="7606196" y="5942016"/>
            <a:ext cx="61909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ﾍｯﾀﾞ</a:t>
            </a:r>
            <a:r>
              <a:rPr kumimoji="1" lang="en-US" altLang="ja-JP" sz="1050" dirty="0"/>
              <a:t>-</a:t>
            </a:r>
            <a:r>
              <a:rPr kumimoji="1" lang="ja-JP" altLang="en-US" sz="1050" dirty="0"/>
              <a:t>  ：  </a:t>
            </a:r>
            <a:r>
              <a:rPr kumimoji="1" lang="en-US" altLang="zh-TW" sz="1050" dirty="0"/>
              <a:t>^</a:t>
            </a:r>
            <a:r>
              <a:rPr kumimoji="1" lang="zh-TW" altLang="en-US" sz="1050" dirty="0"/>
              <a:t>公共建築工事標準仕様書（電気設備工事編）令和４年版</a:t>
            </a:r>
            <a:r>
              <a:rPr kumimoji="1" lang="en-US" altLang="zh-TW" sz="1050" dirty="0"/>
              <a:t>\s*$</a:t>
            </a:r>
            <a:endParaRPr kumimoji="1" lang="ja-JP" altLang="en-US" sz="105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F14A926-FCBD-4EE2-9936-C1194BBA6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612" y="1575923"/>
            <a:ext cx="2578564" cy="37061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DAB46C-4935-B831-A0B1-3A92A3E455D1}"/>
              </a:ext>
            </a:extLst>
          </p:cNvPr>
          <p:cNvSpPr txBox="1"/>
          <p:nvPr/>
        </p:nvSpPr>
        <p:spPr>
          <a:xfrm>
            <a:off x="642003" y="2199317"/>
            <a:ext cx="671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精度向上のためﾏﾙﾁ</a:t>
            </a:r>
            <a:r>
              <a:rPr lang="en-US" altLang="ja-JP" dirty="0"/>
              <a:t>AI</a:t>
            </a:r>
            <a:r>
              <a:rPr lang="ja-JP" altLang="en-US" dirty="0"/>
              <a:t>ｴｰｼﾞｪﾝﾄの構成とした。</a:t>
            </a:r>
            <a:endParaRPr lang="en-US" altLang="ja-JP" dirty="0"/>
          </a:p>
          <a:p>
            <a:r>
              <a:rPr lang="ja-JP" altLang="en-US" dirty="0"/>
              <a:t>（一旦</a:t>
            </a:r>
            <a:r>
              <a:rPr lang="en-US" altLang="ja-JP" dirty="0"/>
              <a:t>3</a:t>
            </a:r>
            <a:r>
              <a:rPr lang="ja-JP" altLang="en-US" dirty="0"/>
              <a:t>人のｴｰｼﾞｪﾝﾄがﾍｯﾀﾞｰﾌｯﾀｰの抽出と正規表現の作成</a:t>
            </a:r>
            <a:endParaRPr lang="en-US" altLang="ja-JP" dirty="0"/>
          </a:p>
          <a:p>
            <a:r>
              <a:rPr lang="ja-JP" altLang="en-US" dirty="0"/>
              <a:t>    まで行い、評価ｴｰｼﾞｪﾝﾄが最適なものを採用する） 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1DA1B9BA-46E8-BEEA-CB45-3BE367CD9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290" y="3504247"/>
            <a:ext cx="319364" cy="455971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2DAA63E3-21FA-80F1-48B8-3835CE257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278" y="3925875"/>
            <a:ext cx="312190" cy="430363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7E7E7C0-1532-4252-B250-E6B0FBAAB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05" y="3947414"/>
            <a:ext cx="319364" cy="455971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9AD02F92-A5B0-6148-975C-DD9D7160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68" y="4390581"/>
            <a:ext cx="319364" cy="455971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0275902-D950-A85C-4669-4B40C18A59D1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2939654" y="3732233"/>
            <a:ext cx="552624" cy="408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6E87F50-E73F-D940-BEED-4EAB72AF2B99}"/>
              </a:ext>
            </a:extLst>
          </p:cNvPr>
          <p:cNvSpPr/>
          <p:nvPr/>
        </p:nvSpPr>
        <p:spPr>
          <a:xfrm>
            <a:off x="8978900" y="5111177"/>
            <a:ext cx="1663700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F6E6893-6083-BC5D-46AF-5E1877F6E22D}"/>
              </a:ext>
            </a:extLst>
          </p:cNvPr>
          <p:cNvSpPr/>
          <p:nvPr/>
        </p:nvSpPr>
        <p:spPr>
          <a:xfrm>
            <a:off x="9035838" y="1492822"/>
            <a:ext cx="1663700" cy="2616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205310F-6C67-305D-2294-E42D132AF431}"/>
              </a:ext>
            </a:extLst>
          </p:cNvPr>
          <p:cNvSpPr txBox="1"/>
          <p:nvPr/>
        </p:nvSpPr>
        <p:spPr>
          <a:xfrm>
            <a:off x="9191823" y="1237138"/>
            <a:ext cx="24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ヘッダー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92B449-2E92-F5CE-624A-02C0B8918CD7}"/>
              </a:ext>
            </a:extLst>
          </p:cNvPr>
          <p:cNvSpPr txBox="1"/>
          <p:nvPr/>
        </p:nvSpPr>
        <p:spPr>
          <a:xfrm>
            <a:off x="9488248" y="5282076"/>
            <a:ext cx="242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2"/>
                </a:solidFill>
              </a:rPr>
              <a:t>フッター</a:t>
            </a:r>
            <a:endParaRPr kumimoji="1" lang="ja-JP" altLang="en-US" dirty="0">
              <a:solidFill>
                <a:schemeClr val="accent2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A9ACD2-BA5A-4B35-7C3C-A70ED6773C9A}"/>
              </a:ext>
            </a:extLst>
          </p:cNvPr>
          <p:cNvSpPr txBox="1"/>
          <p:nvPr/>
        </p:nvSpPr>
        <p:spPr>
          <a:xfrm>
            <a:off x="642003" y="5203510"/>
            <a:ext cx="677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u="sng" dirty="0"/>
              <a:t>採用された正規表現をつかって、後の処理でﾍｯﾀﾞｰﾌｯﾀｰが除去される。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6FF7F1-33F3-8E28-03D7-7F0A417905E9}"/>
              </a:ext>
            </a:extLst>
          </p:cNvPr>
          <p:cNvSpPr txBox="1"/>
          <p:nvPr/>
        </p:nvSpPr>
        <p:spPr>
          <a:xfrm>
            <a:off x="7633282" y="5651342"/>
            <a:ext cx="306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AI</a:t>
            </a:r>
            <a:r>
              <a:rPr lang="ja-JP" altLang="en-US" sz="1400" b="1" dirty="0"/>
              <a:t>で</a:t>
            </a:r>
            <a:r>
              <a:rPr kumimoji="1" lang="ja-JP" altLang="en-US" sz="1400" b="1" dirty="0"/>
              <a:t>作成した正規表現の例：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09A5882-EAA1-5B1D-5317-8121A6DD4178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2932469" y="4141057"/>
            <a:ext cx="559809" cy="34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28F3C30-AFA1-5BF3-822E-CAE0AA7EAF83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 flipV="1">
            <a:off x="2929932" y="4141057"/>
            <a:ext cx="562346" cy="47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39" name="図 38">
            <a:extLst>
              <a:ext uri="{FF2B5EF4-FFF2-40B4-BE49-F238E27FC236}">
                <a16:creationId xmlns:a16="http://schemas.microsoft.com/office/drawing/2014/main" id="{6D280008-A162-AE92-AAE5-901E4E3E3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8777" y="3817891"/>
            <a:ext cx="616094" cy="646331"/>
          </a:xfrm>
          <a:prstGeom prst="rect">
            <a:avLst/>
          </a:prstGeom>
        </p:spPr>
      </p:pic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90B8603-FC05-200E-0B37-83C40C8EC178}"/>
              </a:ext>
            </a:extLst>
          </p:cNvPr>
          <p:cNvCxnSpPr>
            <a:cxnSpLocks/>
            <a:stCxn id="39" idx="3"/>
            <a:endCxn id="19" idx="1"/>
          </p:cNvCxnSpPr>
          <p:nvPr/>
        </p:nvCxnSpPr>
        <p:spPr>
          <a:xfrm flipV="1">
            <a:off x="1984871" y="3732233"/>
            <a:ext cx="635419" cy="408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3CA1127-100F-0593-2CFD-37BF895B7416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>
            <a:off x="1984871" y="4141057"/>
            <a:ext cx="628234" cy="34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E9BB2282-D6F0-5F98-FB2A-8524D350DC71}"/>
              </a:ext>
            </a:extLst>
          </p:cNvPr>
          <p:cNvCxnSpPr>
            <a:cxnSpLocks/>
            <a:stCxn id="39" idx="3"/>
            <a:endCxn id="22" idx="1"/>
          </p:cNvCxnSpPr>
          <p:nvPr/>
        </p:nvCxnSpPr>
        <p:spPr>
          <a:xfrm>
            <a:off x="1984871" y="4141057"/>
            <a:ext cx="625697" cy="477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B88396AD-BFD1-FE4A-AE46-F13FE62327F6}"/>
              </a:ext>
            </a:extLst>
          </p:cNvPr>
          <p:cNvSpPr/>
          <p:nvPr/>
        </p:nvSpPr>
        <p:spPr>
          <a:xfrm>
            <a:off x="4164399" y="3544055"/>
            <a:ext cx="1460916" cy="573433"/>
          </a:xfrm>
          <a:prstGeom prst="wedgeRoundRectCallout">
            <a:avLst>
              <a:gd name="adj1" fmla="val -68867"/>
              <a:gd name="adj2" fmla="val 4878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Ｂ君の正規表現を採用！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77E696-4A87-93D2-22F8-AAD5E8321923}"/>
              </a:ext>
            </a:extLst>
          </p:cNvPr>
          <p:cNvSpPr txBox="1"/>
          <p:nvPr/>
        </p:nvSpPr>
        <p:spPr>
          <a:xfrm>
            <a:off x="3030808" y="3692953"/>
            <a:ext cx="897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A</a:t>
            </a:r>
            <a:endParaRPr kumimoji="1" lang="ja-JP" altLang="en-US" sz="105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E6C68C-A716-6537-5320-77BD1054DB21}"/>
              </a:ext>
            </a:extLst>
          </p:cNvPr>
          <p:cNvSpPr txBox="1"/>
          <p:nvPr/>
        </p:nvSpPr>
        <p:spPr>
          <a:xfrm>
            <a:off x="3021086" y="3971089"/>
            <a:ext cx="897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B</a:t>
            </a:r>
            <a:endParaRPr kumimoji="1" lang="ja-JP" altLang="en-US" sz="105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E6DA49F-9601-8E8F-40DF-DAF1E67890FB}"/>
              </a:ext>
            </a:extLst>
          </p:cNvPr>
          <p:cNvSpPr txBox="1"/>
          <p:nvPr/>
        </p:nvSpPr>
        <p:spPr>
          <a:xfrm>
            <a:off x="3021086" y="4287203"/>
            <a:ext cx="897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C</a:t>
            </a:r>
            <a:endParaRPr kumimoji="1" lang="ja-JP" altLang="en-US" sz="105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CD97E9C-B839-06E1-C313-7909E0A716F1}"/>
              </a:ext>
            </a:extLst>
          </p:cNvPr>
          <p:cNvSpPr txBox="1"/>
          <p:nvPr/>
        </p:nvSpPr>
        <p:spPr>
          <a:xfrm>
            <a:off x="7580703" y="1057203"/>
            <a:ext cx="306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AI</a:t>
            </a:r>
            <a:r>
              <a:rPr lang="ja-JP" altLang="en-US" sz="1400" b="1" dirty="0"/>
              <a:t>でﾍｯﾀﾞｰﾌｯﾀｰを抽出</a:t>
            </a:r>
            <a:r>
              <a:rPr kumimoji="1" lang="ja-JP" altLang="en-US" sz="1400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46597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4B1AE-7690-AF6A-51F2-9D2B74B57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B2EC68-5BD6-6037-1B9D-ED4EC5E5845E}"/>
              </a:ext>
            </a:extLst>
          </p:cNvPr>
          <p:cNvSpPr txBox="1"/>
          <p:nvPr/>
        </p:nvSpPr>
        <p:spPr>
          <a:xfrm>
            <a:off x="623155" y="649155"/>
            <a:ext cx="76770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施策② 見出しの正規表現</a:t>
            </a:r>
          </a:p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BB4CCF4-C6CD-4CA1-6153-81719B1C8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151" y="1097138"/>
            <a:ext cx="4519694" cy="2300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4CD313-7BE0-637A-63B7-0FD751C609BA}"/>
              </a:ext>
            </a:extLst>
          </p:cNvPr>
          <p:cNvSpPr txBox="1"/>
          <p:nvPr/>
        </p:nvSpPr>
        <p:spPr>
          <a:xfrm>
            <a:off x="7049151" y="3635981"/>
            <a:ext cx="328422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AI</a:t>
            </a:r>
            <a:r>
              <a:rPr lang="ja-JP" altLang="en-US" sz="1400" b="1" dirty="0"/>
              <a:t>で見出しの構造を整理：</a:t>
            </a:r>
            <a:endParaRPr lang="en-US" altLang="ja-JP" sz="1400" b="1" dirty="0"/>
          </a:p>
          <a:p>
            <a:r>
              <a:rPr lang="ja-JP" altLang="en-US" sz="1050" dirty="0"/>
              <a:t>   </a:t>
            </a:r>
            <a:r>
              <a:rPr lang="en-US" altLang="ja-JP" sz="1050" dirty="0"/>
              <a:t>1</a:t>
            </a:r>
            <a:r>
              <a:rPr lang="ja-JP" altLang="en-US" sz="1050" dirty="0"/>
              <a:t>編  </a:t>
            </a:r>
            <a:endParaRPr lang="en-US" altLang="ja-JP" sz="1050" dirty="0"/>
          </a:p>
          <a:p>
            <a:r>
              <a:rPr kumimoji="1" lang="ja-JP" altLang="en-US" sz="1050" dirty="0"/>
              <a:t>      </a:t>
            </a:r>
            <a:r>
              <a:rPr kumimoji="1" lang="en-US" altLang="ja-JP" sz="1050" dirty="0"/>
              <a:t>2</a:t>
            </a:r>
            <a:r>
              <a:rPr kumimoji="1" lang="ja-JP" altLang="en-US" sz="1050" dirty="0"/>
              <a:t>章  </a:t>
            </a:r>
            <a:endParaRPr kumimoji="1" lang="en-US" altLang="ja-JP" sz="1050" dirty="0"/>
          </a:p>
          <a:p>
            <a:r>
              <a:rPr lang="ja-JP" altLang="en-US" sz="1050" dirty="0"/>
              <a:t>          </a:t>
            </a:r>
            <a:r>
              <a:rPr lang="en-US" altLang="ja-JP" sz="1050" dirty="0"/>
              <a:t>2</a:t>
            </a:r>
            <a:r>
              <a:rPr lang="ja-JP" altLang="en-US" sz="1050" dirty="0"/>
              <a:t>節  </a:t>
            </a:r>
            <a:endParaRPr lang="en-US" altLang="ja-JP" sz="1050" dirty="0"/>
          </a:p>
          <a:p>
            <a:r>
              <a:rPr kumimoji="1" lang="ja-JP" altLang="en-US" sz="1050" dirty="0"/>
              <a:t>               </a:t>
            </a:r>
            <a:r>
              <a:rPr kumimoji="1" lang="en-US" altLang="ja-JP" sz="1050" dirty="0"/>
              <a:t>2.</a:t>
            </a:r>
            <a:r>
              <a:rPr lang="en-US" altLang="ja-JP" sz="1050" dirty="0"/>
              <a:t>2.3  </a:t>
            </a:r>
            <a:endParaRPr kumimoji="1" lang="en-US" altLang="ja-JP" sz="1050" dirty="0"/>
          </a:p>
          <a:p>
            <a:r>
              <a:rPr lang="ja-JP" altLang="en-US" sz="1050" dirty="0"/>
              <a:t>                    </a:t>
            </a:r>
            <a:r>
              <a:rPr lang="en-US" altLang="ja-JP" sz="1050" dirty="0"/>
              <a:t>(1)  </a:t>
            </a:r>
          </a:p>
          <a:p>
            <a:r>
              <a:rPr kumimoji="1" lang="en-US" altLang="ja-JP" sz="1050" dirty="0"/>
              <a:t>    </a:t>
            </a:r>
            <a:r>
              <a:rPr kumimoji="1" lang="ja-JP" altLang="en-US" sz="1050" dirty="0"/>
              <a:t>  </a:t>
            </a:r>
            <a:r>
              <a:rPr kumimoji="1" lang="en-US" altLang="ja-JP" sz="1050" dirty="0"/>
              <a:t>                    (</a:t>
            </a:r>
            <a:r>
              <a:rPr kumimoji="1" lang="ja-JP" altLang="en-US" sz="1050" dirty="0"/>
              <a:t>ｱ</a:t>
            </a:r>
            <a:r>
              <a:rPr kumimoji="1" lang="en-US" altLang="ja-JP" sz="1050" dirty="0"/>
              <a:t>)  </a:t>
            </a:r>
          </a:p>
          <a:p>
            <a:r>
              <a:rPr lang="ja-JP" altLang="en-US" sz="1050" dirty="0"/>
              <a:t>                                </a:t>
            </a:r>
            <a:r>
              <a:rPr lang="en-US" altLang="ja-JP" sz="1050" dirty="0"/>
              <a:t>(a)   </a:t>
            </a:r>
            <a:endParaRPr kumimoji="1" lang="ja-JP" altLang="en-US" sz="105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5D91BA-6C3F-198A-CA39-BB99B88961A1}"/>
              </a:ext>
            </a:extLst>
          </p:cNvPr>
          <p:cNvSpPr txBox="1"/>
          <p:nvPr/>
        </p:nvSpPr>
        <p:spPr>
          <a:xfrm>
            <a:off x="7583486" y="5387180"/>
            <a:ext cx="4190590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“</a:t>
            </a:r>
            <a:r>
              <a:rPr lang="ja-JP" altLang="en-US" sz="1050" dirty="0"/>
              <a:t>見出し１</a:t>
            </a:r>
            <a:r>
              <a:rPr lang="en-US" altLang="ja-JP" sz="1050" dirty="0"/>
              <a:t>"	"^</a:t>
            </a:r>
            <a:r>
              <a:rPr lang="ja-JP" altLang="en-US" sz="1050" dirty="0"/>
              <a:t>第</a:t>
            </a:r>
            <a:r>
              <a:rPr lang="en-US" altLang="ja-JP" sz="1050" dirty="0"/>
              <a:t>\s*[</a:t>
            </a:r>
            <a:r>
              <a:rPr lang="ja-JP" altLang="en-US" sz="1050" dirty="0"/>
              <a:t>０</a:t>
            </a:r>
            <a:r>
              <a:rPr lang="en-US" altLang="ja-JP" sz="1050" dirty="0"/>
              <a:t>-</a:t>
            </a:r>
            <a:r>
              <a:rPr lang="ja-JP" altLang="en-US" sz="1050" dirty="0"/>
              <a:t>９</a:t>
            </a:r>
            <a:r>
              <a:rPr lang="en-US" altLang="ja-JP" sz="1050" dirty="0"/>
              <a:t>\d]+\s*</a:t>
            </a:r>
            <a:r>
              <a:rPr lang="ja-JP" altLang="en-US" sz="1050" dirty="0"/>
              <a:t>編</a:t>
            </a:r>
            <a:r>
              <a:rPr lang="en-US" altLang="ja-JP" sz="1050" dirty="0"/>
              <a:t>\s.+$"</a:t>
            </a:r>
          </a:p>
          <a:p>
            <a:r>
              <a:rPr lang="en-US" altLang="ja-JP" sz="1050" dirty="0"/>
              <a:t>“</a:t>
            </a:r>
            <a:r>
              <a:rPr lang="ja-JP" altLang="en-US" sz="1050" dirty="0"/>
              <a:t>見出し２</a:t>
            </a:r>
            <a:r>
              <a:rPr lang="en-US" altLang="ja-JP" sz="1050" dirty="0"/>
              <a:t>"	"^</a:t>
            </a:r>
            <a:r>
              <a:rPr lang="ja-JP" altLang="en-US" sz="1050" dirty="0"/>
              <a:t>第</a:t>
            </a:r>
            <a:r>
              <a:rPr lang="en-US" altLang="ja-JP" sz="1050" dirty="0"/>
              <a:t>\s*[</a:t>
            </a:r>
            <a:r>
              <a:rPr lang="ja-JP" altLang="en-US" sz="1050" dirty="0"/>
              <a:t>０</a:t>
            </a:r>
            <a:r>
              <a:rPr lang="en-US" altLang="ja-JP" sz="1050" dirty="0"/>
              <a:t>-</a:t>
            </a:r>
            <a:r>
              <a:rPr lang="ja-JP" altLang="en-US" sz="1050" dirty="0"/>
              <a:t>９</a:t>
            </a:r>
            <a:r>
              <a:rPr lang="en-US" altLang="ja-JP" sz="1050" dirty="0"/>
              <a:t>\d]+\s*</a:t>
            </a:r>
            <a:r>
              <a:rPr lang="ja-JP" altLang="en-US" sz="1050" dirty="0"/>
              <a:t>章</a:t>
            </a:r>
            <a:r>
              <a:rPr lang="en-US" altLang="ja-JP" sz="1050" dirty="0"/>
              <a:t>\s.+$"</a:t>
            </a:r>
          </a:p>
          <a:p>
            <a:r>
              <a:rPr lang="en-US" altLang="ja-JP" sz="1050" dirty="0"/>
              <a:t>“</a:t>
            </a:r>
            <a:r>
              <a:rPr lang="ja-JP" altLang="en-US" sz="1050" dirty="0"/>
              <a:t>見出し３</a:t>
            </a:r>
            <a:r>
              <a:rPr lang="en-US" altLang="ja-JP" sz="1050" dirty="0"/>
              <a:t>"	"^</a:t>
            </a:r>
            <a:r>
              <a:rPr lang="ja-JP" altLang="en-US" sz="1050" dirty="0"/>
              <a:t>第</a:t>
            </a:r>
            <a:r>
              <a:rPr lang="en-US" altLang="ja-JP" sz="1050" dirty="0"/>
              <a:t>\s*[</a:t>
            </a:r>
            <a:r>
              <a:rPr lang="ja-JP" altLang="en-US" sz="1050" dirty="0"/>
              <a:t>０</a:t>
            </a:r>
            <a:r>
              <a:rPr lang="en-US" altLang="ja-JP" sz="1050" dirty="0"/>
              <a:t>-</a:t>
            </a:r>
            <a:r>
              <a:rPr lang="ja-JP" altLang="en-US" sz="1050" dirty="0"/>
              <a:t>９</a:t>
            </a:r>
            <a:r>
              <a:rPr lang="en-US" altLang="ja-JP" sz="1050" dirty="0"/>
              <a:t>\d]+\s*</a:t>
            </a:r>
            <a:r>
              <a:rPr lang="ja-JP" altLang="en-US" sz="1050" dirty="0"/>
              <a:t>節</a:t>
            </a:r>
            <a:r>
              <a:rPr lang="en-US" altLang="ja-JP" sz="1050" dirty="0"/>
              <a:t>\s.+$"</a:t>
            </a:r>
          </a:p>
          <a:p>
            <a:r>
              <a:rPr lang="en-US" altLang="ja-JP" sz="1050" dirty="0"/>
              <a:t>“</a:t>
            </a:r>
            <a:r>
              <a:rPr lang="ja-JP" altLang="en-US" sz="1050" dirty="0"/>
              <a:t>見出し４</a:t>
            </a:r>
            <a:r>
              <a:rPr lang="en-US" altLang="ja-JP" sz="1050" dirty="0"/>
              <a:t>"	"^[</a:t>
            </a:r>
            <a:r>
              <a:rPr lang="ja-JP" altLang="en-US" sz="1050" dirty="0"/>
              <a:t>０</a:t>
            </a:r>
            <a:r>
              <a:rPr lang="en-US" altLang="ja-JP" sz="1050" dirty="0"/>
              <a:t>-</a:t>
            </a:r>
            <a:r>
              <a:rPr lang="ja-JP" altLang="en-US" sz="1050" dirty="0"/>
              <a:t>９</a:t>
            </a:r>
            <a:r>
              <a:rPr lang="en-US" altLang="ja-JP" sz="1050" dirty="0"/>
              <a:t>\d]+\.[</a:t>
            </a:r>
            <a:r>
              <a:rPr lang="ja-JP" altLang="en-US" sz="1050" dirty="0"/>
              <a:t>０</a:t>
            </a:r>
            <a:r>
              <a:rPr lang="en-US" altLang="ja-JP" sz="1050" dirty="0"/>
              <a:t>-</a:t>
            </a:r>
            <a:r>
              <a:rPr lang="ja-JP" altLang="en-US" sz="1050" dirty="0"/>
              <a:t>９</a:t>
            </a:r>
            <a:r>
              <a:rPr lang="en-US" altLang="ja-JP" sz="1050" dirty="0"/>
              <a:t>\d]+\.[</a:t>
            </a:r>
            <a:r>
              <a:rPr lang="ja-JP" altLang="en-US" sz="1050" dirty="0"/>
              <a:t>０</a:t>
            </a:r>
            <a:r>
              <a:rPr lang="en-US" altLang="ja-JP" sz="1050" dirty="0"/>
              <a:t>-</a:t>
            </a:r>
            <a:r>
              <a:rPr lang="ja-JP" altLang="en-US" sz="1050" dirty="0"/>
              <a:t>９</a:t>
            </a:r>
            <a:r>
              <a:rPr lang="en-US" altLang="ja-JP" sz="1050" dirty="0"/>
              <a:t>\d]+\s.+$"</a:t>
            </a:r>
          </a:p>
          <a:p>
            <a:r>
              <a:rPr lang="en-US" altLang="ja-JP" sz="1050" dirty="0"/>
              <a:t>“</a:t>
            </a:r>
            <a:r>
              <a:rPr lang="ja-JP" altLang="en-US" sz="1050" dirty="0"/>
              <a:t>箇条書き</a:t>
            </a:r>
            <a:r>
              <a:rPr lang="en-US" altLang="ja-JP" sz="1050" dirty="0"/>
              <a:t>1"	"^\([</a:t>
            </a:r>
            <a:r>
              <a:rPr lang="ja-JP" altLang="en-US" sz="1050" dirty="0"/>
              <a:t>０</a:t>
            </a:r>
            <a:r>
              <a:rPr lang="en-US" altLang="ja-JP" sz="1050" dirty="0"/>
              <a:t>-</a:t>
            </a:r>
            <a:r>
              <a:rPr lang="ja-JP" altLang="en-US" sz="1050" dirty="0"/>
              <a:t>９</a:t>
            </a:r>
            <a:r>
              <a:rPr lang="en-US" altLang="ja-JP" sz="1050" dirty="0"/>
              <a:t>\d]+\)"</a:t>
            </a:r>
          </a:p>
          <a:p>
            <a:r>
              <a:rPr lang="en-US" altLang="ja-JP" sz="1050" dirty="0"/>
              <a:t>"</a:t>
            </a:r>
            <a:r>
              <a:rPr lang="ja-JP" altLang="en-US" sz="1050" dirty="0"/>
              <a:t>箇条書き</a:t>
            </a:r>
            <a:r>
              <a:rPr lang="en-US" altLang="ja-JP" sz="1050" dirty="0"/>
              <a:t>2"	"^\([</a:t>
            </a:r>
            <a:r>
              <a:rPr lang="ja-JP" altLang="en-US" sz="1050" dirty="0"/>
              <a:t>ｱ</a:t>
            </a:r>
            <a:r>
              <a:rPr lang="en-US" altLang="ja-JP" sz="1050" dirty="0"/>
              <a:t>-</a:t>
            </a:r>
            <a:r>
              <a:rPr lang="ja-JP" altLang="en-US" sz="1050" dirty="0"/>
              <a:t>ﾝ</a:t>
            </a:r>
            <a:r>
              <a:rPr lang="en-US" altLang="ja-JP" sz="1050" dirty="0"/>
              <a:t>]\)"</a:t>
            </a:r>
          </a:p>
          <a:p>
            <a:r>
              <a:rPr lang="en-US" altLang="ja-JP" sz="1050" dirty="0"/>
              <a:t>"</a:t>
            </a:r>
            <a:r>
              <a:rPr lang="ja-JP" altLang="en-US" sz="1050" dirty="0"/>
              <a:t>箇条書き</a:t>
            </a:r>
            <a:r>
              <a:rPr lang="en-US" altLang="ja-JP" sz="1050" dirty="0"/>
              <a:t>3"	"^\([a-z]\)"</a:t>
            </a:r>
            <a:endParaRPr kumimoji="1" lang="ja-JP" altLang="en-US" sz="105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A906B84-3395-BBAE-354F-829F5735E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15" y="3923311"/>
            <a:ext cx="309642" cy="384866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DBBB8049-D26F-B243-04BA-F66842A7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136" y="4292331"/>
            <a:ext cx="315278" cy="42253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BE3A5D1-3F98-134C-2A87-B0E9D3C6C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15" y="4301473"/>
            <a:ext cx="309642" cy="38486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E83412EA-2642-56FB-7A2C-E045072EF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315" y="4681431"/>
            <a:ext cx="309642" cy="384866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17BDA19-3142-0F41-F9E7-F218F615B976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 flipV="1">
            <a:off x="2986957" y="4503600"/>
            <a:ext cx="330179" cy="370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31B8AED-D05D-35BE-A31C-5DEF302C2817}"/>
              </a:ext>
            </a:extLst>
          </p:cNvPr>
          <p:cNvSpPr txBox="1"/>
          <p:nvPr/>
        </p:nvSpPr>
        <p:spPr>
          <a:xfrm>
            <a:off x="623155" y="2056580"/>
            <a:ext cx="634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精度向上のためﾏﾙﾁ</a:t>
            </a:r>
            <a:r>
              <a:rPr lang="en-US" altLang="ja-JP" dirty="0"/>
              <a:t>AI</a:t>
            </a:r>
            <a:r>
              <a:rPr lang="ja-JP" altLang="en-US" dirty="0"/>
              <a:t>ｴｰｼﾞｪﾝﾄの構成とした。</a:t>
            </a:r>
            <a:endParaRPr lang="en-US" altLang="ja-JP" dirty="0"/>
          </a:p>
          <a:p>
            <a:r>
              <a:rPr lang="ja-JP" altLang="en-US" dirty="0"/>
              <a:t>（一旦</a:t>
            </a:r>
            <a:r>
              <a:rPr lang="en-US" altLang="ja-JP" dirty="0"/>
              <a:t>3</a:t>
            </a:r>
            <a:r>
              <a:rPr lang="ja-JP" altLang="en-US" dirty="0"/>
              <a:t>人のｴｰｼﾞｪﾝﾄが見出しの抽出と正規表現の作成</a:t>
            </a:r>
            <a:endParaRPr lang="en-US" altLang="ja-JP" dirty="0"/>
          </a:p>
          <a:p>
            <a:r>
              <a:rPr lang="ja-JP" altLang="en-US" dirty="0"/>
              <a:t>    まで行い、評価ｴｰｼﾞｪﾝﾄが最適なものを採用する） 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1CDFE2B-DADD-B6F6-9D9E-DCC8BBF94290}"/>
              </a:ext>
            </a:extLst>
          </p:cNvPr>
          <p:cNvSpPr txBox="1"/>
          <p:nvPr/>
        </p:nvSpPr>
        <p:spPr>
          <a:xfrm>
            <a:off x="7087039" y="5159678"/>
            <a:ext cx="306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AI</a:t>
            </a:r>
            <a:r>
              <a:rPr lang="ja-JP" altLang="en-US" sz="1400" b="1" dirty="0"/>
              <a:t>で</a:t>
            </a:r>
            <a:r>
              <a:rPr kumimoji="1" lang="ja-JP" altLang="en-US" sz="1400" b="1" dirty="0"/>
              <a:t>作成した正規表現の例：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0891C24-0B55-C50D-7CF8-FF1A45E7E839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2986957" y="4493906"/>
            <a:ext cx="330179" cy="9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7C52DBD-02DC-C559-A122-1814AD17D48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986957" y="4115744"/>
            <a:ext cx="330179" cy="387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B3B4B418-EF95-83AD-7AE0-77F0A2DFC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066" y="4180433"/>
            <a:ext cx="616094" cy="646331"/>
          </a:xfrm>
          <a:prstGeom prst="rect">
            <a:avLst/>
          </a:prstGeom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34B41EF-2A7C-8B00-3DAF-6A0F58903AD1}"/>
              </a:ext>
            </a:extLst>
          </p:cNvPr>
          <p:cNvCxnSpPr>
            <a:cxnSpLocks/>
            <a:stCxn id="28" idx="3"/>
            <a:endCxn id="15" idx="1"/>
          </p:cNvCxnSpPr>
          <p:nvPr/>
        </p:nvCxnSpPr>
        <p:spPr>
          <a:xfrm flipV="1">
            <a:off x="2334160" y="4115744"/>
            <a:ext cx="343155" cy="387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BA9B04A-8DBC-21DB-3D68-8803977B2343}"/>
              </a:ext>
            </a:extLst>
          </p:cNvPr>
          <p:cNvCxnSpPr>
            <a:cxnSpLocks/>
            <a:stCxn id="28" idx="3"/>
            <a:endCxn id="17" idx="1"/>
          </p:cNvCxnSpPr>
          <p:nvPr/>
        </p:nvCxnSpPr>
        <p:spPr>
          <a:xfrm flipV="1">
            <a:off x="2334160" y="4493906"/>
            <a:ext cx="343155" cy="9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1262D8-BCD8-70D2-D170-83C020F46770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2334160" y="4503599"/>
            <a:ext cx="343155" cy="370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BAF32C02-DF2D-832E-94FE-58F7B108E599}"/>
              </a:ext>
            </a:extLst>
          </p:cNvPr>
          <p:cNvSpPr/>
          <p:nvPr/>
        </p:nvSpPr>
        <p:spPr>
          <a:xfrm>
            <a:off x="3931899" y="4005614"/>
            <a:ext cx="1460916" cy="573433"/>
          </a:xfrm>
          <a:prstGeom prst="wedgeRoundRectCallout">
            <a:avLst>
              <a:gd name="adj1" fmla="val -68867"/>
              <a:gd name="adj2" fmla="val 4878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C</a:t>
            </a:r>
            <a:r>
              <a:rPr kumimoji="1" lang="ja-JP" altLang="en-US" sz="1400" dirty="0"/>
              <a:t>君の正規表現を採用！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91730B1-2B18-6E54-B154-15AEA4B4D65E}"/>
              </a:ext>
            </a:extLst>
          </p:cNvPr>
          <p:cNvSpPr txBox="1"/>
          <p:nvPr/>
        </p:nvSpPr>
        <p:spPr>
          <a:xfrm>
            <a:off x="2986522" y="4101709"/>
            <a:ext cx="897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A</a:t>
            </a:r>
            <a:endParaRPr kumimoji="1" lang="ja-JP" altLang="en-US" sz="105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9E402E3-8A4D-5850-1EA1-F095D850EB09}"/>
              </a:ext>
            </a:extLst>
          </p:cNvPr>
          <p:cNvSpPr txBox="1"/>
          <p:nvPr/>
        </p:nvSpPr>
        <p:spPr>
          <a:xfrm>
            <a:off x="2976800" y="4379845"/>
            <a:ext cx="897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B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8340E4-66F3-A4BC-6B5C-3227642382BC}"/>
              </a:ext>
            </a:extLst>
          </p:cNvPr>
          <p:cNvSpPr txBox="1"/>
          <p:nvPr/>
        </p:nvSpPr>
        <p:spPr>
          <a:xfrm>
            <a:off x="2976800" y="4695959"/>
            <a:ext cx="897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C</a:t>
            </a:r>
            <a:endParaRPr kumimoji="1" lang="ja-JP" altLang="en-US" sz="105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1239C81-C214-0CF0-B3C4-616642F82093}"/>
              </a:ext>
            </a:extLst>
          </p:cNvPr>
          <p:cNvSpPr/>
          <p:nvPr/>
        </p:nvSpPr>
        <p:spPr>
          <a:xfrm>
            <a:off x="7302288" y="1788555"/>
            <a:ext cx="1008275" cy="12914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B74B921-085F-958E-A867-33756268768B}"/>
              </a:ext>
            </a:extLst>
          </p:cNvPr>
          <p:cNvSpPr/>
          <p:nvPr/>
        </p:nvSpPr>
        <p:spPr>
          <a:xfrm>
            <a:off x="7302289" y="1930581"/>
            <a:ext cx="643150" cy="1030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A6FEABE-EA79-228D-79C5-3DC18198183B}"/>
              </a:ext>
            </a:extLst>
          </p:cNvPr>
          <p:cNvSpPr/>
          <p:nvPr/>
        </p:nvSpPr>
        <p:spPr>
          <a:xfrm>
            <a:off x="7302288" y="2198902"/>
            <a:ext cx="863811" cy="10300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8AE7864-9647-9A7C-39C5-B5428C897C7E}"/>
              </a:ext>
            </a:extLst>
          </p:cNvPr>
          <p:cNvSpPr/>
          <p:nvPr/>
        </p:nvSpPr>
        <p:spPr>
          <a:xfrm>
            <a:off x="7318163" y="2460960"/>
            <a:ext cx="1136862" cy="1221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97BD0A3-D1A7-AC04-C1B6-46E88FE4BD09}"/>
              </a:ext>
            </a:extLst>
          </p:cNvPr>
          <p:cNvSpPr/>
          <p:nvPr/>
        </p:nvSpPr>
        <p:spPr>
          <a:xfrm>
            <a:off x="7377008" y="2596445"/>
            <a:ext cx="171555" cy="1221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8C13197-E259-BC38-37E1-37A747707A9D}"/>
              </a:ext>
            </a:extLst>
          </p:cNvPr>
          <p:cNvSpPr/>
          <p:nvPr/>
        </p:nvSpPr>
        <p:spPr>
          <a:xfrm>
            <a:off x="7377007" y="2727424"/>
            <a:ext cx="171555" cy="1221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7B32B00-1368-0D96-5A40-AA5751C5E958}"/>
              </a:ext>
            </a:extLst>
          </p:cNvPr>
          <p:cNvSpPr/>
          <p:nvPr/>
        </p:nvSpPr>
        <p:spPr>
          <a:xfrm>
            <a:off x="7377007" y="2868027"/>
            <a:ext cx="171555" cy="1221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B23A84B-6BB0-054F-E1AB-C36B0A3CEEF7}"/>
              </a:ext>
            </a:extLst>
          </p:cNvPr>
          <p:cNvSpPr/>
          <p:nvPr/>
        </p:nvSpPr>
        <p:spPr>
          <a:xfrm>
            <a:off x="7377007" y="3128928"/>
            <a:ext cx="171555" cy="1221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0B4C4D2-E1C5-07B2-C248-34EA96FE2AAB}"/>
              </a:ext>
            </a:extLst>
          </p:cNvPr>
          <p:cNvSpPr/>
          <p:nvPr/>
        </p:nvSpPr>
        <p:spPr>
          <a:xfrm>
            <a:off x="7462784" y="1105814"/>
            <a:ext cx="171555" cy="1221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30AA99E-D43B-3EEC-2426-A9036D003EFB}"/>
              </a:ext>
            </a:extLst>
          </p:cNvPr>
          <p:cNvSpPr/>
          <p:nvPr/>
        </p:nvSpPr>
        <p:spPr>
          <a:xfrm>
            <a:off x="7462784" y="1248202"/>
            <a:ext cx="171555" cy="12215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EDBBF40-8A1C-9944-1626-1C7D0C1805E8}"/>
              </a:ext>
            </a:extLst>
          </p:cNvPr>
          <p:cNvSpPr txBox="1"/>
          <p:nvPr/>
        </p:nvSpPr>
        <p:spPr>
          <a:xfrm>
            <a:off x="7000066" y="859114"/>
            <a:ext cx="2332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AI</a:t>
            </a:r>
            <a:r>
              <a:rPr kumimoji="1" lang="ja-JP" altLang="en-US" sz="1400" b="1" dirty="0"/>
              <a:t>で見出しの抽出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2594CD5-F084-EB18-4E6C-C605469896A7}"/>
              </a:ext>
            </a:extLst>
          </p:cNvPr>
          <p:cNvSpPr txBox="1"/>
          <p:nvPr/>
        </p:nvSpPr>
        <p:spPr>
          <a:xfrm>
            <a:off x="603542" y="5571961"/>
            <a:ext cx="6773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u="sng" dirty="0"/>
              <a:t>採用された正規表現をつかって、自然な箇所で文書を分割する</a:t>
            </a:r>
          </a:p>
        </p:txBody>
      </p:sp>
    </p:spTree>
    <p:extLst>
      <p:ext uri="{BB962C8B-B14F-4D97-AF65-F5344CB8AC3E}">
        <p14:creationId xmlns:p14="http://schemas.microsoft.com/office/powerpoint/2010/main" val="34733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D1C561-0B33-2F87-A1F8-B2FDC5A7B70A}"/>
              </a:ext>
            </a:extLst>
          </p:cNvPr>
          <p:cNvSpPr txBox="1"/>
          <p:nvPr/>
        </p:nvSpPr>
        <p:spPr>
          <a:xfrm>
            <a:off x="815721" y="1506472"/>
            <a:ext cx="10709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問題点： 前回まで、</a:t>
            </a:r>
            <a:r>
              <a:rPr kumimoji="1" lang="en-US" altLang="ja-JP" dirty="0" err="1"/>
              <a:t>gpt-4o</a:t>
            </a:r>
            <a:r>
              <a:rPr kumimoji="1" lang="ja-JP" altLang="en-US" dirty="0"/>
              <a:t>に画像として解析させることで表を整形していたが</a:t>
            </a:r>
            <a:r>
              <a:rPr kumimoji="1" lang="ja-JP" altLang="en-US" b="1" dirty="0"/>
              <a:t>コストが高い。</a:t>
            </a:r>
            <a:endParaRPr kumimoji="1" lang="en-US" altLang="ja-JP" b="1" dirty="0"/>
          </a:p>
          <a:p>
            <a:endParaRPr lang="en-US" altLang="ja-JP" dirty="0"/>
          </a:p>
          <a:p>
            <a:r>
              <a:rPr lang="ja-JP" altLang="en-US" dirty="0"/>
              <a:t>対策   ：  </a:t>
            </a:r>
            <a:r>
              <a:rPr lang="en-US" altLang="ja-JP" dirty="0" err="1"/>
              <a:t>fitz</a:t>
            </a:r>
            <a:r>
              <a:rPr lang="ja-JP" altLang="en-US" dirty="0"/>
              <a:t>ﾗｲﾌﾞﾗﾘを使うことで表構造を取り出し、表を整える。 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B0D2907-D59E-B198-553B-601B17E6E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54" y="3644005"/>
            <a:ext cx="2855676" cy="134342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28D6461-A9E9-91BB-E67F-BE5F0B8D8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265" y="3203526"/>
            <a:ext cx="3278468" cy="134342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7524FF0-F269-ED72-B63C-B38307E9B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914" y="4142091"/>
            <a:ext cx="3107267" cy="1401137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7E16FEA-999E-E77A-DFC6-2883FBA8CD68}"/>
              </a:ext>
            </a:extLst>
          </p:cNvPr>
          <p:cNvSpPr/>
          <p:nvPr/>
        </p:nvSpPr>
        <p:spPr>
          <a:xfrm>
            <a:off x="8193356" y="4656668"/>
            <a:ext cx="2144443" cy="64558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821383BB-AAF4-38E8-9A0E-64E461887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5765" y="5228985"/>
            <a:ext cx="3066254" cy="314243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1696AAE3-A151-FC0F-5ACA-873A522BC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873" y="5236055"/>
            <a:ext cx="394344" cy="563022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FD81BBF-4248-722A-0727-18D5FA85726C}"/>
              </a:ext>
            </a:extLst>
          </p:cNvPr>
          <p:cNvSpPr txBox="1"/>
          <p:nvPr/>
        </p:nvSpPr>
        <p:spPr>
          <a:xfrm>
            <a:off x="563901" y="650533"/>
            <a:ext cx="7677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施策③ 表の整形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7A79568-F4AD-D1BF-CC3F-15106B5FB79C}"/>
              </a:ext>
            </a:extLst>
          </p:cNvPr>
          <p:cNvSpPr txBox="1"/>
          <p:nvPr/>
        </p:nvSpPr>
        <p:spPr>
          <a:xfrm>
            <a:off x="3804972" y="4946022"/>
            <a:ext cx="306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表の構造データ</a:t>
            </a:r>
            <a:r>
              <a:rPr lang="en-US" altLang="ja-JP" sz="1400" b="1" dirty="0"/>
              <a:t>(</a:t>
            </a:r>
            <a:r>
              <a:rPr lang="en-US" altLang="ja-JP" sz="1400" b="1" dirty="0" err="1"/>
              <a:t>fitz</a:t>
            </a:r>
            <a:r>
              <a:rPr lang="en-US" altLang="ja-JP" sz="1400" b="1" dirty="0"/>
              <a:t>)</a:t>
            </a:r>
            <a:endParaRPr kumimoji="1" lang="ja-JP" altLang="en-US" sz="14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DCFD59-7538-D38E-B49C-8C5CE6257EB2}"/>
              </a:ext>
            </a:extLst>
          </p:cNvPr>
          <p:cNvSpPr txBox="1"/>
          <p:nvPr/>
        </p:nvSpPr>
        <p:spPr>
          <a:xfrm>
            <a:off x="3750138" y="2855368"/>
            <a:ext cx="5184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単純にテキスト化</a:t>
            </a:r>
            <a:r>
              <a:rPr lang="en-US" altLang="ja-JP" sz="1400" b="1" dirty="0"/>
              <a:t>(</a:t>
            </a:r>
            <a:r>
              <a:rPr lang="ja-JP" altLang="en-US" sz="1400" b="1" dirty="0"/>
              <a:t>表が分かりにくい</a:t>
            </a:r>
            <a:r>
              <a:rPr lang="en-US" altLang="ja-JP" sz="1400" b="1" dirty="0"/>
              <a:t>)</a:t>
            </a:r>
            <a:endParaRPr kumimoji="1" lang="ja-JP" altLang="en-US" sz="1400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5EFB236-F95A-AB00-C6E5-6D0B71B955FA}"/>
              </a:ext>
            </a:extLst>
          </p:cNvPr>
          <p:cNvSpPr txBox="1"/>
          <p:nvPr/>
        </p:nvSpPr>
        <p:spPr>
          <a:xfrm>
            <a:off x="320514" y="3353724"/>
            <a:ext cx="306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元の</a:t>
            </a:r>
            <a:r>
              <a:rPr lang="en-US" altLang="ja-JP" sz="1400" b="1" dirty="0"/>
              <a:t>PDF</a:t>
            </a:r>
            <a:endParaRPr kumimoji="1" lang="ja-JP" altLang="en-US" sz="1400" b="1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1AFC89C-61EA-7D15-6577-3C6B958B511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140733" y="3875239"/>
            <a:ext cx="1100181" cy="870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282C1C0-D0A3-5FCD-B333-EEE04619E255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6992019" y="4979459"/>
            <a:ext cx="1201337" cy="406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4ED7C47-18D2-93B1-B615-3EE89358964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237030" y="3875239"/>
            <a:ext cx="625235" cy="440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368C1EC-0EDA-37D2-A20C-314CFF9767FA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3237030" y="4315718"/>
            <a:ext cx="688735" cy="1070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F3CB3D3-B7CE-0A3C-FE25-A012050A09FB}"/>
              </a:ext>
            </a:extLst>
          </p:cNvPr>
          <p:cNvSpPr txBox="1"/>
          <p:nvPr/>
        </p:nvSpPr>
        <p:spPr>
          <a:xfrm>
            <a:off x="7219206" y="5799077"/>
            <a:ext cx="306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表の整形用</a:t>
            </a:r>
            <a:r>
              <a:rPr lang="en-US" altLang="ja-JP" sz="1400" b="1" dirty="0"/>
              <a:t>AI</a:t>
            </a:r>
            <a:r>
              <a:rPr lang="ja-JP" altLang="en-US" sz="1400" b="1" dirty="0"/>
              <a:t>ｴｰｼﾞｪﾝﾄ</a:t>
            </a:r>
            <a:endParaRPr kumimoji="1" lang="ja-JP" altLang="en-US" sz="14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96EB23E-051B-63B7-FE30-4D74992B2BBF}"/>
              </a:ext>
            </a:extLst>
          </p:cNvPr>
          <p:cNvSpPr txBox="1"/>
          <p:nvPr/>
        </p:nvSpPr>
        <p:spPr>
          <a:xfrm>
            <a:off x="8101856" y="3854359"/>
            <a:ext cx="30662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表を整えたテキスト</a:t>
            </a:r>
            <a:endParaRPr kumimoji="1" lang="ja-JP" altLang="en-US" sz="1400" b="1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A4897EB-6EAA-85FD-E6A4-939FF4C111DD}"/>
              </a:ext>
            </a:extLst>
          </p:cNvPr>
          <p:cNvSpPr/>
          <p:nvPr/>
        </p:nvSpPr>
        <p:spPr>
          <a:xfrm>
            <a:off x="3838486" y="3730021"/>
            <a:ext cx="1930489" cy="5117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47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F493E3E9-55B7-F40A-6CD4-8ECB7E65D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28" y="3302209"/>
            <a:ext cx="9488224" cy="2143424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932BB6BA-6A2D-F71E-58CE-0F3CEB96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380" y="3302209"/>
            <a:ext cx="319364" cy="455971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0BCBA15-72E5-350F-D9DC-F89BCEE59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680" y="4855503"/>
            <a:ext cx="312190" cy="430363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966391D-34A0-7BE4-56E4-1D58F701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80" y="3758180"/>
            <a:ext cx="319364" cy="455971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ADBEB7A-0D49-6858-7325-AE60EF15A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80" y="4254500"/>
            <a:ext cx="319364" cy="455971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81C35C7-D483-04FF-65A5-D12C4EC6CD6D}"/>
              </a:ext>
            </a:extLst>
          </p:cNvPr>
          <p:cNvSpPr/>
          <p:nvPr/>
        </p:nvSpPr>
        <p:spPr>
          <a:xfrm>
            <a:off x="6739891" y="3302209"/>
            <a:ext cx="571499" cy="21869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8E784-DB87-7A2A-0E14-60154F2C90BE}"/>
              </a:ext>
            </a:extLst>
          </p:cNvPr>
          <p:cNvSpPr/>
          <p:nvPr/>
        </p:nvSpPr>
        <p:spPr>
          <a:xfrm>
            <a:off x="1570328" y="5237248"/>
            <a:ext cx="2451762" cy="20838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7111EE3-7602-2AA8-CBF8-842C9A596882}"/>
              </a:ext>
            </a:extLst>
          </p:cNvPr>
          <p:cNvSpPr/>
          <p:nvPr/>
        </p:nvSpPr>
        <p:spPr>
          <a:xfrm>
            <a:off x="1570328" y="4751310"/>
            <a:ext cx="1401895" cy="208386"/>
          </a:xfrm>
          <a:prstGeom prst="rect">
            <a:avLst/>
          </a:prstGeom>
          <a:noFill/>
          <a:ln w="222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8D1946-A230-FF08-95D9-182100A3C111}"/>
              </a:ext>
            </a:extLst>
          </p:cNvPr>
          <p:cNvSpPr txBox="1"/>
          <p:nvPr/>
        </p:nvSpPr>
        <p:spPr>
          <a:xfrm>
            <a:off x="591390" y="4898433"/>
            <a:ext cx="8974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評価用</a:t>
            </a:r>
            <a:endParaRPr kumimoji="1" lang="en-US" altLang="ja-JP" sz="1050" dirty="0"/>
          </a:p>
          <a:p>
            <a:r>
              <a:rPr lang="ja-JP" altLang="en-US" sz="1050" dirty="0"/>
              <a:t>ｴｰｼﾞｪﾝﾄ</a:t>
            </a:r>
            <a:endParaRPr kumimoji="1" lang="ja-JP" altLang="en-US" sz="105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4879E48-F549-F105-DD49-F92E602D3C90}"/>
              </a:ext>
            </a:extLst>
          </p:cNvPr>
          <p:cNvSpPr txBox="1"/>
          <p:nvPr/>
        </p:nvSpPr>
        <p:spPr>
          <a:xfrm>
            <a:off x="542290" y="3409473"/>
            <a:ext cx="897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ｴｰｼﾞｪﾝﾄ</a:t>
            </a:r>
            <a:r>
              <a:rPr kumimoji="1" lang="en-US" altLang="ja-JP" sz="1050" dirty="0"/>
              <a:t>1</a:t>
            </a:r>
            <a:r>
              <a:rPr kumimoji="1" lang="ja-JP" altLang="en-US" sz="1050" dirty="0"/>
              <a:t>  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B0075BB-A117-1297-264E-39FD47D9C815}"/>
              </a:ext>
            </a:extLst>
          </p:cNvPr>
          <p:cNvSpPr txBox="1"/>
          <p:nvPr/>
        </p:nvSpPr>
        <p:spPr>
          <a:xfrm>
            <a:off x="542290" y="3900676"/>
            <a:ext cx="897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ｴｰｼﾞｪﾝﾄ</a:t>
            </a:r>
            <a:r>
              <a:rPr kumimoji="1" lang="en-US" altLang="ja-JP" sz="1050" dirty="0"/>
              <a:t>2</a:t>
            </a:r>
            <a:r>
              <a:rPr kumimoji="1" lang="ja-JP" altLang="en-US" sz="1050" dirty="0"/>
              <a:t> 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74C3C0B-285C-5D46-5352-63685D44C0A9}"/>
              </a:ext>
            </a:extLst>
          </p:cNvPr>
          <p:cNvSpPr txBox="1"/>
          <p:nvPr/>
        </p:nvSpPr>
        <p:spPr>
          <a:xfrm>
            <a:off x="542290" y="4402113"/>
            <a:ext cx="8974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ｴｰｼﾞｪﾝﾄ</a:t>
            </a:r>
            <a:r>
              <a:rPr kumimoji="1" lang="en-US" altLang="ja-JP" sz="1050" dirty="0"/>
              <a:t>3</a:t>
            </a:r>
            <a:endParaRPr kumimoji="1" lang="ja-JP" altLang="en-US" sz="105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628926C-B3C9-5611-9FC7-EDE5CBA9EB24}"/>
              </a:ext>
            </a:extLst>
          </p:cNvPr>
          <p:cNvSpPr txBox="1"/>
          <p:nvPr/>
        </p:nvSpPr>
        <p:spPr>
          <a:xfrm>
            <a:off x="485140" y="1842473"/>
            <a:ext cx="11221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 以下の例では、ｴｰｼﾞｪﾝﾄ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はﾌｯﾀｰのﾍﾟｰｼﾞ数を</a:t>
            </a:r>
            <a:r>
              <a:rPr kumimoji="1" lang="en-US" altLang="ja-JP" sz="1400" dirty="0"/>
              <a:t>1,2</a:t>
            </a:r>
            <a:r>
              <a:rPr kumimoji="1" lang="ja-JP" altLang="en-US" sz="1400" dirty="0"/>
              <a:t>に限定しており誤り。</a:t>
            </a:r>
            <a:endParaRPr kumimoji="1" lang="en-US" altLang="ja-JP" sz="1400" dirty="0"/>
          </a:p>
          <a:p>
            <a:r>
              <a:rPr lang="ja-JP" altLang="en-US" sz="1400" dirty="0"/>
              <a:t>   → </a:t>
            </a:r>
            <a:r>
              <a:rPr kumimoji="1" lang="ja-JP" altLang="en-US" sz="1400" dirty="0"/>
              <a:t>評価用ｴｰｼﾞｪﾝﾄが誤りを認識し、ｴｰｼﾞｪﾝﾄ</a:t>
            </a:r>
            <a:r>
              <a:rPr kumimoji="1" lang="en-US" altLang="ja-JP" sz="1400" dirty="0"/>
              <a:t>2</a:t>
            </a:r>
            <a:r>
              <a:rPr kumimoji="1" lang="ja-JP" altLang="en-US" sz="1400" dirty="0"/>
              <a:t>の正規表現を採用。</a:t>
            </a:r>
            <a:r>
              <a:rPr lang="ja-JP" altLang="en-US" sz="1400" dirty="0"/>
              <a:t>精度低下を防いでいる。</a:t>
            </a:r>
            <a:endParaRPr kumimoji="1" lang="ja-JP" altLang="en-US" sz="14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81B868F-D709-3425-66D0-55B79EF082F0}"/>
              </a:ext>
            </a:extLst>
          </p:cNvPr>
          <p:cNvSpPr txBox="1"/>
          <p:nvPr/>
        </p:nvSpPr>
        <p:spPr>
          <a:xfrm>
            <a:off x="485140" y="990163"/>
            <a:ext cx="11221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ﾏﾙﾁ</a:t>
            </a:r>
            <a:r>
              <a:rPr kumimoji="1" lang="en-US" altLang="ja-JP" sz="2400" dirty="0"/>
              <a:t>AI</a:t>
            </a:r>
            <a:r>
              <a:rPr kumimoji="1" lang="ja-JP" altLang="en-US" sz="2400" dirty="0"/>
              <a:t>ｴｰｼﾞｪﾝﾄの動作例：</a:t>
            </a: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D1B998F1-2A6D-BCE5-7228-CCC6ABA06E57}"/>
              </a:ext>
            </a:extLst>
          </p:cNvPr>
          <p:cNvSpPr/>
          <p:nvPr/>
        </p:nvSpPr>
        <p:spPr>
          <a:xfrm>
            <a:off x="7380974" y="2810469"/>
            <a:ext cx="1782076" cy="339131"/>
          </a:xfrm>
          <a:prstGeom prst="wedgeRoundRectCallout">
            <a:avLst>
              <a:gd name="adj1" fmla="val -66016"/>
              <a:gd name="adj2" fmla="val 110573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ｴｰｼﾞｪﾝﾄ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の間違い</a:t>
            </a: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D207FDF4-E3DA-16A3-576A-553C36514551}"/>
              </a:ext>
            </a:extLst>
          </p:cNvPr>
          <p:cNvSpPr/>
          <p:nvPr/>
        </p:nvSpPr>
        <p:spPr>
          <a:xfrm>
            <a:off x="3969252" y="5723185"/>
            <a:ext cx="2177548" cy="607765"/>
          </a:xfrm>
          <a:prstGeom prst="wedgeRoundRectCallout">
            <a:avLst>
              <a:gd name="adj1" fmla="val -59730"/>
              <a:gd name="adj2" fmla="val -10829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評価用ｴｰｼﾞｪﾝﾄがｴｰｼﾞｪﾝﾄ</a:t>
            </a:r>
            <a:r>
              <a:rPr kumimoji="1" lang="en-US" altLang="ja-JP" sz="1400" dirty="0"/>
              <a:t>1</a:t>
            </a:r>
            <a:r>
              <a:rPr kumimoji="1" lang="ja-JP" altLang="en-US" sz="1400" dirty="0"/>
              <a:t>の間違いを指摘</a:t>
            </a:r>
          </a:p>
        </p:txBody>
      </p:sp>
    </p:spTree>
    <p:extLst>
      <p:ext uri="{BB962C8B-B14F-4D97-AF65-F5344CB8AC3E}">
        <p14:creationId xmlns:p14="http://schemas.microsoft.com/office/powerpoint/2010/main" val="159547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1B609-D2D3-FA76-D2FC-51604C10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主な利用ライブラリ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187917-F55B-358F-B061-B4E2D8E10C5D}"/>
              </a:ext>
            </a:extLst>
          </p:cNvPr>
          <p:cNvSpPr txBox="1"/>
          <p:nvPr/>
        </p:nvSpPr>
        <p:spPr>
          <a:xfrm>
            <a:off x="936373" y="2066994"/>
            <a:ext cx="8380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LangChain</a:t>
            </a:r>
            <a:endParaRPr kumimoji="1" lang="en-US" altLang="ja-JP" dirty="0"/>
          </a:p>
          <a:p>
            <a:r>
              <a:rPr kumimoji="1" lang="en-US" altLang="ja-JP" dirty="0" err="1"/>
              <a:t>LangGraph</a:t>
            </a:r>
            <a:endParaRPr kumimoji="1" lang="en-US" altLang="ja-JP" dirty="0"/>
          </a:p>
          <a:p>
            <a:r>
              <a:rPr kumimoji="1" lang="en-US" altLang="ja-JP" dirty="0" err="1"/>
              <a:t>Pydantic</a:t>
            </a:r>
            <a:endParaRPr kumimoji="1" lang="en-US" altLang="ja-JP" dirty="0"/>
          </a:p>
          <a:p>
            <a:r>
              <a:rPr kumimoji="1" lang="en-US" altLang="ja-JP" dirty="0" err="1"/>
              <a:t>AzureChatOpenAI</a:t>
            </a:r>
            <a:r>
              <a:rPr kumimoji="1" lang="en-US" altLang="ja-JP" dirty="0"/>
              <a:t>  (</a:t>
            </a:r>
            <a:r>
              <a:rPr kumimoji="1" lang="en-US" altLang="ja-JP" dirty="0" err="1"/>
              <a:t>gpt-4o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 err="1"/>
              <a:t>AzureOpenAIEmbeddings</a:t>
            </a:r>
            <a:r>
              <a:rPr kumimoji="1" lang="en-US" altLang="ja-JP" dirty="0"/>
              <a:t>  (text-embedding-3-small)</a:t>
            </a:r>
          </a:p>
          <a:p>
            <a:r>
              <a:rPr lang="en-US" altLang="ja-JP" dirty="0" err="1"/>
              <a:t>FAISS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7514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8D311A8-BF3B-D642-736C-D02E60EDA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65" y="1288061"/>
            <a:ext cx="309642" cy="38486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35FA917-9D4A-EC6D-AFEF-C11EEE7F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80" y="2321405"/>
            <a:ext cx="308877" cy="4409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7EF8B33-C65B-8418-21B1-CFC498EC3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3" y="2321405"/>
            <a:ext cx="308877" cy="44099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231D617-3149-2BA9-9545-D9CB491BE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06" y="2321405"/>
            <a:ext cx="308877" cy="4409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6FDE955-943C-8119-DC5E-CE0B286AF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69" y="2321405"/>
            <a:ext cx="308877" cy="4409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3A91C5BC-A440-FB91-E386-5BB2D45B3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32" y="2321405"/>
            <a:ext cx="308877" cy="44099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2BED39ED-6FE0-20B9-9702-9ACB7470A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728" y="1242564"/>
            <a:ext cx="312190" cy="430363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06188EEB-19BD-FFAD-B7D9-526483715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25" y="2406730"/>
            <a:ext cx="232768" cy="30072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B5CA6FFF-0727-36B7-B470-1E5F587F8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793" y="2406730"/>
            <a:ext cx="232768" cy="300729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18C8AC6F-6B27-10D7-A0E3-E95D94392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888" y="2406730"/>
            <a:ext cx="232768" cy="300729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29B73DFA-6139-36E2-6F82-AD5AB8D7E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983" y="2406730"/>
            <a:ext cx="232768" cy="300729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EC309779-4C5E-0802-182A-B8DEB5136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078" y="2406730"/>
            <a:ext cx="232768" cy="300729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B233CBB7-28B0-8892-6035-D9918FC73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17" y="2246200"/>
            <a:ext cx="470622" cy="608029"/>
          </a:xfrm>
          <a:prstGeom prst="rect">
            <a:avLst/>
          </a:prstGeom>
        </p:spPr>
      </p:pic>
      <p:pic>
        <p:nvPicPr>
          <p:cNvPr id="57" name="図 56">
            <a:extLst>
              <a:ext uri="{FF2B5EF4-FFF2-40B4-BE49-F238E27FC236}">
                <a16:creationId xmlns:a16="http://schemas.microsoft.com/office/drawing/2014/main" id="{EFD39BAD-B8FF-ED16-F51E-38E2A4A07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736" y="1242564"/>
            <a:ext cx="315278" cy="422537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B52B8916-14D0-015F-A9D1-50C91EB3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80" y="3208501"/>
            <a:ext cx="308877" cy="440997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7139D0F8-6875-6FC7-9FBF-9E05F46A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3" y="3208501"/>
            <a:ext cx="308877" cy="44099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F9B1DA55-9253-05E1-D55C-1806B942F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06" y="3208501"/>
            <a:ext cx="308877" cy="440997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B216F05F-1629-5ACE-AE28-E5D18BED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69" y="3208501"/>
            <a:ext cx="308877" cy="440997"/>
          </a:xfrm>
          <a:prstGeom prst="rect">
            <a:avLst/>
          </a:prstGeom>
        </p:spPr>
      </p:pic>
      <p:pic>
        <p:nvPicPr>
          <p:cNvPr id="62" name="図 61">
            <a:extLst>
              <a:ext uri="{FF2B5EF4-FFF2-40B4-BE49-F238E27FC236}">
                <a16:creationId xmlns:a16="http://schemas.microsoft.com/office/drawing/2014/main" id="{91E5D59C-B0C9-427F-B1D0-058E9895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32" y="3208501"/>
            <a:ext cx="308877" cy="440997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7DEF1DBA-0601-1917-B78E-14B206A5E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25" y="3293826"/>
            <a:ext cx="232768" cy="300729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BCE5F6F9-779D-DA95-F5C3-545501E1F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793" y="3293826"/>
            <a:ext cx="232768" cy="300729"/>
          </a:xfrm>
          <a:prstGeom prst="rect">
            <a:avLst/>
          </a:prstGeom>
        </p:spPr>
      </p:pic>
      <p:pic>
        <p:nvPicPr>
          <p:cNvPr id="65" name="図 64">
            <a:extLst>
              <a:ext uri="{FF2B5EF4-FFF2-40B4-BE49-F238E27FC236}">
                <a16:creationId xmlns:a16="http://schemas.microsoft.com/office/drawing/2014/main" id="{3DA666F7-8874-0452-AE54-376DDE32D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888" y="3293826"/>
            <a:ext cx="232768" cy="300729"/>
          </a:xfrm>
          <a:prstGeom prst="rect">
            <a:avLst/>
          </a:prstGeom>
        </p:spPr>
      </p:pic>
      <p:pic>
        <p:nvPicPr>
          <p:cNvPr id="66" name="図 65">
            <a:extLst>
              <a:ext uri="{FF2B5EF4-FFF2-40B4-BE49-F238E27FC236}">
                <a16:creationId xmlns:a16="http://schemas.microsoft.com/office/drawing/2014/main" id="{9046CACE-E31B-42FC-A8A0-7A8C1F35D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983" y="3293826"/>
            <a:ext cx="232768" cy="300729"/>
          </a:xfrm>
          <a:prstGeom prst="rect">
            <a:avLst/>
          </a:prstGeom>
        </p:spPr>
      </p:pic>
      <p:pic>
        <p:nvPicPr>
          <p:cNvPr id="67" name="図 66">
            <a:extLst>
              <a:ext uri="{FF2B5EF4-FFF2-40B4-BE49-F238E27FC236}">
                <a16:creationId xmlns:a16="http://schemas.microsoft.com/office/drawing/2014/main" id="{213ABAAE-0A66-6F1F-6589-DD5D5DC79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078" y="3293826"/>
            <a:ext cx="232768" cy="300729"/>
          </a:xfrm>
          <a:prstGeom prst="rect">
            <a:avLst/>
          </a:prstGeom>
        </p:spPr>
      </p:pic>
      <p:pic>
        <p:nvPicPr>
          <p:cNvPr id="68" name="図 67">
            <a:extLst>
              <a:ext uri="{FF2B5EF4-FFF2-40B4-BE49-F238E27FC236}">
                <a16:creationId xmlns:a16="http://schemas.microsoft.com/office/drawing/2014/main" id="{A55A3DFA-5C18-323F-64F0-4ABEC88D6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17" y="3133296"/>
            <a:ext cx="470622" cy="608029"/>
          </a:xfrm>
          <a:prstGeom prst="rect">
            <a:avLst/>
          </a:prstGeom>
        </p:spPr>
      </p:pic>
      <p:pic>
        <p:nvPicPr>
          <p:cNvPr id="69" name="図 68">
            <a:extLst>
              <a:ext uri="{FF2B5EF4-FFF2-40B4-BE49-F238E27FC236}">
                <a16:creationId xmlns:a16="http://schemas.microsoft.com/office/drawing/2014/main" id="{6450C29F-08FC-006E-DACD-2BCA35571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80" y="4078977"/>
            <a:ext cx="308877" cy="440997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09DF1C0B-8B99-CD8E-EC18-777AA269A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3" y="4078977"/>
            <a:ext cx="308877" cy="440997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51CB59E7-7645-378E-010D-EDDDD59C4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06" y="4078977"/>
            <a:ext cx="308877" cy="440997"/>
          </a:xfrm>
          <a:prstGeom prst="rect">
            <a:avLst/>
          </a:prstGeom>
        </p:spPr>
      </p:pic>
      <p:pic>
        <p:nvPicPr>
          <p:cNvPr id="72" name="図 71">
            <a:extLst>
              <a:ext uri="{FF2B5EF4-FFF2-40B4-BE49-F238E27FC236}">
                <a16:creationId xmlns:a16="http://schemas.microsoft.com/office/drawing/2014/main" id="{EB86F991-5CAC-5D46-8F3A-CFACFFE09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69" y="4078977"/>
            <a:ext cx="308877" cy="440997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049EBD56-6DCA-3C5D-B0D6-08055697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32" y="4078977"/>
            <a:ext cx="308877" cy="440997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8B1D6F33-BA1E-8427-9FB8-AC6FCD390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25" y="4164302"/>
            <a:ext cx="232768" cy="300729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35D4CF73-6588-7816-FF5B-FC1C65EEC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793" y="4164302"/>
            <a:ext cx="232768" cy="300729"/>
          </a:xfrm>
          <a:prstGeom prst="rect">
            <a:avLst/>
          </a:prstGeom>
        </p:spPr>
      </p:pic>
      <p:pic>
        <p:nvPicPr>
          <p:cNvPr id="76" name="図 75">
            <a:extLst>
              <a:ext uri="{FF2B5EF4-FFF2-40B4-BE49-F238E27FC236}">
                <a16:creationId xmlns:a16="http://schemas.microsoft.com/office/drawing/2014/main" id="{601ACBF0-DFD4-73D5-E973-F5AB45CF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888" y="4164302"/>
            <a:ext cx="232768" cy="300729"/>
          </a:xfrm>
          <a:prstGeom prst="rect">
            <a:avLst/>
          </a:prstGeom>
        </p:spPr>
      </p:pic>
      <p:pic>
        <p:nvPicPr>
          <p:cNvPr id="77" name="図 76">
            <a:extLst>
              <a:ext uri="{FF2B5EF4-FFF2-40B4-BE49-F238E27FC236}">
                <a16:creationId xmlns:a16="http://schemas.microsoft.com/office/drawing/2014/main" id="{9542816A-544F-1E06-91EC-BDC8979A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983" y="4164302"/>
            <a:ext cx="232768" cy="300729"/>
          </a:xfrm>
          <a:prstGeom prst="rect">
            <a:avLst/>
          </a:prstGeom>
        </p:spPr>
      </p:pic>
      <p:pic>
        <p:nvPicPr>
          <p:cNvPr id="78" name="図 77">
            <a:extLst>
              <a:ext uri="{FF2B5EF4-FFF2-40B4-BE49-F238E27FC236}">
                <a16:creationId xmlns:a16="http://schemas.microsoft.com/office/drawing/2014/main" id="{4D1E8193-DB4F-06DF-25D3-EFA0E80B6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078" y="4164302"/>
            <a:ext cx="232768" cy="300729"/>
          </a:xfrm>
          <a:prstGeom prst="rect">
            <a:avLst/>
          </a:prstGeom>
        </p:spPr>
      </p:pic>
      <p:pic>
        <p:nvPicPr>
          <p:cNvPr id="79" name="図 78">
            <a:extLst>
              <a:ext uri="{FF2B5EF4-FFF2-40B4-BE49-F238E27FC236}">
                <a16:creationId xmlns:a16="http://schemas.microsoft.com/office/drawing/2014/main" id="{BFDFA118-482A-C415-9F57-053263146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17" y="4003772"/>
            <a:ext cx="470622" cy="608029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3500F837-A70A-003F-2D58-822130B5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80" y="4915559"/>
            <a:ext cx="308877" cy="440997"/>
          </a:xfrm>
          <a:prstGeom prst="rect">
            <a:avLst/>
          </a:prstGeom>
        </p:spPr>
      </p:pic>
      <p:pic>
        <p:nvPicPr>
          <p:cNvPr id="81" name="図 80">
            <a:extLst>
              <a:ext uri="{FF2B5EF4-FFF2-40B4-BE49-F238E27FC236}">
                <a16:creationId xmlns:a16="http://schemas.microsoft.com/office/drawing/2014/main" id="{73AA327B-7EBB-C5CE-187E-6ACE3F05F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243" y="4915559"/>
            <a:ext cx="308877" cy="440997"/>
          </a:xfrm>
          <a:prstGeom prst="rect">
            <a:avLst/>
          </a:prstGeom>
        </p:spPr>
      </p:pic>
      <p:pic>
        <p:nvPicPr>
          <p:cNvPr id="82" name="図 81">
            <a:extLst>
              <a:ext uri="{FF2B5EF4-FFF2-40B4-BE49-F238E27FC236}">
                <a16:creationId xmlns:a16="http://schemas.microsoft.com/office/drawing/2014/main" id="{E233FB5E-0886-227C-2614-BBBE49A91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806" y="4915559"/>
            <a:ext cx="308877" cy="440997"/>
          </a:xfrm>
          <a:prstGeom prst="rect">
            <a:avLst/>
          </a:prstGeom>
        </p:spPr>
      </p:pic>
      <p:pic>
        <p:nvPicPr>
          <p:cNvPr id="83" name="図 82">
            <a:extLst>
              <a:ext uri="{FF2B5EF4-FFF2-40B4-BE49-F238E27FC236}">
                <a16:creationId xmlns:a16="http://schemas.microsoft.com/office/drawing/2014/main" id="{88A084F5-772D-AB04-947B-B16FE8A6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369" y="4915559"/>
            <a:ext cx="308877" cy="440997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2DA15149-8A86-D12C-DE23-81374F72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932" y="4915559"/>
            <a:ext cx="308877" cy="440997"/>
          </a:xfrm>
          <a:prstGeom prst="rect">
            <a:avLst/>
          </a:prstGeom>
        </p:spPr>
      </p:pic>
      <p:pic>
        <p:nvPicPr>
          <p:cNvPr id="85" name="図 84">
            <a:extLst>
              <a:ext uri="{FF2B5EF4-FFF2-40B4-BE49-F238E27FC236}">
                <a16:creationId xmlns:a16="http://schemas.microsoft.com/office/drawing/2014/main" id="{0BF72AC9-3ADA-6282-61F2-F0528DFCC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025" y="5000884"/>
            <a:ext cx="232768" cy="300729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EDC40CB2-931C-A4AB-CDE9-C6860F981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793" y="5000884"/>
            <a:ext cx="232768" cy="300729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EC10740B-44A0-36FD-8FD5-E1FD95B4D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6888" y="5000884"/>
            <a:ext cx="232768" cy="300729"/>
          </a:xfrm>
          <a:prstGeom prst="rect">
            <a:avLst/>
          </a:prstGeom>
        </p:spPr>
      </p:pic>
      <p:pic>
        <p:nvPicPr>
          <p:cNvPr id="88" name="図 87">
            <a:extLst>
              <a:ext uri="{FF2B5EF4-FFF2-40B4-BE49-F238E27FC236}">
                <a16:creationId xmlns:a16="http://schemas.microsoft.com/office/drawing/2014/main" id="{09E5032C-23F5-9831-C41F-DC76ADA38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983" y="5000884"/>
            <a:ext cx="232768" cy="300729"/>
          </a:xfrm>
          <a:prstGeom prst="rect">
            <a:avLst/>
          </a:prstGeom>
        </p:spPr>
      </p:pic>
      <p:pic>
        <p:nvPicPr>
          <p:cNvPr id="89" name="図 88">
            <a:extLst>
              <a:ext uri="{FF2B5EF4-FFF2-40B4-BE49-F238E27FC236}">
                <a16:creationId xmlns:a16="http://schemas.microsoft.com/office/drawing/2014/main" id="{39B1DA5D-C106-16EB-227E-F73F712F5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078" y="5000884"/>
            <a:ext cx="232768" cy="300729"/>
          </a:xfrm>
          <a:prstGeom prst="rect">
            <a:avLst/>
          </a:prstGeom>
        </p:spPr>
      </p:pic>
      <p:pic>
        <p:nvPicPr>
          <p:cNvPr id="90" name="図 89">
            <a:extLst>
              <a:ext uri="{FF2B5EF4-FFF2-40B4-BE49-F238E27FC236}">
                <a16:creationId xmlns:a16="http://schemas.microsoft.com/office/drawing/2014/main" id="{07C70A0A-6250-51F9-D9FB-39BA0977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4917" y="4840354"/>
            <a:ext cx="470622" cy="6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57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713</Words>
  <Application>Microsoft Office PowerPoint</Application>
  <PresentationFormat>ワイド画面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主な利用ライブラリ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85</cp:revision>
  <dcterms:created xsi:type="dcterms:W3CDTF">2025-01-04T07:31:59Z</dcterms:created>
  <dcterms:modified xsi:type="dcterms:W3CDTF">2025-01-05T13:12:43Z</dcterms:modified>
</cp:coreProperties>
</file>