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p:normalViewPr>
  <p:slideViewPr>
    <p:cSldViewPr snapToGrid="0">
      <p:cViewPr varScale="1">
        <p:scale>
          <a:sx n="84" d="100"/>
          <a:sy n="84" d="100"/>
        </p:scale>
        <p:origin x="84"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8D0EF-025F-70D7-A275-B904F9C3AEE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6DD759C-174F-C1AA-1FBE-5435E5632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7F936EF-749D-1D28-4EE8-7F4A68BBDAB0}"/>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449D4494-CE43-A339-5F41-39F5B5D3D5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C43953D-71B4-A069-BC89-85002473EE1C}"/>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275336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B532D-A8DF-E023-A799-56DC7238F5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9C9107-106D-7923-8463-0D8143D8855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6A6ECB1-9C29-C111-7CE3-57579A78EA98}"/>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0D19C893-87AC-783E-0F21-7CF3B94913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A511B2-09C5-1FAB-D17F-B557F8969D53}"/>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375666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BEE392-3A55-6CD5-CD26-8E53D475EB2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EC66ED-3FF9-A749-9F30-5CFDB858776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5D8780-818C-1F02-6701-C3B37C168D49}"/>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A7FC2D82-CAFE-8C76-6E40-201F2E1031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C6DF9D-A0FA-B630-5026-B1443EBED9ED}"/>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123691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08EE91-C994-21BB-6D86-FE03E271E96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94CF66C-BDD7-A4EF-B1F0-387EC546AD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8E857F6-F755-5AF1-0B0D-BCEA91776161}"/>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5829A231-88D1-20E6-367F-B1602A06A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89D930-8E8C-021D-9054-051EBA914071}"/>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283301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9B3D63-4412-0D1A-FBAA-0CE143B2A3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211597-BBE3-B8A1-D3E2-3D1EFE5A8D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E67AE3-7D52-2ADC-7D6E-4FD083F37AA2}"/>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227119C8-CADB-EB3A-6DA3-72F90380C4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C3091C-7568-E64D-A6C7-BC1B7C55D72E}"/>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383663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477051-37E5-B6C5-E2F3-01A901AFAA8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6C1100-51CE-AD7A-5034-85962F546EC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A31D768-711A-52E9-728C-9B911C5663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F0B429-8B57-7382-3A9A-445F9A32C2EF}"/>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6" name="フッター プレースホルダー 5">
            <a:extLst>
              <a:ext uri="{FF2B5EF4-FFF2-40B4-BE49-F238E27FC236}">
                <a16:creationId xmlns:a16="http://schemas.microsoft.com/office/drawing/2014/main" id="{3E78D4D6-F139-5045-50A2-1999C87F4F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EAB1506-5D83-342C-70CA-1E0A8757550A}"/>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19119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70647-AFF0-B1A3-6E37-9B05B4A77F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7731E51-1E7F-D709-F85A-7263DE4C7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6038D4D-10AE-C6AA-7B79-3E0A1EEBBD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E0CE6C1-D3FD-1607-3332-986001CC21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CFA493F-0838-1306-7D78-67BEF10716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732022-C58F-1C21-697E-A01EB7FC5808}"/>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8" name="フッター プレースホルダー 7">
            <a:extLst>
              <a:ext uri="{FF2B5EF4-FFF2-40B4-BE49-F238E27FC236}">
                <a16:creationId xmlns:a16="http://schemas.microsoft.com/office/drawing/2014/main" id="{EFC32850-AEAA-EC46-02CC-AF298CFCEBA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C0E501C-1A90-22FE-6D0E-513F8B15B29C}"/>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47755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0961E-0031-AAFF-7600-13E1A371F02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7B8210-8CD1-4271-F500-94A66CEE7C4F}"/>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4" name="フッター プレースホルダー 3">
            <a:extLst>
              <a:ext uri="{FF2B5EF4-FFF2-40B4-BE49-F238E27FC236}">
                <a16:creationId xmlns:a16="http://schemas.microsoft.com/office/drawing/2014/main" id="{A8E79C79-2012-3078-6F74-99185D4F992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A1C86BC-84E8-0CCA-3207-076DE9CBEA7E}"/>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33257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DE5F01-EBB5-1AFF-4608-C74E33FB0BD3}"/>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3" name="フッター プレースホルダー 2">
            <a:extLst>
              <a:ext uri="{FF2B5EF4-FFF2-40B4-BE49-F238E27FC236}">
                <a16:creationId xmlns:a16="http://schemas.microsoft.com/office/drawing/2014/main" id="{D9595662-E87F-0733-3107-490CA6987D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FB8FDD-09CD-C2B2-62A8-515CDB956BB3}"/>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1678082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1F99F-AA8F-C560-D2C7-B81AC0FAD4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02290F-F65F-4ACB-7EF1-AA353E8CE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35CE07-9974-0AE0-6608-022CB21AC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C57523-8AED-614C-2C2B-AF19BFCF2BE1}"/>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6" name="フッター プレースホルダー 5">
            <a:extLst>
              <a:ext uri="{FF2B5EF4-FFF2-40B4-BE49-F238E27FC236}">
                <a16:creationId xmlns:a16="http://schemas.microsoft.com/office/drawing/2014/main" id="{9E357005-DFF5-6801-3EAA-50E3423836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5ECBAC-3655-7C3B-CA78-954933AA1B52}"/>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75158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536824-C056-3ADF-DB09-78C4EA2F9B8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B2935D0-10D4-A852-77AF-C97A7F862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62C0B2-48DE-75F9-3894-7D570B95B2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3627EA4-2810-C8FE-CC96-E7FDDE6732FB}"/>
              </a:ext>
            </a:extLst>
          </p:cNvPr>
          <p:cNvSpPr>
            <a:spLocks noGrp="1"/>
          </p:cNvSpPr>
          <p:nvPr>
            <p:ph type="dt" sz="half" idx="10"/>
          </p:nvPr>
        </p:nvSpPr>
        <p:spPr/>
        <p:txBody>
          <a:bodyPr/>
          <a:lstStyle/>
          <a:p>
            <a:fld id="{F1ADB05D-2459-4B0D-9856-E1925E30AA74}" type="datetimeFigureOut">
              <a:rPr kumimoji="1" lang="ja-JP" altLang="en-US" smtClean="0"/>
              <a:t>2024/12/26</a:t>
            </a:fld>
            <a:endParaRPr kumimoji="1" lang="ja-JP" altLang="en-US"/>
          </a:p>
        </p:txBody>
      </p:sp>
      <p:sp>
        <p:nvSpPr>
          <p:cNvPr id="6" name="フッター プレースホルダー 5">
            <a:extLst>
              <a:ext uri="{FF2B5EF4-FFF2-40B4-BE49-F238E27FC236}">
                <a16:creationId xmlns:a16="http://schemas.microsoft.com/office/drawing/2014/main" id="{54EB279B-ED82-387A-FABB-66E14BB8AE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1B735BB-A1FD-325D-3E39-440D67641F2F}"/>
              </a:ext>
            </a:extLst>
          </p:cNvPr>
          <p:cNvSpPr>
            <a:spLocks noGrp="1"/>
          </p:cNvSpPr>
          <p:nvPr>
            <p:ph type="sldNum" sz="quarter" idx="12"/>
          </p:nvPr>
        </p:nvSpPr>
        <p:spPr/>
        <p:txBody>
          <a:body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124426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47D7703-8DBF-59E4-EDEE-022A43C2C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BC3B26-38A7-5B0B-1E85-5AD46304E2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BF562F-A9A4-A947-EFFF-4A627356B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DB05D-2459-4B0D-9856-E1925E30AA74}" type="datetimeFigureOut">
              <a:rPr kumimoji="1" lang="ja-JP" altLang="en-US" smtClean="0"/>
              <a:t>2024/12/26</a:t>
            </a:fld>
            <a:endParaRPr kumimoji="1" lang="ja-JP" altLang="en-US"/>
          </a:p>
        </p:txBody>
      </p:sp>
      <p:sp>
        <p:nvSpPr>
          <p:cNvPr id="5" name="フッター プレースホルダー 4">
            <a:extLst>
              <a:ext uri="{FF2B5EF4-FFF2-40B4-BE49-F238E27FC236}">
                <a16:creationId xmlns:a16="http://schemas.microsoft.com/office/drawing/2014/main" id="{FB3EAD43-F1E8-A0C3-030A-8CC76251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35820A5-857D-27D3-A129-B3E11D8F4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31FD5-9A08-427E-812D-990CED71AD17}" type="slidenum">
              <a:rPr kumimoji="1" lang="ja-JP" altLang="en-US" smtClean="0"/>
              <a:t>‹#›</a:t>
            </a:fld>
            <a:endParaRPr kumimoji="1" lang="ja-JP" altLang="en-US"/>
          </a:p>
        </p:txBody>
      </p:sp>
    </p:spTree>
    <p:extLst>
      <p:ext uri="{BB962C8B-B14F-4D97-AF65-F5344CB8AC3E}">
        <p14:creationId xmlns:p14="http://schemas.microsoft.com/office/powerpoint/2010/main" val="3026424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58E9F-3D7E-99AE-56BE-A69ADB21F454}"/>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4B7D3062-C27E-7A0B-F2FA-85C17BC59BA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657664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80CA0E2-C9AE-2515-0D3B-D450ED2E2325}"/>
              </a:ext>
            </a:extLst>
          </p:cNvPr>
          <p:cNvSpPr txBox="1"/>
          <p:nvPr/>
        </p:nvSpPr>
        <p:spPr>
          <a:xfrm>
            <a:off x="609601" y="3329940"/>
            <a:ext cx="10812780" cy="646331"/>
          </a:xfrm>
          <a:prstGeom prst="rect">
            <a:avLst/>
          </a:prstGeom>
          <a:noFill/>
        </p:spPr>
        <p:txBody>
          <a:bodyPr wrap="square" rtlCol="0">
            <a:spAutoFit/>
          </a:bodyPr>
          <a:lstStyle/>
          <a:p>
            <a:r>
              <a:rPr lang="ja-JP" altLang="en-US" dirty="0"/>
              <a:t>２つの資料のテキストをすべて紐づけるやり方は、業務上関係のないテキストも多く、わかりくい。</a:t>
            </a:r>
            <a:endParaRPr lang="en-US" altLang="ja-JP" dirty="0"/>
          </a:p>
          <a:p>
            <a:r>
              <a:rPr kumimoji="1" lang="ja-JP" altLang="en-US" dirty="0"/>
              <a:t>業務上、チェックするべき個所のみを一覧にできればよいのでは？</a:t>
            </a:r>
          </a:p>
        </p:txBody>
      </p:sp>
    </p:spTree>
    <p:extLst>
      <p:ext uri="{BB962C8B-B14F-4D97-AF65-F5344CB8AC3E}">
        <p14:creationId xmlns:p14="http://schemas.microsoft.com/office/powerpoint/2010/main" val="964504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円柱 5">
            <a:extLst>
              <a:ext uri="{FF2B5EF4-FFF2-40B4-BE49-F238E27FC236}">
                <a16:creationId xmlns:a16="http://schemas.microsoft.com/office/drawing/2014/main" id="{8EAAA16C-CC45-087F-54C0-15B41CC8A6C6}"/>
              </a:ext>
            </a:extLst>
          </p:cNvPr>
          <p:cNvSpPr/>
          <p:nvPr/>
        </p:nvSpPr>
        <p:spPr>
          <a:xfrm>
            <a:off x="2582910" y="3686175"/>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AC71237-DC9E-11E4-DA61-6C6571A02F20}"/>
              </a:ext>
            </a:extLst>
          </p:cNvPr>
          <p:cNvSpPr/>
          <p:nvPr/>
        </p:nvSpPr>
        <p:spPr>
          <a:xfrm>
            <a:off x="1955599" y="980106"/>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PDF</a:t>
            </a:r>
            <a:r>
              <a:rPr kumimoji="1" lang="ja-JP" altLang="en-US" dirty="0"/>
              <a:t>資料</a:t>
            </a:r>
            <a:r>
              <a:rPr kumimoji="1" lang="en-US" altLang="ja-JP" dirty="0"/>
              <a:t>1</a:t>
            </a:r>
            <a:endParaRPr kumimoji="1" lang="ja-JP" altLang="en-US" dirty="0"/>
          </a:p>
        </p:txBody>
      </p:sp>
      <p:sp>
        <p:nvSpPr>
          <p:cNvPr id="11" name="正方形/長方形 10">
            <a:extLst>
              <a:ext uri="{FF2B5EF4-FFF2-40B4-BE49-F238E27FC236}">
                <a16:creationId xmlns:a16="http://schemas.microsoft.com/office/drawing/2014/main" id="{EB4787D6-CEFA-F2FA-1702-16E2657D0DC3}"/>
              </a:ext>
            </a:extLst>
          </p:cNvPr>
          <p:cNvSpPr/>
          <p:nvPr/>
        </p:nvSpPr>
        <p:spPr>
          <a:xfrm>
            <a:off x="1955599" y="1883083"/>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12" name="正方形/長方形 11">
            <a:extLst>
              <a:ext uri="{FF2B5EF4-FFF2-40B4-BE49-F238E27FC236}">
                <a16:creationId xmlns:a16="http://schemas.microsoft.com/office/drawing/2014/main" id="{F6FCC402-4553-C7B3-E043-497EEF31C35B}"/>
              </a:ext>
            </a:extLst>
          </p:cNvPr>
          <p:cNvSpPr/>
          <p:nvPr/>
        </p:nvSpPr>
        <p:spPr>
          <a:xfrm>
            <a:off x="3210221" y="1883084"/>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画像</a:t>
            </a:r>
          </a:p>
        </p:txBody>
      </p:sp>
      <p:sp>
        <p:nvSpPr>
          <p:cNvPr id="13" name="正方形/長方形 12">
            <a:extLst>
              <a:ext uri="{FF2B5EF4-FFF2-40B4-BE49-F238E27FC236}">
                <a16:creationId xmlns:a16="http://schemas.microsoft.com/office/drawing/2014/main" id="{90CFD58C-5033-3A02-DCB0-E3FE6B4AC385}"/>
              </a:ext>
            </a:extLst>
          </p:cNvPr>
          <p:cNvSpPr/>
          <p:nvPr/>
        </p:nvSpPr>
        <p:spPr>
          <a:xfrm>
            <a:off x="1955599" y="2750908"/>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14" name="円柱 13">
            <a:extLst>
              <a:ext uri="{FF2B5EF4-FFF2-40B4-BE49-F238E27FC236}">
                <a16:creationId xmlns:a16="http://schemas.microsoft.com/office/drawing/2014/main" id="{E8509381-A503-C6C9-09D6-004057E9DACE}"/>
              </a:ext>
            </a:extLst>
          </p:cNvPr>
          <p:cNvSpPr/>
          <p:nvPr/>
        </p:nvSpPr>
        <p:spPr>
          <a:xfrm>
            <a:off x="5876179" y="3686175"/>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1782E7E-3379-2AEF-7C73-50D7F9CFC8F9}"/>
              </a:ext>
            </a:extLst>
          </p:cNvPr>
          <p:cNvSpPr/>
          <p:nvPr/>
        </p:nvSpPr>
        <p:spPr>
          <a:xfrm>
            <a:off x="5248868" y="980106"/>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PDF</a:t>
            </a:r>
            <a:r>
              <a:rPr kumimoji="1" lang="ja-JP" altLang="en-US" dirty="0"/>
              <a:t>資料</a:t>
            </a:r>
            <a:r>
              <a:rPr kumimoji="1" lang="en-US" altLang="ja-JP" dirty="0"/>
              <a:t>2</a:t>
            </a:r>
            <a:endParaRPr kumimoji="1" lang="ja-JP" altLang="en-US" dirty="0"/>
          </a:p>
        </p:txBody>
      </p:sp>
      <p:sp>
        <p:nvSpPr>
          <p:cNvPr id="16" name="正方形/長方形 15">
            <a:extLst>
              <a:ext uri="{FF2B5EF4-FFF2-40B4-BE49-F238E27FC236}">
                <a16:creationId xmlns:a16="http://schemas.microsoft.com/office/drawing/2014/main" id="{039A773F-815E-540D-AD75-6D94CB80C10B}"/>
              </a:ext>
            </a:extLst>
          </p:cNvPr>
          <p:cNvSpPr/>
          <p:nvPr/>
        </p:nvSpPr>
        <p:spPr>
          <a:xfrm>
            <a:off x="5248868" y="1883083"/>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17" name="正方形/長方形 16">
            <a:extLst>
              <a:ext uri="{FF2B5EF4-FFF2-40B4-BE49-F238E27FC236}">
                <a16:creationId xmlns:a16="http://schemas.microsoft.com/office/drawing/2014/main" id="{E1339080-2C2A-FF88-81BB-2597C1E40F1B}"/>
              </a:ext>
            </a:extLst>
          </p:cNvPr>
          <p:cNvSpPr/>
          <p:nvPr/>
        </p:nvSpPr>
        <p:spPr>
          <a:xfrm>
            <a:off x="6503490" y="1883084"/>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画像</a:t>
            </a:r>
          </a:p>
        </p:txBody>
      </p:sp>
      <p:sp>
        <p:nvSpPr>
          <p:cNvPr id="18" name="正方形/長方形 17">
            <a:extLst>
              <a:ext uri="{FF2B5EF4-FFF2-40B4-BE49-F238E27FC236}">
                <a16:creationId xmlns:a16="http://schemas.microsoft.com/office/drawing/2014/main" id="{E1A31291-D7E8-C16F-AF4E-E06E6BE806E6}"/>
              </a:ext>
            </a:extLst>
          </p:cNvPr>
          <p:cNvSpPr/>
          <p:nvPr/>
        </p:nvSpPr>
        <p:spPr>
          <a:xfrm>
            <a:off x="5248868" y="2750908"/>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19" name="円柱 18">
            <a:extLst>
              <a:ext uri="{FF2B5EF4-FFF2-40B4-BE49-F238E27FC236}">
                <a16:creationId xmlns:a16="http://schemas.microsoft.com/office/drawing/2014/main" id="{7967670D-0E0E-93FD-1D90-AD146B14873A}"/>
              </a:ext>
            </a:extLst>
          </p:cNvPr>
          <p:cNvSpPr/>
          <p:nvPr/>
        </p:nvSpPr>
        <p:spPr>
          <a:xfrm>
            <a:off x="8975227" y="3686175"/>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08D3912-59C9-8B7E-6E0E-6146F8E4F4DE}"/>
              </a:ext>
            </a:extLst>
          </p:cNvPr>
          <p:cNvSpPr/>
          <p:nvPr/>
        </p:nvSpPr>
        <p:spPr>
          <a:xfrm>
            <a:off x="8347916" y="980106"/>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PDF</a:t>
            </a:r>
            <a:r>
              <a:rPr kumimoji="1" lang="ja-JP" altLang="en-US" dirty="0"/>
              <a:t>資料</a:t>
            </a:r>
            <a:r>
              <a:rPr kumimoji="1" lang="en-US" altLang="ja-JP" dirty="0"/>
              <a:t>3</a:t>
            </a:r>
            <a:endParaRPr kumimoji="1" lang="ja-JP" altLang="en-US" dirty="0"/>
          </a:p>
        </p:txBody>
      </p:sp>
      <p:sp>
        <p:nvSpPr>
          <p:cNvPr id="21" name="正方形/長方形 20">
            <a:extLst>
              <a:ext uri="{FF2B5EF4-FFF2-40B4-BE49-F238E27FC236}">
                <a16:creationId xmlns:a16="http://schemas.microsoft.com/office/drawing/2014/main" id="{55BC9759-C45B-EC2A-568D-853ABF273E0C}"/>
              </a:ext>
            </a:extLst>
          </p:cNvPr>
          <p:cNvSpPr/>
          <p:nvPr/>
        </p:nvSpPr>
        <p:spPr>
          <a:xfrm>
            <a:off x="8347916" y="1883083"/>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22" name="正方形/長方形 21">
            <a:extLst>
              <a:ext uri="{FF2B5EF4-FFF2-40B4-BE49-F238E27FC236}">
                <a16:creationId xmlns:a16="http://schemas.microsoft.com/office/drawing/2014/main" id="{4592FA73-13DA-0E40-AF71-C6D06A3DF1A0}"/>
              </a:ext>
            </a:extLst>
          </p:cNvPr>
          <p:cNvSpPr/>
          <p:nvPr/>
        </p:nvSpPr>
        <p:spPr>
          <a:xfrm>
            <a:off x="9602538" y="1883084"/>
            <a:ext cx="821532"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画像</a:t>
            </a:r>
          </a:p>
        </p:txBody>
      </p:sp>
      <p:sp>
        <p:nvSpPr>
          <p:cNvPr id="23" name="正方形/長方形 22">
            <a:extLst>
              <a:ext uri="{FF2B5EF4-FFF2-40B4-BE49-F238E27FC236}">
                <a16:creationId xmlns:a16="http://schemas.microsoft.com/office/drawing/2014/main" id="{DD182B18-F1A3-9D72-8DFD-C029EA68D684}"/>
              </a:ext>
            </a:extLst>
          </p:cNvPr>
          <p:cNvSpPr/>
          <p:nvPr/>
        </p:nvSpPr>
        <p:spPr>
          <a:xfrm>
            <a:off x="8347916" y="2750908"/>
            <a:ext cx="2076154" cy="3857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ﾃｷｽﾄ</a:t>
            </a:r>
            <a:endParaRPr kumimoji="1" lang="ja-JP" altLang="en-US" dirty="0"/>
          </a:p>
        </p:txBody>
      </p:sp>
      <p:sp>
        <p:nvSpPr>
          <p:cNvPr id="24" name="テキスト ボックス 23">
            <a:extLst>
              <a:ext uri="{FF2B5EF4-FFF2-40B4-BE49-F238E27FC236}">
                <a16:creationId xmlns:a16="http://schemas.microsoft.com/office/drawing/2014/main" id="{2FE9B06D-A77A-1216-378E-EE361637DDC8}"/>
              </a:ext>
            </a:extLst>
          </p:cNvPr>
          <p:cNvSpPr txBox="1"/>
          <p:nvPr/>
        </p:nvSpPr>
        <p:spPr>
          <a:xfrm>
            <a:off x="1289235" y="5789758"/>
            <a:ext cx="10178865" cy="646331"/>
          </a:xfrm>
          <a:prstGeom prst="rect">
            <a:avLst/>
          </a:prstGeom>
          <a:noFill/>
        </p:spPr>
        <p:txBody>
          <a:bodyPr wrap="square" rtlCol="0">
            <a:spAutoFit/>
          </a:bodyPr>
          <a:lstStyle/>
          <a:p>
            <a:r>
              <a:rPr kumimoji="1" lang="ja-JP" altLang="en-US" dirty="0"/>
              <a:t>資料ごとに</a:t>
            </a:r>
            <a:r>
              <a:rPr kumimoji="1" lang="en-US" altLang="ja-JP" dirty="0"/>
              <a:t>DB</a:t>
            </a:r>
            <a:r>
              <a:rPr kumimoji="1" lang="ja-JP" altLang="en-US" dirty="0"/>
              <a:t>を構築する処理は画像を扱うので１ページ約３円かかる。</a:t>
            </a:r>
            <a:r>
              <a:rPr kumimoji="1" lang="en-US" altLang="ja-JP" dirty="0"/>
              <a:t>DB</a:t>
            </a:r>
            <a:r>
              <a:rPr kumimoji="1" lang="ja-JP" altLang="en-US" dirty="0"/>
              <a:t>は再利用可能。</a:t>
            </a:r>
            <a:endParaRPr kumimoji="1" lang="en-US" altLang="ja-JP" dirty="0"/>
          </a:p>
          <a:p>
            <a:endParaRPr kumimoji="1" lang="ja-JP" altLang="en-US" dirty="0"/>
          </a:p>
        </p:txBody>
      </p:sp>
    </p:spTree>
    <p:extLst>
      <p:ext uri="{BB962C8B-B14F-4D97-AF65-F5344CB8AC3E}">
        <p14:creationId xmlns:p14="http://schemas.microsoft.com/office/powerpoint/2010/main" val="856705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柱 3">
            <a:extLst>
              <a:ext uri="{FF2B5EF4-FFF2-40B4-BE49-F238E27FC236}">
                <a16:creationId xmlns:a16="http://schemas.microsoft.com/office/drawing/2014/main" id="{622EA0CC-9C7F-CAEE-9069-374C96A5B015}"/>
              </a:ext>
            </a:extLst>
          </p:cNvPr>
          <p:cNvSpPr/>
          <p:nvPr/>
        </p:nvSpPr>
        <p:spPr>
          <a:xfrm>
            <a:off x="2425746" y="3391797"/>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柱 4">
            <a:extLst>
              <a:ext uri="{FF2B5EF4-FFF2-40B4-BE49-F238E27FC236}">
                <a16:creationId xmlns:a16="http://schemas.microsoft.com/office/drawing/2014/main" id="{565286F6-3206-BA9A-E04B-5823E1170AED}"/>
              </a:ext>
            </a:extLst>
          </p:cNvPr>
          <p:cNvSpPr/>
          <p:nvPr/>
        </p:nvSpPr>
        <p:spPr>
          <a:xfrm>
            <a:off x="5632621" y="3391798"/>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柱 5">
            <a:extLst>
              <a:ext uri="{FF2B5EF4-FFF2-40B4-BE49-F238E27FC236}">
                <a16:creationId xmlns:a16="http://schemas.microsoft.com/office/drawing/2014/main" id="{99A87E29-2C71-5AE2-17F4-6C389EA5D305}"/>
              </a:ext>
            </a:extLst>
          </p:cNvPr>
          <p:cNvSpPr/>
          <p:nvPr/>
        </p:nvSpPr>
        <p:spPr>
          <a:xfrm>
            <a:off x="9022376" y="3344071"/>
            <a:ext cx="821532" cy="67151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11ECF324-44A2-2AB1-ED3D-336A206C66C6}"/>
              </a:ext>
            </a:extLst>
          </p:cNvPr>
          <p:cNvPicPr>
            <a:picLocks noChangeAspect="1"/>
          </p:cNvPicPr>
          <p:nvPr/>
        </p:nvPicPr>
        <p:blipFill>
          <a:blip r:embed="rId2"/>
          <a:stretch>
            <a:fillRect/>
          </a:stretch>
        </p:blipFill>
        <p:spPr>
          <a:xfrm>
            <a:off x="3978876" y="1010880"/>
            <a:ext cx="3998683" cy="2093650"/>
          </a:xfrm>
          <a:prstGeom prst="rect">
            <a:avLst/>
          </a:prstGeom>
        </p:spPr>
      </p:pic>
      <p:sp>
        <p:nvSpPr>
          <p:cNvPr id="8" name="正方形/長方形 7">
            <a:extLst>
              <a:ext uri="{FF2B5EF4-FFF2-40B4-BE49-F238E27FC236}">
                <a16:creationId xmlns:a16="http://schemas.microsoft.com/office/drawing/2014/main" id="{C36BC080-0BF3-3AC1-D4F3-96CF6A803E3E}"/>
              </a:ext>
            </a:extLst>
          </p:cNvPr>
          <p:cNvSpPr/>
          <p:nvPr/>
        </p:nvSpPr>
        <p:spPr>
          <a:xfrm>
            <a:off x="1764055" y="4308246"/>
            <a:ext cx="2144915" cy="671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類似度の高い</a:t>
            </a:r>
            <a:endParaRPr lang="en-US" altLang="ja-JP" dirty="0"/>
          </a:p>
          <a:p>
            <a:pPr algn="ctr"/>
            <a:r>
              <a:rPr lang="ja-JP" altLang="en-US" dirty="0"/>
              <a:t>テキスト</a:t>
            </a:r>
            <a:endParaRPr kumimoji="1" lang="ja-JP" altLang="en-US" dirty="0"/>
          </a:p>
        </p:txBody>
      </p:sp>
      <p:sp>
        <p:nvSpPr>
          <p:cNvPr id="9" name="正方形/長方形 8">
            <a:extLst>
              <a:ext uri="{FF2B5EF4-FFF2-40B4-BE49-F238E27FC236}">
                <a16:creationId xmlns:a16="http://schemas.microsoft.com/office/drawing/2014/main" id="{E31E7A02-3855-D2B3-E1C7-522CA9B6CD6E}"/>
              </a:ext>
            </a:extLst>
          </p:cNvPr>
          <p:cNvSpPr/>
          <p:nvPr/>
        </p:nvSpPr>
        <p:spPr>
          <a:xfrm>
            <a:off x="5023542" y="4350580"/>
            <a:ext cx="2144915" cy="671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類似度の高い</a:t>
            </a:r>
            <a:endParaRPr lang="en-US" altLang="ja-JP" dirty="0"/>
          </a:p>
          <a:p>
            <a:pPr algn="ctr"/>
            <a:r>
              <a:rPr lang="ja-JP" altLang="en-US" dirty="0"/>
              <a:t>テキスト</a:t>
            </a:r>
            <a:endParaRPr kumimoji="1" lang="ja-JP" altLang="en-US" dirty="0"/>
          </a:p>
        </p:txBody>
      </p:sp>
      <p:sp>
        <p:nvSpPr>
          <p:cNvPr id="10" name="正方形/長方形 9">
            <a:extLst>
              <a:ext uri="{FF2B5EF4-FFF2-40B4-BE49-F238E27FC236}">
                <a16:creationId xmlns:a16="http://schemas.microsoft.com/office/drawing/2014/main" id="{5D39CE5F-FB3E-4AF9-A856-28552E1650B8}"/>
              </a:ext>
            </a:extLst>
          </p:cNvPr>
          <p:cNvSpPr/>
          <p:nvPr/>
        </p:nvSpPr>
        <p:spPr>
          <a:xfrm>
            <a:off x="8423967" y="4308283"/>
            <a:ext cx="2144915" cy="671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類似度の高い</a:t>
            </a:r>
            <a:endParaRPr lang="en-US" altLang="ja-JP" dirty="0"/>
          </a:p>
          <a:p>
            <a:pPr algn="ctr"/>
            <a:r>
              <a:rPr lang="ja-JP" altLang="en-US" dirty="0"/>
              <a:t>テキスト</a:t>
            </a:r>
            <a:endParaRPr kumimoji="1" lang="ja-JP" altLang="en-US" dirty="0"/>
          </a:p>
        </p:txBody>
      </p:sp>
      <p:sp>
        <p:nvSpPr>
          <p:cNvPr id="11" name="正方形/長方形 10">
            <a:extLst>
              <a:ext uri="{FF2B5EF4-FFF2-40B4-BE49-F238E27FC236}">
                <a16:creationId xmlns:a16="http://schemas.microsoft.com/office/drawing/2014/main" id="{FDD5E6D0-B458-3377-86A9-7C47B2EB04D8}"/>
              </a:ext>
            </a:extLst>
          </p:cNvPr>
          <p:cNvSpPr/>
          <p:nvPr/>
        </p:nvSpPr>
        <p:spPr>
          <a:xfrm>
            <a:off x="5023542" y="5766137"/>
            <a:ext cx="2144915" cy="6715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一覧表</a:t>
            </a:r>
            <a:endParaRPr kumimoji="1" lang="ja-JP" altLang="en-US" dirty="0"/>
          </a:p>
        </p:txBody>
      </p:sp>
      <p:sp>
        <p:nvSpPr>
          <p:cNvPr id="12" name="テキスト ボックス 11">
            <a:extLst>
              <a:ext uri="{FF2B5EF4-FFF2-40B4-BE49-F238E27FC236}">
                <a16:creationId xmlns:a16="http://schemas.microsoft.com/office/drawing/2014/main" id="{491BC824-2F73-58AB-94B1-E74F05845A6C}"/>
              </a:ext>
            </a:extLst>
          </p:cNvPr>
          <p:cNvSpPr txBox="1"/>
          <p:nvPr/>
        </p:nvSpPr>
        <p:spPr>
          <a:xfrm>
            <a:off x="405865" y="5354471"/>
            <a:ext cx="3573011" cy="1200329"/>
          </a:xfrm>
          <a:prstGeom prst="rect">
            <a:avLst/>
          </a:prstGeom>
          <a:noFill/>
        </p:spPr>
        <p:txBody>
          <a:bodyPr wrap="square" rtlCol="0">
            <a:spAutoFit/>
          </a:bodyPr>
          <a:lstStyle/>
          <a:p>
            <a:r>
              <a:rPr kumimoji="1" lang="ja-JP" altLang="en-US" dirty="0"/>
              <a:t>この処理は画像を使わないので何回検索しても検索コストはほぼかからない。</a:t>
            </a:r>
            <a:endParaRPr kumimoji="1" lang="en-US" altLang="ja-JP" dirty="0"/>
          </a:p>
          <a:p>
            <a:endParaRPr kumimoji="1" lang="ja-JP" altLang="en-US" dirty="0"/>
          </a:p>
        </p:txBody>
      </p:sp>
      <p:sp>
        <p:nvSpPr>
          <p:cNvPr id="13" name="テキスト ボックス 12">
            <a:extLst>
              <a:ext uri="{FF2B5EF4-FFF2-40B4-BE49-F238E27FC236}">
                <a16:creationId xmlns:a16="http://schemas.microsoft.com/office/drawing/2014/main" id="{1C71D604-1425-69EB-907D-C42E2FCEDF0D}"/>
              </a:ext>
            </a:extLst>
          </p:cNvPr>
          <p:cNvSpPr txBox="1"/>
          <p:nvPr/>
        </p:nvSpPr>
        <p:spPr>
          <a:xfrm>
            <a:off x="1122145" y="524250"/>
            <a:ext cx="10521215" cy="369332"/>
          </a:xfrm>
          <a:prstGeom prst="rect">
            <a:avLst/>
          </a:prstGeom>
          <a:noFill/>
        </p:spPr>
        <p:txBody>
          <a:bodyPr wrap="square" rtlCol="0">
            <a:spAutoFit/>
          </a:bodyPr>
          <a:lstStyle/>
          <a:p>
            <a:r>
              <a:rPr kumimoji="1" lang="ja-JP" altLang="en-US" dirty="0"/>
              <a:t>チェック項目ごとに、各資料から類似度の高いテキストを抽出し、一覧にまとめる</a:t>
            </a:r>
          </a:p>
        </p:txBody>
      </p:sp>
    </p:spTree>
    <p:extLst>
      <p:ext uri="{BB962C8B-B14F-4D97-AF65-F5344CB8AC3E}">
        <p14:creationId xmlns:p14="http://schemas.microsoft.com/office/powerpoint/2010/main" val="347523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1CB6548-A681-F5C3-551D-D9D328BB9880}"/>
              </a:ext>
            </a:extLst>
          </p:cNvPr>
          <p:cNvPicPr>
            <a:picLocks noChangeAspect="1"/>
          </p:cNvPicPr>
          <p:nvPr/>
        </p:nvPicPr>
        <p:blipFill>
          <a:blip r:embed="rId2">
            <a:alphaModFix amt="63000"/>
          </a:blip>
          <a:stretch>
            <a:fillRect/>
          </a:stretch>
        </p:blipFill>
        <p:spPr>
          <a:xfrm>
            <a:off x="670354" y="1550231"/>
            <a:ext cx="10851292" cy="4921678"/>
          </a:xfrm>
          <a:prstGeom prst="rect">
            <a:avLst/>
          </a:prstGeom>
        </p:spPr>
      </p:pic>
      <p:sp>
        <p:nvSpPr>
          <p:cNvPr id="8" name="テキスト ボックス 7">
            <a:extLst>
              <a:ext uri="{FF2B5EF4-FFF2-40B4-BE49-F238E27FC236}">
                <a16:creationId xmlns:a16="http://schemas.microsoft.com/office/drawing/2014/main" id="{26503914-A2A0-97DB-89A8-26C7B313D1FC}"/>
              </a:ext>
            </a:extLst>
          </p:cNvPr>
          <p:cNvSpPr txBox="1"/>
          <p:nvPr/>
        </p:nvSpPr>
        <p:spPr>
          <a:xfrm>
            <a:off x="1391848" y="2063579"/>
            <a:ext cx="461665" cy="2119185"/>
          </a:xfrm>
          <a:prstGeom prst="rect">
            <a:avLst/>
          </a:prstGeom>
          <a:noFill/>
        </p:spPr>
        <p:txBody>
          <a:bodyPr vert="eaVert" wrap="square" rtlCol="0">
            <a:spAutoFit/>
          </a:bodyPr>
          <a:lstStyle/>
          <a:p>
            <a:r>
              <a:rPr kumimoji="1" lang="ja-JP" altLang="en-US" dirty="0">
                <a:highlight>
                  <a:srgbClr val="FFFF00"/>
                </a:highlight>
              </a:rPr>
              <a:t>チェック項目１</a:t>
            </a:r>
          </a:p>
        </p:txBody>
      </p:sp>
      <p:sp>
        <p:nvSpPr>
          <p:cNvPr id="9" name="テキスト ボックス 8">
            <a:extLst>
              <a:ext uri="{FF2B5EF4-FFF2-40B4-BE49-F238E27FC236}">
                <a16:creationId xmlns:a16="http://schemas.microsoft.com/office/drawing/2014/main" id="{A2F2A2B4-5ACB-4237-8A73-70474783674C}"/>
              </a:ext>
            </a:extLst>
          </p:cNvPr>
          <p:cNvSpPr txBox="1"/>
          <p:nvPr/>
        </p:nvSpPr>
        <p:spPr>
          <a:xfrm>
            <a:off x="2502243" y="2007974"/>
            <a:ext cx="2669060" cy="369332"/>
          </a:xfrm>
          <a:prstGeom prst="rect">
            <a:avLst/>
          </a:prstGeom>
          <a:noFill/>
        </p:spPr>
        <p:txBody>
          <a:bodyPr wrap="square" rtlCol="0">
            <a:spAutoFit/>
          </a:bodyPr>
          <a:lstStyle/>
          <a:p>
            <a:r>
              <a:rPr kumimoji="1" lang="ja-JP" altLang="en-US" dirty="0">
                <a:highlight>
                  <a:srgbClr val="FFFF00"/>
                </a:highlight>
              </a:rPr>
              <a:t>資料</a:t>
            </a:r>
            <a:r>
              <a:rPr kumimoji="1" lang="en-US" altLang="ja-JP" dirty="0">
                <a:highlight>
                  <a:srgbClr val="FFFF00"/>
                </a:highlight>
              </a:rPr>
              <a:t>1</a:t>
            </a:r>
            <a:r>
              <a:rPr kumimoji="1" lang="ja-JP" altLang="en-US" dirty="0">
                <a:highlight>
                  <a:srgbClr val="FFFF00"/>
                </a:highlight>
              </a:rPr>
              <a:t>の類似文１位</a:t>
            </a:r>
          </a:p>
        </p:txBody>
      </p:sp>
      <p:sp>
        <p:nvSpPr>
          <p:cNvPr id="10" name="テキスト ボックス 9">
            <a:extLst>
              <a:ext uri="{FF2B5EF4-FFF2-40B4-BE49-F238E27FC236}">
                <a16:creationId xmlns:a16="http://schemas.microsoft.com/office/drawing/2014/main" id="{BC45F4AB-114C-1028-27FF-8AEB72564134}"/>
              </a:ext>
            </a:extLst>
          </p:cNvPr>
          <p:cNvSpPr txBox="1"/>
          <p:nvPr/>
        </p:nvSpPr>
        <p:spPr>
          <a:xfrm>
            <a:off x="2502243" y="2776768"/>
            <a:ext cx="2669060" cy="369332"/>
          </a:xfrm>
          <a:prstGeom prst="rect">
            <a:avLst/>
          </a:prstGeom>
          <a:noFill/>
        </p:spPr>
        <p:txBody>
          <a:bodyPr wrap="square" rtlCol="0">
            <a:spAutoFit/>
          </a:bodyPr>
          <a:lstStyle/>
          <a:p>
            <a:r>
              <a:rPr kumimoji="1" lang="ja-JP" altLang="en-US" dirty="0">
                <a:highlight>
                  <a:srgbClr val="FFFF00"/>
                </a:highlight>
              </a:rPr>
              <a:t>資料</a:t>
            </a:r>
            <a:r>
              <a:rPr kumimoji="1" lang="en-US" altLang="ja-JP" dirty="0">
                <a:highlight>
                  <a:srgbClr val="FFFF00"/>
                </a:highlight>
              </a:rPr>
              <a:t>1</a:t>
            </a:r>
            <a:r>
              <a:rPr kumimoji="1" lang="ja-JP" altLang="en-US" dirty="0">
                <a:highlight>
                  <a:srgbClr val="FFFF00"/>
                </a:highlight>
              </a:rPr>
              <a:t>の類似文２位</a:t>
            </a:r>
          </a:p>
        </p:txBody>
      </p:sp>
      <p:sp>
        <p:nvSpPr>
          <p:cNvPr id="11" name="テキスト ボックス 10">
            <a:extLst>
              <a:ext uri="{FF2B5EF4-FFF2-40B4-BE49-F238E27FC236}">
                <a16:creationId xmlns:a16="http://schemas.microsoft.com/office/drawing/2014/main" id="{615194F6-2D27-E099-EC7B-21B84C166BEE}"/>
              </a:ext>
            </a:extLst>
          </p:cNvPr>
          <p:cNvSpPr txBox="1"/>
          <p:nvPr/>
        </p:nvSpPr>
        <p:spPr>
          <a:xfrm>
            <a:off x="2502243" y="3545562"/>
            <a:ext cx="2669060" cy="369332"/>
          </a:xfrm>
          <a:prstGeom prst="rect">
            <a:avLst/>
          </a:prstGeom>
          <a:noFill/>
        </p:spPr>
        <p:txBody>
          <a:bodyPr wrap="square" rtlCol="0">
            <a:spAutoFit/>
          </a:bodyPr>
          <a:lstStyle/>
          <a:p>
            <a:r>
              <a:rPr kumimoji="1" lang="ja-JP" altLang="en-US" dirty="0">
                <a:highlight>
                  <a:srgbClr val="FFFF00"/>
                </a:highlight>
              </a:rPr>
              <a:t>資料</a:t>
            </a:r>
            <a:r>
              <a:rPr kumimoji="1" lang="en-US" altLang="ja-JP" dirty="0">
                <a:highlight>
                  <a:srgbClr val="FFFF00"/>
                </a:highlight>
              </a:rPr>
              <a:t>1</a:t>
            </a:r>
            <a:r>
              <a:rPr kumimoji="1" lang="ja-JP" altLang="en-US" dirty="0">
                <a:highlight>
                  <a:srgbClr val="FFFF00"/>
                </a:highlight>
              </a:rPr>
              <a:t>の類似文３位</a:t>
            </a:r>
          </a:p>
        </p:txBody>
      </p:sp>
      <p:sp>
        <p:nvSpPr>
          <p:cNvPr id="12" name="テキスト ボックス 11">
            <a:extLst>
              <a:ext uri="{FF2B5EF4-FFF2-40B4-BE49-F238E27FC236}">
                <a16:creationId xmlns:a16="http://schemas.microsoft.com/office/drawing/2014/main" id="{B0B363AE-7F48-3569-3DF8-2C0E7E27A3DB}"/>
              </a:ext>
            </a:extLst>
          </p:cNvPr>
          <p:cNvSpPr txBox="1"/>
          <p:nvPr/>
        </p:nvSpPr>
        <p:spPr>
          <a:xfrm>
            <a:off x="5686169" y="2007974"/>
            <a:ext cx="2669060" cy="369332"/>
          </a:xfrm>
          <a:prstGeom prst="rect">
            <a:avLst/>
          </a:prstGeom>
          <a:noFill/>
        </p:spPr>
        <p:txBody>
          <a:bodyPr wrap="square" rtlCol="0">
            <a:spAutoFit/>
          </a:bodyPr>
          <a:lstStyle/>
          <a:p>
            <a:r>
              <a:rPr kumimoji="1" lang="ja-JP" altLang="en-US" dirty="0">
                <a:highlight>
                  <a:srgbClr val="FFFF00"/>
                </a:highlight>
              </a:rPr>
              <a:t>資料</a:t>
            </a:r>
            <a:r>
              <a:rPr lang="ja-JP" altLang="en-US" dirty="0">
                <a:highlight>
                  <a:srgbClr val="FFFF00"/>
                </a:highlight>
              </a:rPr>
              <a:t>２</a:t>
            </a:r>
            <a:r>
              <a:rPr kumimoji="1" lang="ja-JP" altLang="en-US" dirty="0">
                <a:highlight>
                  <a:srgbClr val="FFFF00"/>
                </a:highlight>
              </a:rPr>
              <a:t>の類似文１位</a:t>
            </a:r>
          </a:p>
        </p:txBody>
      </p:sp>
      <p:sp>
        <p:nvSpPr>
          <p:cNvPr id="13" name="テキスト ボックス 12">
            <a:extLst>
              <a:ext uri="{FF2B5EF4-FFF2-40B4-BE49-F238E27FC236}">
                <a16:creationId xmlns:a16="http://schemas.microsoft.com/office/drawing/2014/main" id="{F6379830-6B37-9C65-70DD-15B4AA9F7645}"/>
              </a:ext>
            </a:extLst>
          </p:cNvPr>
          <p:cNvSpPr txBox="1"/>
          <p:nvPr/>
        </p:nvSpPr>
        <p:spPr>
          <a:xfrm>
            <a:off x="5686169" y="2776768"/>
            <a:ext cx="2669060" cy="369332"/>
          </a:xfrm>
          <a:prstGeom prst="rect">
            <a:avLst/>
          </a:prstGeom>
          <a:noFill/>
        </p:spPr>
        <p:txBody>
          <a:bodyPr wrap="square" rtlCol="0">
            <a:spAutoFit/>
          </a:bodyPr>
          <a:lstStyle/>
          <a:p>
            <a:r>
              <a:rPr kumimoji="1" lang="ja-JP" altLang="en-US" dirty="0">
                <a:highlight>
                  <a:srgbClr val="FFFF00"/>
                </a:highlight>
              </a:rPr>
              <a:t>資料</a:t>
            </a:r>
            <a:r>
              <a:rPr lang="ja-JP" altLang="en-US" dirty="0">
                <a:highlight>
                  <a:srgbClr val="FFFF00"/>
                </a:highlight>
              </a:rPr>
              <a:t>２</a:t>
            </a:r>
            <a:r>
              <a:rPr kumimoji="1" lang="ja-JP" altLang="en-US" dirty="0">
                <a:highlight>
                  <a:srgbClr val="FFFF00"/>
                </a:highlight>
              </a:rPr>
              <a:t>の類似文２位</a:t>
            </a:r>
          </a:p>
        </p:txBody>
      </p:sp>
      <p:sp>
        <p:nvSpPr>
          <p:cNvPr id="14" name="テキスト ボックス 13">
            <a:extLst>
              <a:ext uri="{FF2B5EF4-FFF2-40B4-BE49-F238E27FC236}">
                <a16:creationId xmlns:a16="http://schemas.microsoft.com/office/drawing/2014/main" id="{06272E93-EC21-9C5A-EFDE-67893FE623E7}"/>
              </a:ext>
            </a:extLst>
          </p:cNvPr>
          <p:cNvSpPr txBox="1"/>
          <p:nvPr/>
        </p:nvSpPr>
        <p:spPr>
          <a:xfrm>
            <a:off x="5686169" y="3545562"/>
            <a:ext cx="2669060" cy="369332"/>
          </a:xfrm>
          <a:prstGeom prst="rect">
            <a:avLst/>
          </a:prstGeom>
          <a:noFill/>
        </p:spPr>
        <p:txBody>
          <a:bodyPr wrap="square" rtlCol="0">
            <a:spAutoFit/>
          </a:bodyPr>
          <a:lstStyle/>
          <a:p>
            <a:r>
              <a:rPr kumimoji="1" lang="ja-JP" altLang="en-US" dirty="0">
                <a:highlight>
                  <a:srgbClr val="FFFF00"/>
                </a:highlight>
              </a:rPr>
              <a:t>資料</a:t>
            </a:r>
            <a:r>
              <a:rPr lang="ja-JP" altLang="en-US" dirty="0">
                <a:highlight>
                  <a:srgbClr val="FFFF00"/>
                </a:highlight>
              </a:rPr>
              <a:t>２</a:t>
            </a:r>
            <a:r>
              <a:rPr kumimoji="1" lang="ja-JP" altLang="en-US" dirty="0">
                <a:highlight>
                  <a:srgbClr val="FFFF00"/>
                </a:highlight>
              </a:rPr>
              <a:t>の類似文３位</a:t>
            </a:r>
          </a:p>
        </p:txBody>
      </p:sp>
      <p:sp>
        <p:nvSpPr>
          <p:cNvPr id="15" name="テキスト ボックス 14">
            <a:extLst>
              <a:ext uri="{FF2B5EF4-FFF2-40B4-BE49-F238E27FC236}">
                <a16:creationId xmlns:a16="http://schemas.microsoft.com/office/drawing/2014/main" id="{B71F7EC9-1A05-A560-B3C2-21C478E09220}"/>
              </a:ext>
            </a:extLst>
          </p:cNvPr>
          <p:cNvSpPr txBox="1"/>
          <p:nvPr/>
        </p:nvSpPr>
        <p:spPr>
          <a:xfrm>
            <a:off x="8769179" y="2007974"/>
            <a:ext cx="2669060" cy="369332"/>
          </a:xfrm>
          <a:prstGeom prst="rect">
            <a:avLst/>
          </a:prstGeom>
          <a:noFill/>
        </p:spPr>
        <p:txBody>
          <a:bodyPr wrap="square" rtlCol="0">
            <a:spAutoFit/>
          </a:bodyPr>
          <a:lstStyle/>
          <a:p>
            <a:r>
              <a:rPr kumimoji="1" lang="ja-JP" altLang="en-US" dirty="0">
                <a:highlight>
                  <a:srgbClr val="FFFF00"/>
                </a:highlight>
              </a:rPr>
              <a:t>資料３の類似文１位</a:t>
            </a:r>
          </a:p>
        </p:txBody>
      </p:sp>
      <p:sp>
        <p:nvSpPr>
          <p:cNvPr id="16" name="テキスト ボックス 15">
            <a:extLst>
              <a:ext uri="{FF2B5EF4-FFF2-40B4-BE49-F238E27FC236}">
                <a16:creationId xmlns:a16="http://schemas.microsoft.com/office/drawing/2014/main" id="{3CF4E6A6-E86D-98CE-8974-4B2951FC9E8C}"/>
              </a:ext>
            </a:extLst>
          </p:cNvPr>
          <p:cNvSpPr txBox="1"/>
          <p:nvPr/>
        </p:nvSpPr>
        <p:spPr>
          <a:xfrm>
            <a:off x="8769179" y="2776768"/>
            <a:ext cx="2669060" cy="369332"/>
          </a:xfrm>
          <a:prstGeom prst="rect">
            <a:avLst/>
          </a:prstGeom>
          <a:noFill/>
        </p:spPr>
        <p:txBody>
          <a:bodyPr wrap="square" rtlCol="0">
            <a:spAutoFit/>
          </a:bodyPr>
          <a:lstStyle/>
          <a:p>
            <a:r>
              <a:rPr kumimoji="1" lang="ja-JP" altLang="en-US" dirty="0">
                <a:highlight>
                  <a:srgbClr val="FFFF00"/>
                </a:highlight>
              </a:rPr>
              <a:t>資料３の類似文２位</a:t>
            </a:r>
          </a:p>
        </p:txBody>
      </p:sp>
      <p:sp>
        <p:nvSpPr>
          <p:cNvPr id="17" name="テキスト ボックス 16">
            <a:extLst>
              <a:ext uri="{FF2B5EF4-FFF2-40B4-BE49-F238E27FC236}">
                <a16:creationId xmlns:a16="http://schemas.microsoft.com/office/drawing/2014/main" id="{44AC50BF-F3F7-3487-67F4-571085D88056}"/>
              </a:ext>
            </a:extLst>
          </p:cNvPr>
          <p:cNvSpPr txBox="1"/>
          <p:nvPr/>
        </p:nvSpPr>
        <p:spPr>
          <a:xfrm>
            <a:off x="8769179" y="3545562"/>
            <a:ext cx="2669060" cy="369332"/>
          </a:xfrm>
          <a:prstGeom prst="rect">
            <a:avLst/>
          </a:prstGeom>
          <a:noFill/>
        </p:spPr>
        <p:txBody>
          <a:bodyPr wrap="square" rtlCol="0">
            <a:spAutoFit/>
          </a:bodyPr>
          <a:lstStyle/>
          <a:p>
            <a:r>
              <a:rPr kumimoji="1" lang="ja-JP" altLang="en-US" dirty="0">
                <a:highlight>
                  <a:srgbClr val="FFFF00"/>
                </a:highlight>
              </a:rPr>
              <a:t>資料３の類似文３位</a:t>
            </a:r>
          </a:p>
        </p:txBody>
      </p:sp>
      <p:sp>
        <p:nvSpPr>
          <p:cNvPr id="18" name="テキスト ボックス 17">
            <a:extLst>
              <a:ext uri="{FF2B5EF4-FFF2-40B4-BE49-F238E27FC236}">
                <a16:creationId xmlns:a16="http://schemas.microsoft.com/office/drawing/2014/main" id="{F79A6920-C126-9613-56C5-E682C8520191}"/>
              </a:ext>
            </a:extLst>
          </p:cNvPr>
          <p:cNvSpPr txBox="1"/>
          <p:nvPr/>
        </p:nvSpPr>
        <p:spPr>
          <a:xfrm>
            <a:off x="896548" y="803881"/>
            <a:ext cx="10129798" cy="369332"/>
          </a:xfrm>
          <a:prstGeom prst="rect">
            <a:avLst/>
          </a:prstGeom>
          <a:noFill/>
        </p:spPr>
        <p:txBody>
          <a:bodyPr wrap="square" rtlCol="0">
            <a:spAutoFit/>
          </a:bodyPr>
          <a:lstStyle/>
          <a:p>
            <a:r>
              <a:rPr kumimoji="1" lang="ja-JP" altLang="en-US" dirty="0"/>
              <a:t>チェック項目ごとに、各資料の類似度の高いテキストを上位３件ずつ一覧表示</a:t>
            </a:r>
          </a:p>
        </p:txBody>
      </p:sp>
    </p:spTree>
    <p:extLst>
      <p:ext uri="{BB962C8B-B14F-4D97-AF65-F5344CB8AC3E}">
        <p14:creationId xmlns:p14="http://schemas.microsoft.com/office/powerpoint/2010/main" val="23771675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201</Words>
  <Application>Microsoft Office PowerPoint</Application>
  <PresentationFormat>ワイド画面</PresentationFormat>
  <Paragraphs>35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忍 矢野</dc:creator>
  <cp:lastModifiedBy>忍 矢野</cp:lastModifiedBy>
  <cp:revision>7</cp:revision>
  <dcterms:created xsi:type="dcterms:W3CDTF">2024-12-26T10:37:59Z</dcterms:created>
  <dcterms:modified xsi:type="dcterms:W3CDTF">2024-12-26T14:29:09Z</dcterms:modified>
</cp:coreProperties>
</file>