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7" r:id="rId4"/>
    <p:sldId id="278" r:id="rId5"/>
    <p:sldId id="279" r:id="rId6"/>
    <p:sldId id="298" r:id="rId7"/>
    <p:sldId id="281" r:id="rId8"/>
    <p:sldId id="290" r:id="rId9"/>
    <p:sldId id="283" r:id="rId10"/>
    <p:sldId id="296" r:id="rId11"/>
    <p:sldId id="285" r:id="rId12"/>
    <p:sldId id="299" r:id="rId13"/>
    <p:sldId id="292" r:id="rId14"/>
    <p:sldId id="294" r:id="rId15"/>
    <p:sldId id="293" r:id="rId16"/>
    <p:sldId id="282" r:id="rId17"/>
    <p:sldId id="30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4660"/>
  </p:normalViewPr>
  <p:slideViewPr>
    <p:cSldViewPr snapToGrid="0">
      <p:cViewPr>
        <p:scale>
          <a:sx n="75" d="100"/>
          <a:sy n="75" d="100"/>
        </p:scale>
        <p:origin x="91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03F7B-EAA7-EF64-1EB6-EEC4380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7D36C3-A2ED-4102-91A3-357156C8B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966FB-9D1F-550C-51D3-9FAB9154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0DB36-BB47-6F74-10B2-E76F3391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41624-6602-BEBE-DC9C-1DAF85AD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15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CCBA7-38D0-2756-B855-A193A277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A8B162-C738-4D18-58F6-2F44730DF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8F52D-8BEB-191F-14D2-795D1F1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94C13-D87E-024D-0CD4-ECD06DC8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2996B-AA40-E76A-44DC-58E586F9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12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55C420-A1DE-C100-053C-F10185A8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EAC6C9-D37A-198A-A14B-487A6B47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4A29B-F3CB-8CDD-B4B2-C416F84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C3D823-7682-271F-B64D-F499E38E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A3E50-4938-8E64-32A3-3CA640A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5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BAF05-3E6D-8BDB-A10B-42581B32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CC9BE-8B73-C9F2-CC59-0D8BEAEB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7B553-D713-A128-22BD-40A5CB8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0AE24-86F4-3038-BA52-BAEEBC52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0623D-10A0-1AC1-1786-451046A2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465DC-16F4-B79C-3741-2414F494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D9CCF-C6EF-C2CF-7D52-7EC7801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4AB99-C86B-132E-64F5-673166C4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61080-951D-59C7-1D37-0A62D4AF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0990D-9911-7C1B-4D24-ACFFCB311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CC3E86-FA2B-80AD-7489-ECE9D7CE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3E4EC-CA0B-E3F7-EEF2-74127D0D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580C26-7097-7F85-8641-7865D156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D72BC-1D00-D92F-5D4F-6602AFAE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0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AE680-9F3C-05A1-4B35-99DD81CF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81BF4A-B6D7-639D-7B39-7A3373EF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112690-4E21-FB7E-390D-9A5EFBA1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BF8CDD-7884-B1CF-C64D-08307E57A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2FC69-7CAB-4DE4-F2AC-8D7159616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CD8424-80B1-AF0B-C102-B45E0E94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A64BD8-53A3-F093-B3A8-B2405D1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D964AA-3DAA-C7E7-08B1-7DEC1E8B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3C43F-6811-2D0C-22C8-54E2DC6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15C0BB-D512-3751-F008-6B99517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57ECD9-460A-2E57-5CE4-06FF1E50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31A662-9F50-5A86-8AEE-35B14F46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8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64E05F-CF1E-DD8E-AF55-539A5BF4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9AA5DF-E6BE-5DF0-0B01-8FA1A1D4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2EDFC-6184-7A9E-5E41-263F536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EFF6C-CAD3-52A9-FEBE-F17521D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56D54-1BC9-24BC-DB50-65EE129B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BAE849-F4D5-A239-9409-3478438D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45E60-504A-3B7E-77E9-E9F569E5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187CC-C36D-76F9-FC40-620B916E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22127F-C0C9-241E-214D-0ABD2BC7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F8690-19D3-787F-A0DA-780AED46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0A0E70-0B66-A88C-C86B-F7B971F0B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9D226-CB21-5063-99CF-6ECF380F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B3C98C-C182-0EEB-865B-6A7DE3F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4E0980-0E9D-9F7C-21FF-5812EB7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DF5171-5D4A-4124-60E2-0894C01B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2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FC6657-263E-435F-8205-43609A52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F4914C-C724-6F07-4704-596D29C9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9F654-6EA8-C25C-F1C5-9069B0D77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AD21-3FED-43B0-9C25-F5ED85B5CE93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7E0F3-944D-3ABD-4643-C30E39C7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D3EB2-DCFD-097C-091D-72176D39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86B3-1F2A-4EAC-B3B6-3A79361BC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3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rativeAgents/agent-boo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rag-from-scratc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6D54BE-9553-D22B-A342-BD25C870C357}"/>
              </a:ext>
            </a:extLst>
          </p:cNvPr>
          <p:cNvSpPr txBox="1"/>
          <p:nvPr/>
        </p:nvSpPr>
        <p:spPr>
          <a:xfrm>
            <a:off x="798023" y="454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B8283A-A9BC-7AE1-BBCD-2684955626B2}"/>
              </a:ext>
            </a:extLst>
          </p:cNvPr>
          <p:cNvSpPr txBox="1"/>
          <p:nvPr/>
        </p:nvSpPr>
        <p:spPr>
          <a:xfrm>
            <a:off x="798023" y="1313410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前回、</a:t>
            </a:r>
            <a:r>
              <a:rPr lang="en-US" altLang="ja-JP" dirty="0"/>
              <a:t>RAG</a:t>
            </a:r>
            <a:r>
              <a:rPr lang="ja-JP" altLang="en-US" dirty="0"/>
              <a:t>の前半（ベクトルＤＢ作成）を説明。</a:t>
            </a:r>
            <a:endParaRPr lang="en-US" altLang="ja-JP" dirty="0"/>
          </a:p>
          <a:p>
            <a:r>
              <a:rPr lang="ja-JP" altLang="en-US" dirty="0"/>
              <a:t>本日は</a:t>
            </a:r>
            <a:r>
              <a:rPr lang="en-US" altLang="ja-JP" dirty="0"/>
              <a:t>RAG</a:t>
            </a:r>
            <a:r>
              <a:rPr lang="ja-JP" altLang="en-US" dirty="0"/>
              <a:t>の後半（チャット機能）を説明。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226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2E2D07-DCC4-8236-1351-22700611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4" y="1764367"/>
            <a:ext cx="6846865" cy="332926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F8E66A-0DDB-57DF-8CDF-5E99EE7FCF05}"/>
              </a:ext>
            </a:extLst>
          </p:cNvPr>
          <p:cNvSpPr txBox="1"/>
          <p:nvPr/>
        </p:nvSpPr>
        <p:spPr>
          <a:xfrm>
            <a:off x="5558444" y="5852160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https://</a:t>
            </a:r>
            <a:r>
              <a:rPr lang="en-US" altLang="ja-JP" sz="1200" dirty="0" err="1"/>
              <a:t>www.youtube.com</a:t>
            </a:r>
            <a:r>
              <a:rPr lang="en-US" altLang="ja-JP" sz="1200" dirty="0"/>
              <a:t>/</a:t>
            </a:r>
            <a:r>
              <a:rPr lang="en-US" altLang="ja-JP" sz="1200" dirty="0" err="1"/>
              <a:t>watch?v</a:t>
            </a:r>
            <a:r>
              <a:rPr lang="en-US" altLang="ja-JP" sz="1200" dirty="0"/>
              <a:t>=</a:t>
            </a:r>
            <a:r>
              <a:rPr lang="en-US" altLang="ja-JP" sz="1200" dirty="0" err="1"/>
              <a:t>PlcGxxwRGjk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669B8-A392-528D-2F58-4F1B9A06AA4F}"/>
              </a:ext>
            </a:extLst>
          </p:cNvPr>
          <p:cNvSpPr txBox="1"/>
          <p:nvPr/>
        </p:nvSpPr>
        <p:spPr>
          <a:xfrm>
            <a:off x="4314522" y="5401100"/>
            <a:ext cx="7877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「アドバンス</a:t>
            </a:r>
            <a:r>
              <a:rPr lang="en-US" altLang="ja-JP" sz="1400" dirty="0"/>
              <a:t>RAG</a:t>
            </a:r>
            <a:r>
              <a:rPr lang="ja-JP" altLang="en-US" sz="1400" dirty="0"/>
              <a:t>実装アプリ・ハンズオン」松尾研 </a:t>
            </a:r>
            <a:r>
              <a:rPr lang="en-US" altLang="ja-JP" sz="1400" dirty="0"/>
              <a:t>LLM </a:t>
            </a:r>
            <a:r>
              <a:rPr lang="ja-JP" altLang="en-US" sz="1400" dirty="0"/>
              <a:t>コミュニティ </a:t>
            </a:r>
            <a:r>
              <a:rPr lang="en-US" altLang="ja-JP" sz="1400" dirty="0"/>
              <a:t>"Paper &amp; Hacks </a:t>
            </a:r>
            <a:r>
              <a:rPr lang="en-US" altLang="ja-JP" sz="1400" dirty="0" err="1"/>
              <a:t>Vol.56</a:t>
            </a:r>
            <a:r>
              <a:rPr lang="en-US" altLang="ja-JP" sz="1400" dirty="0"/>
              <a:t>"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96CCC5-E7E2-88B4-DF91-103B4EDFA6AD}"/>
              </a:ext>
            </a:extLst>
          </p:cNvPr>
          <p:cNvSpPr txBox="1"/>
          <p:nvPr/>
        </p:nvSpPr>
        <p:spPr>
          <a:xfrm>
            <a:off x="216847" y="1352675"/>
            <a:ext cx="4355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AdvancedRAG</a:t>
            </a:r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の評価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東大 松尾研のとあるレポートでは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HybridSearch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が効果ありとのこと。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9FD424-6C21-C1E2-F0DF-95671E7B292C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Advanced RAG </a:t>
            </a:r>
          </a:p>
        </p:txBody>
      </p:sp>
    </p:spTree>
    <p:extLst>
      <p:ext uri="{BB962C8B-B14F-4D97-AF65-F5344CB8AC3E}">
        <p14:creationId xmlns:p14="http://schemas.microsoft.com/office/powerpoint/2010/main" val="264286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2E8C97-C750-251A-0364-7B4CADBF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1" y="1954109"/>
            <a:ext cx="3274871" cy="3928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1E2ABE-97AE-6330-5F83-7CB3F0E4359A}"/>
              </a:ext>
            </a:extLst>
          </p:cNvPr>
          <p:cNvSpPr txBox="1"/>
          <p:nvPr/>
        </p:nvSpPr>
        <p:spPr>
          <a:xfrm>
            <a:off x="7209906" y="6029498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hlinkClick r:id="rId3"/>
              </a:rPr>
              <a:t>GenerativeAgents</a:t>
            </a:r>
            <a:r>
              <a:rPr lang="en-US" altLang="ja-JP" dirty="0">
                <a:hlinkClick r:id="rId3"/>
              </a:rPr>
              <a:t>/agent-book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E7E587-B517-DD03-D652-2FF4ECD29359}"/>
              </a:ext>
            </a:extLst>
          </p:cNvPr>
          <p:cNvSpPr txBox="1"/>
          <p:nvPr/>
        </p:nvSpPr>
        <p:spPr>
          <a:xfrm>
            <a:off x="6547254" y="924085"/>
            <a:ext cx="4730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LangChain</a:t>
            </a:r>
            <a:r>
              <a:rPr lang="ja-JP" altLang="en-US" dirty="0"/>
              <a:t>と</a:t>
            </a:r>
            <a:r>
              <a:rPr lang="en-US" altLang="ja-JP" dirty="0"/>
              <a:t>LangGraph</a:t>
            </a:r>
            <a:r>
              <a:rPr lang="ja-JP" altLang="en-US" dirty="0"/>
              <a:t>による</a:t>
            </a:r>
            <a:r>
              <a:rPr lang="en-US" altLang="ja-JP" dirty="0"/>
              <a:t>RAG</a:t>
            </a:r>
            <a:r>
              <a:rPr lang="ja-JP" altLang="en-US" dirty="0"/>
              <a:t>・</a:t>
            </a:r>
            <a:r>
              <a:rPr lang="en-US" altLang="ja-JP" dirty="0"/>
              <a:t>AI</a:t>
            </a:r>
            <a:r>
              <a:rPr lang="ja-JP" altLang="en-US" dirty="0"/>
              <a:t>エージェント［実践］入門</a:t>
            </a:r>
            <a:endParaRPr lang="en-US" altLang="ja-JP" dirty="0"/>
          </a:p>
          <a:p>
            <a:r>
              <a:rPr lang="ja-JP" altLang="en-US" dirty="0"/>
              <a:t>技術評論社 </a:t>
            </a:r>
            <a:r>
              <a:rPr lang="en-US" altLang="ja-JP" dirty="0"/>
              <a:t>2024/11/9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E11BAC-20D0-FEDD-ABFA-9F8595499EC8}"/>
              </a:ext>
            </a:extLst>
          </p:cNvPr>
          <p:cNvSpPr txBox="1"/>
          <p:nvPr/>
        </p:nvSpPr>
        <p:spPr>
          <a:xfrm>
            <a:off x="257527" y="1524250"/>
            <a:ext cx="5494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Advanced RAG</a:t>
            </a:r>
            <a:r>
              <a:rPr kumimoji="1" lang="ja-JP" altLang="en-US" dirty="0"/>
              <a:t>の実装は右の本を参考にする予定。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個人的には</a:t>
            </a:r>
            <a:r>
              <a:rPr lang="en-US" altLang="ja-JP" dirty="0"/>
              <a:t>24</a:t>
            </a:r>
            <a:r>
              <a:rPr lang="ja-JP" altLang="en-US" dirty="0"/>
              <a:t>年度の</a:t>
            </a:r>
            <a:r>
              <a:rPr lang="en-US" altLang="ja-JP" dirty="0" err="1"/>
              <a:t>SerendieBootcamp</a:t>
            </a:r>
            <a:r>
              <a:rPr lang="ja-JP" altLang="en-US" dirty="0"/>
              <a:t>では大分参考にし、かなり良かった本です。再度利用したいと思います。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本を購入しなくても、ﾌﾘｰのｻﾝﾌﾟﾙｺｰﾄﾞが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で公開中。</a:t>
            </a:r>
            <a:endParaRPr kumimoji="1" lang="en-US" altLang="ja-JP" dirty="0"/>
          </a:p>
          <a:p>
            <a:r>
              <a:rPr lang="en-US" altLang="ja-JP" dirty="0"/>
              <a:t>Cline</a:t>
            </a:r>
            <a:r>
              <a:rPr lang="ja-JP" altLang="en-US" dirty="0"/>
              <a:t>にｻﾝﾌﾟﾙｺｰﾄﾞを渡すとそれを参考にして実装してくれると思います。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34EE83E-5F2F-6C49-53B9-C673A437DA65}"/>
              </a:ext>
            </a:extLst>
          </p:cNvPr>
          <p:cNvSpPr/>
          <p:nvPr/>
        </p:nvSpPr>
        <p:spPr>
          <a:xfrm>
            <a:off x="10457411" y="4339244"/>
            <a:ext cx="1524000" cy="620296"/>
          </a:xfrm>
          <a:prstGeom prst="wedgeRectCallout">
            <a:avLst>
              <a:gd name="adj1" fmla="val -50078"/>
              <a:gd name="adj2" fmla="val 834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東大 松尾研の</a:t>
            </a:r>
            <a:endParaRPr lang="en-US" altLang="ja-JP" sz="1600" dirty="0"/>
          </a:p>
          <a:p>
            <a:pPr algn="ctr"/>
            <a:r>
              <a:rPr lang="ja-JP" altLang="en-US" sz="1600" dirty="0"/>
              <a:t>方もおすすめ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6C4EFF-A406-78B4-EE79-254F462171AD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Advanced RAG </a:t>
            </a:r>
          </a:p>
        </p:txBody>
      </p:sp>
    </p:spTree>
    <p:extLst>
      <p:ext uri="{BB962C8B-B14F-4D97-AF65-F5344CB8AC3E}">
        <p14:creationId xmlns:p14="http://schemas.microsoft.com/office/powerpoint/2010/main" val="29597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BA903A-D156-E2EE-A322-F0EF9856BEFE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試行ネタ案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8B66B5-9C65-F57B-BA00-2FA6171A7AAE}"/>
              </a:ext>
            </a:extLst>
          </p:cNvPr>
          <p:cNvSpPr txBox="1"/>
          <p:nvPr/>
        </p:nvSpPr>
        <p:spPr>
          <a:xfrm>
            <a:off x="3243317" y="2564384"/>
            <a:ext cx="7683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以降のページは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試行ネタの案です。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何をすれば良いかネタが思いつかないという方は、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取り組んでみてはいかがでしょうか。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67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1C46C9-03C1-1824-ED2F-7A0C58C2E5E6}"/>
              </a:ext>
            </a:extLst>
          </p:cNvPr>
          <p:cNvSpPr/>
          <p:nvPr/>
        </p:nvSpPr>
        <p:spPr>
          <a:xfrm>
            <a:off x="9779015" y="1918545"/>
            <a:ext cx="1911334" cy="1954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A1E388-DF3D-B9FF-97EE-75CDFD65E1F2}"/>
              </a:ext>
            </a:extLst>
          </p:cNvPr>
          <p:cNvSpPr txBox="1"/>
          <p:nvPr/>
        </p:nvSpPr>
        <p:spPr>
          <a:xfrm>
            <a:off x="540666" y="1124012"/>
            <a:ext cx="841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シナリオ：</a:t>
            </a:r>
            <a:endParaRPr lang="en-US" altLang="ja-JP" dirty="0"/>
          </a:p>
          <a:p>
            <a:r>
              <a:rPr lang="ja-JP" altLang="en-US" dirty="0"/>
              <a:t>・○○システムの仕様書を入手し、フォルダ</a:t>
            </a:r>
            <a:r>
              <a:rPr lang="en-US" altLang="ja-JP" dirty="0"/>
              <a:t>A</a:t>
            </a:r>
            <a:r>
              <a:rPr lang="ja-JP" altLang="en-US" dirty="0"/>
              <a:t>に保存した。 </a:t>
            </a:r>
            <a:endParaRPr lang="en-US" altLang="ja-JP" dirty="0"/>
          </a:p>
          <a:p>
            <a:r>
              <a:rPr lang="ja-JP" altLang="en-US" dirty="0"/>
              <a:t>・ </a:t>
            </a:r>
            <a:r>
              <a:rPr lang="en-US" altLang="ja-JP" dirty="0"/>
              <a:t>Word</a:t>
            </a:r>
            <a:r>
              <a:rPr lang="ja-JP" altLang="en-US" dirty="0"/>
              <a:t>で３ファイルある（</a:t>
            </a:r>
            <a:r>
              <a:rPr lang="en-US" altLang="ja-JP" dirty="0"/>
              <a:t>500</a:t>
            </a:r>
            <a:r>
              <a:rPr lang="ja-JP" altLang="en-US" dirty="0"/>
              <a:t>ページ、</a:t>
            </a:r>
            <a:r>
              <a:rPr lang="en-US" altLang="ja-JP" dirty="0"/>
              <a:t>150</a:t>
            </a:r>
            <a:r>
              <a:rPr lang="ja-JP" altLang="en-US" dirty="0"/>
              <a:t>ページ、</a:t>
            </a:r>
            <a:r>
              <a:rPr lang="en-US" altLang="ja-JP" dirty="0"/>
              <a:t>200</a:t>
            </a:r>
            <a:r>
              <a:rPr lang="ja-JP" altLang="en-US" dirty="0"/>
              <a:t>ページ）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u="sng" dirty="0"/>
              <a:t>これらのファイルのみ</a:t>
            </a:r>
            <a:r>
              <a:rPr lang="ja-JP" altLang="en-US" dirty="0"/>
              <a:t>を対象に</a:t>
            </a:r>
            <a:r>
              <a:rPr lang="ja-JP" altLang="en-US" b="1" u="sng" dirty="0"/>
              <a:t>今日中に</a:t>
            </a:r>
            <a:r>
              <a:rPr lang="ja-JP" altLang="en-US" dirty="0"/>
              <a:t>調査したい。 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⇒ </a:t>
            </a:r>
            <a:r>
              <a:rPr lang="ja-JP" altLang="en-US" b="1" dirty="0">
                <a:solidFill>
                  <a:schemeClr val="accent6"/>
                </a:solidFill>
              </a:rPr>
              <a:t>ミニサイズの</a:t>
            </a:r>
            <a:r>
              <a:rPr lang="en-US" altLang="ja-JP" b="1" dirty="0">
                <a:solidFill>
                  <a:schemeClr val="accent6"/>
                </a:solidFill>
              </a:rPr>
              <a:t>RAG</a:t>
            </a:r>
            <a:r>
              <a:rPr lang="ja-JP" altLang="en-US" b="1" dirty="0">
                <a:solidFill>
                  <a:schemeClr val="accent6"/>
                </a:solidFill>
              </a:rPr>
              <a:t>チャット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   対象フォルダを指定して、</a:t>
            </a:r>
            <a:r>
              <a:rPr lang="ja-JP" altLang="en-US" b="1" dirty="0">
                <a:solidFill>
                  <a:schemeClr val="accent6"/>
                </a:solidFill>
              </a:rPr>
              <a:t>すぐに</a:t>
            </a:r>
            <a:r>
              <a:rPr lang="ja-JP" altLang="en-US" dirty="0"/>
              <a:t>ベクトル化、</a:t>
            </a:r>
            <a:endParaRPr lang="en-US" altLang="ja-JP" dirty="0"/>
          </a:p>
          <a:p>
            <a:r>
              <a:rPr lang="en-US" altLang="ja-JP" dirty="0"/>
              <a:t>     </a:t>
            </a:r>
            <a:r>
              <a:rPr lang="ja-JP" altLang="en-US" b="1" dirty="0">
                <a:solidFill>
                  <a:schemeClr val="accent6"/>
                </a:solidFill>
              </a:rPr>
              <a:t>指定フォルダのみ</a:t>
            </a:r>
            <a:r>
              <a:rPr lang="ja-JP" altLang="en-US" dirty="0"/>
              <a:t>を対象に</a:t>
            </a:r>
            <a:r>
              <a:rPr lang="en-US" altLang="ja-JP" dirty="0"/>
              <a:t>RAG</a:t>
            </a:r>
            <a:r>
              <a:rPr lang="ja-JP" altLang="en-US" dirty="0"/>
              <a:t>チャット可能。 </a:t>
            </a:r>
            <a:endParaRPr lang="en-US" altLang="ja-JP" dirty="0"/>
          </a:p>
          <a:p>
            <a:r>
              <a:rPr kumimoji="1" lang="ja-JP" altLang="en-US" dirty="0"/>
              <a:t>    １つの画面で直感的に操作できるようにする。 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B5FB39F-14FD-0646-A75E-0C6E8B400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18669"/>
              </p:ext>
            </p:extLst>
          </p:nvPr>
        </p:nvGraphicFramePr>
        <p:xfrm>
          <a:off x="616527" y="4056648"/>
          <a:ext cx="11073822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73">
                  <a:extLst>
                    <a:ext uri="{9D8B030D-6E8A-4147-A177-3AD203B41FA5}">
                      <a16:colId xmlns:a16="http://schemas.microsoft.com/office/drawing/2014/main" val="3531884275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3175339071"/>
                    </a:ext>
                  </a:extLst>
                </a:gridCol>
                <a:gridCol w="4279899">
                  <a:extLst>
                    <a:ext uri="{9D8B030D-6E8A-4147-A177-3AD203B41FA5}">
                      <a16:colId xmlns:a16="http://schemas.microsoft.com/office/drawing/2014/main" val="116608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Metriever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ミニ</a:t>
                      </a:r>
                      <a:r>
                        <a:rPr kumimoji="1" lang="en-US" altLang="ja-JP" dirty="0"/>
                        <a:t>RAG</a:t>
                      </a:r>
                      <a:r>
                        <a:rPr kumimoji="1" lang="ja-JP" altLang="en-US" dirty="0"/>
                        <a:t>チャット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△ 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◎ すぐに</a:t>
                      </a:r>
                      <a:r>
                        <a:rPr kumimoji="1" lang="en-US" altLang="ja-JP" dirty="0"/>
                        <a:t>RAG</a:t>
                      </a:r>
                      <a:r>
                        <a:rPr kumimoji="1" lang="ja-JP" altLang="en-US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ベクトル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検索範囲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△ 他の文書と共用。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意図しない文書から回答生成される可能性あり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◎ 対象ﾌｫﾙﾀﾞのみから検索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15629"/>
                  </a:ext>
                </a:extLst>
              </a:tr>
              <a:tr h="43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基本性能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◎ 高性能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ただし、汎用的な仕様にならざるを得ない。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 作りこみ次第。また、対象文書に合わせたデータクレンジング処理等すれば精度向上する可能性。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5478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AFEC70-0033-9EC5-880A-E9D13EFE0319}"/>
              </a:ext>
            </a:extLst>
          </p:cNvPr>
          <p:cNvSpPr/>
          <p:nvPr/>
        </p:nvSpPr>
        <p:spPr>
          <a:xfrm>
            <a:off x="10020310" y="2063909"/>
            <a:ext cx="141605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ﾍﾞｸﾄﾙ化</a:t>
            </a: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BBA7CA5A-9BF6-F425-39F5-3F9FA10D5ADF}"/>
              </a:ext>
            </a:extLst>
          </p:cNvPr>
          <p:cNvSpPr/>
          <p:nvPr/>
        </p:nvSpPr>
        <p:spPr>
          <a:xfrm>
            <a:off x="10020310" y="2582277"/>
            <a:ext cx="1416050" cy="43815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ﾍﾞｸﾄﾙ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EAA69C-6EA7-33CD-3AE3-441451053389}"/>
              </a:ext>
            </a:extLst>
          </p:cNvPr>
          <p:cNvSpPr/>
          <p:nvPr/>
        </p:nvSpPr>
        <p:spPr>
          <a:xfrm>
            <a:off x="10020310" y="3204053"/>
            <a:ext cx="1416050" cy="603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回答生成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12919AD-D0EE-A969-A608-6FAC1A5354CF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0728335" y="2381409"/>
            <a:ext cx="0" cy="2008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94E14A-CE70-AD19-BDD1-9C5AA71B80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0728335" y="3020427"/>
            <a:ext cx="0" cy="183626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6813CB19-3F70-6DB2-9406-B8AFDE35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76" y="640293"/>
            <a:ext cx="1200318" cy="847844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6F9EE0-154F-53A1-B532-37BD62BC7DBB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10728335" y="1488137"/>
            <a:ext cx="0" cy="57577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6C7905-6E0B-77DB-0E31-E5774A87B238}"/>
              </a:ext>
            </a:extLst>
          </p:cNvPr>
          <p:cNvSpPr txBox="1"/>
          <p:nvPr/>
        </p:nvSpPr>
        <p:spPr>
          <a:xfrm>
            <a:off x="10236042" y="954192"/>
            <a:ext cx="12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ﾌｫﾙﾀﾞ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CD40FA0C-BFF3-EC80-BA04-6590B1D3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008" y="2914801"/>
            <a:ext cx="908601" cy="961164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220EBE-097B-F5E9-D833-BA71EFC4312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257609" y="3395383"/>
            <a:ext cx="752634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DB9A09F-91C4-E648-24FB-E13B737C13FE}"/>
              </a:ext>
            </a:extLst>
          </p:cNvPr>
          <p:cNvCxnSpPr>
            <a:cxnSpLocks/>
          </p:cNvCxnSpPr>
          <p:nvPr/>
        </p:nvCxnSpPr>
        <p:spPr>
          <a:xfrm flipH="1">
            <a:off x="9257609" y="3595640"/>
            <a:ext cx="762701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FDE5E56-D75B-4BA9-79F3-9F0CAAAE00B1}"/>
              </a:ext>
            </a:extLst>
          </p:cNvPr>
          <p:cNvSpPr txBox="1"/>
          <p:nvPr/>
        </p:nvSpPr>
        <p:spPr>
          <a:xfrm>
            <a:off x="9220209" y="3074227"/>
            <a:ext cx="11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3A17D6-B876-9EE2-780E-F2D4C6C5964E}"/>
              </a:ext>
            </a:extLst>
          </p:cNvPr>
          <p:cNvSpPr txBox="1"/>
          <p:nvPr/>
        </p:nvSpPr>
        <p:spPr>
          <a:xfrm>
            <a:off x="9227048" y="3604124"/>
            <a:ext cx="8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3EEB54-1882-AA5B-7D5D-16C183E3896B}"/>
              </a:ext>
            </a:extLst>
          </p:cNvPr>
          <p:cNvSpPr txBox="1"/>
          <p:nvPr/>
        </p:nvSpPr>
        <p:spPr>
          <a:xfrm>
            <a:off x="9405982" y="1625759"/>
            <a:ext cx="153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ﾐﾆ</a:t>
            </a:r>
            <a:r>
              <a:rPr kumimoji="1" lang="en-US" altLang="ja-JP" dirty="0">
                <a:solidFill>
                  <a:schemeClr val="accent6"/>
                </a:solidFill>
              </a:rPr>
              <a:t>RAG</a:t>
            </a:r>
            <a:r>
              <a:rPr kumimoji="1" lang="ja-JP" altLang="en-US" dirty="0">
                <a:solidFill>
                  <a:schemeClr val="accent6"/>
                </a:solidFill>
              </a:rPr>
              <a:t>ﾁｬｯﾄ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72BDFAC-129E-2DB9-059E-88081E4744E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220209" y="2222659"/>
            <a:ext cx="800101" cy="8515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BD3E68-572F-0CEC-45F0-BD76FF5DBBE1}"/>
              </a:ext>
            </a:extLst>
          </p:cNvPr>
          <p:cNvSpPr txBox="1"/>
          <p:nvPr/>
        </p:nvSpPr>
        <p:spPr>
          <a:xfrm rot="18848529">
            <a:off x="8860306" y="2355836"/>
            <a:ext cx="13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ﾌｫﾙﾀﾞ指定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674A2-31BF-5C26-3F47-23C31B76298B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試行ネタ案１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65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D25BF6A-7EE5-F43E-DE1C-EEE990CB6084}"/>
              </a:ext>
            </a:extLst>
          </p:cNvPr>
          <p:cNvSpPr/>
          <p:nvPr/>
        </p:nvSpPr>
        <p:spPr>
          <a:xfrm>
            <a:off x="9449686" y="3015588"/>
            <a:ext cx="1750571" cy="2492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C1A65-E9BE-E1AA-1B4B-C340E1550A0D}"/>
              </a:ext>
            </a:extLst>
          </p:cNvPr>
          <p:cNvSpPr txBox="1"/>
          <p:nvPr/>
        </p:nvSpPr>
        <p:spPr>
          <a:xfrm>
            <a:off x="937380" y="2548666"/>
            <a:ext cx="6221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シナリオ：</a:t>
            </a:r>
            <a:endParaRPr lang="en-US" altLang="ja-JP" dirty="0"/>
          </a:p>
          <a:p>
            <a:r>
              <a:rPr lang="ja-JP" altLang="en-US" dirty="0"/>
              <a:t>・過去にメール受信したはずだが、記憶が曖昧なので、</a:t>
            </a:r>
            <a:endParaRPr lang="en-US" altLang="ja-JP" dirty="0"/>
          </a:p>
          <a:p>
            <a:r>
              <a:rPr lang="ja-JP" altLang="en-US" b="1" dirty="0"/>
              <a:t>   うまくキーワード検索できない。</a:t>
            </a:r>
            <a:endParaRPr lang="en-US" altLang="ja-JP" b="1" dirty="0"/>
          </a:p>
          <a:p>
            <a:endParaRPr kumimoji="1" lang="en-US" altLang="ja-JP" dirty="0"/>
          </a:p>
          <a:p>
            <a:r>
              <a:rPr lang="ja-JP" altLang="en-US" dirty="0"/>
              <a:t>⇒ </a:t>
            </a:r>
            <a:r>
              <a:rPr lang="ja-JP" altLang="en-US" b="1" dirty="0">
                <a:solidFill>
                  <a:schemeClr val="accent6"/>
                </a:solidFill>
              </a:rPr>
              <a:t>個人用メール</a:t>
            </a:r>
            <a:r>
              <a:rPr lang="en-US" altLang="ja-JP" b="1" dirty="0">
                <a:solidFill>
                  <a:schemeClr val="accent6"/>
                </a:solidFill>
              </a:rPr>
              <a:t>RAG</a:t>
            </a:r>
            <a:r>
              <a:rPr lang="ja-JP" altLang="en-US" b="1" dirty="0">
                <a:solidFill>
                  <a:schemeClr val="accent6"/>
                </a:solidFill>
              </a:rPr>
              <a:t>チャット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  </a:t>
            </a:r>
            <a:r>
              <a:rPr lang="en-US" altLang="ja-JP" dirty="0"/>
              <a:t>Outlook</a:t>
            </a:r>
            <a:r>
              <a:rPr lang="ja-JP" altLang="en-US" dirty="0"/>
              <a:t>のﾒｰﾙを日次で自動でベクトル化。</a:t>
            </a:r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    </a:t>
            </a:r>
            <a:r>
              <a:rPr lang="ja-JP" altLang="en-US" b="1" u="sng" dirty="0">
                <a:solidFill>
                  <a:schemeClr val="accent6"/>
                </a:solidFill>
              </a:rPr>
              <a:t>意味で検索</a:t>
            </a:r>
            <a:r>
              <a:rPr lang="ja-JP" altLang="en-US" dirty="0"/>
              <a:t>できるようにする。 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356288C-DED8-C36C-F2E6-D8F9D1A2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794" y="2151293"/>
            <a:ext cx="708165" cy="6684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A3BBE1-ECB4-CA47-89F6-93CCCE0D0CDA}"/>
              </a:ext>
            </a:extLst>
          </p:cNvPr>
          <p:cNvSpPr/>
          <p:nvPr/>
        </p:nvSpPr>
        <p:spPr>
          <a:xfrm>
            <a:off x="9628661" y="3094715"/>
            <a:ext cx="1276504" cy="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ﾒｰﾙ</a:t>
            </a:r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438CCD-AB68-8379-891B-E044E0C623C9}"/>
              </a:ext>
            </a:extLst>
          </p:cNvPr>
          <p:cNvSpPr txBox="1"/>
          <p:nvPr/>
        </p:nvSpPr>
        <p:spPr>
          <a:xfrm>
            <a:off x="7622117" y="3094715"/>
            <a:ext cx="160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ﾀｽｸｽｹｼﾞｭｰﾗで毎日自動処理。</a:t>
            </a:r>
            <a:endParaRPr kumimoji="1" lang="en-US" altLang="ja-JP" dirty="0"/>
          </a:p>
          <a:p>
            <a:r>
              <a:rPr lang="ja-JP" altLang="en-US" dirty="0"/>
              <a:t>前日分を追加。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2EA16A-7DE7-A0C6-744E-E3AB57201AC6}"/>
              </a:ext>
            </a:extLst>
          </p:cNvPr>
          <p:cNvSpPr/>
          <p:nvPr/>
        </p:nvSpPr>
        <p:spPr>
          <a:xfrm>
            <a:off x="9628661" y="3659953"/>
            <a:ext cx="1276504" cy="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ﾍﾞｸﾄﾙ化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9DC5D59D-6B3F-6F0B-14AE-2EFD22270DF9}"/>
              </a:ext>
            </a:extLst>
          </p:cNvPr>
          <p:cNvSpPr/>
          <p:nvPr/>
        </p:nvSpPr>
        <p:spPr>
          <a:xfrm>
            <a:off x="9734831" y="4217079"/>
            <a:ext cx="1054090" cy="43815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ﾍﾞｸﾄﾙ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580778-D3AD-FF33-C130-C0CDC123CBBE}"/>
              </a:ext>
            </a:extLst>
          </p:cNvPr>
          <p:cNvSpPr/>
          <p:nvPr/>
        </p:nvSpPr>
        <p:spPr>
          <a:xfrm>
            <a:off x="9623626" y="4856990"/>
            <a:ext cx="1276502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回答生成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47DD5431-3BA2-ADCC-723B-E43973668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765" y="4448941"/>
            <a:ext cx="908601" cy="961164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AADE1DB-BB4E-BE2B-0716-7FADA3B7D77F}"/>
              </a:ext>
            </a:extLst>
          </p:cNvPr>
          <p:cNvCxnSpPr>
            <a:cxnSpLocks/>
          </p:cNvCxnSpPr>
          <p:nvPr/>
        </p:nvCxnSpPr>
        <p:spPr>
          <a:xfrm flipH="1">
            <a:off x="8830366" y="5129780"/>
            <a:ext cx="762701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6FCC490-1B8A-50AF-1CD9-4AF6B668A9C1}"/>
              </a:ext>
            </a:extLst>
          </p:cNvPr>
          <p:cNvSpPr txBox="1"/>
          <p:nvPr/>
        </p:nvSpPr>
        <p:spPr>
          <a:xfrm>
            <a:off x="8792966" y="4608367"/>
            <a:ext cx="11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97E26C-813D-B37C-1797-BF92E8F8B163}"/>
              </a:ext>
            </a:extLst>
          </p:cNvPr>
          <p:cNvSpPr txBox="1"/>
          <p:nvPr/>
        </p:nvSpPr>
        <p:spPr>
          <a:xfrm>
            <a:off x="8799805" y="5138264"/>
            <a:ext cx="8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3C072E4-8170-B558-291D-181452674D73}"/>
              </a:ext>
            </a:extLst>
          </p:cNvPr>
          <p:cNvCxnSpPr>
            <a:cxnSpLocks/>
          </p:cNvCxnSpPr>
          <p:nvPr/>
        </p:nvCxnSpPr>
        <p:spPr>
          <a:xfrm>
            <a:off x="8870992" y="4947034"/>
            <a:ext cx="752634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D44C5C1-0489-364C-3B72-8599153622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261877" y="2819776"/>
            <a:ext cx="5036" cy="274939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A961D3-52B1-700B-78D1-098B8375F44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0266913" y="3456029"/>
            <a:ext cx="0" cy="203924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70B0ED3-1D83-D427-C722-2D005D4E881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10261876" y="4021267"/>
            <a:ext cx="5037" cy="19581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8BC4766-B568-DDE0-B319-8B4030AF0E8A}"/>
              </a:ext>
            </a:extLst>
          </p:cNvPr>
          <p:cNvCxnSpPr>
            <a:cxnSpLocks/>
            <a:stCxn id="10" idx="3"/>
            <a:endCxn id="29" idx="0"/>
          </p:cNvCxnSpPr>
          <p:nvPr/>
        </p:nvCxnSpPr>
        <p:spPr>
          <a:xfrm>
            <a:off x="10261876" y="4655229"/>
            <a:ext cx="1" cy="20176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FB1C6E-7E78-FF33-A311-8EFF2E6B8E83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9231863" y="3275372"/>
            <a:ext cx="396798" cy="4195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935C21-4CFF-F85B-B854-25CA13E93CC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9231863" y="3694880"/>
            <a:ext cx="396798" cy="1457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C9D4924-B81F-8463-28D1-47C3D5D5F05C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試行ネタ案２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03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8ADEAD5-3A21-D5A1-43D5-BDD29353BA43}"/>
              </a:ext>
            </a:extLst>
          </p:cNvPr>
          <p:cNvSpPr/>
          <p:nvPr/>
        </p:nvSpPr>
        <p:spPr>
          <a:xfrm>
            <a:off x="787911" y="3937272"/>
            <a:ext cx="7118142" cy="2695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692E45-DB46-4DC9-C530-CED3EB98DDF2}"/>
              </a:ext>
            </a:extLst>
          </p:cNvPr>
          <p:cNvSpPr txBox="1"/>
          <p:nvPr/>
        </p:nvSpPr>
        <p:spPr>
          <a:xfrm>
            <a:off x="386245" y="1078418"/>
            <a:ext cx="8527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シナリオ：</a:t>
            </a:r>
            <a:endParaRPr lang="en-US" altLang="ja-JP" dirty="0"/>
          </a:p>
          <a:p>
            <a:r>
              <a:rPr lang="ja-JP" altLang="en-US" dirty="0"/>
              <a:t>・別案件の二つの仕様書がある。それぞれ数百ページ。</a:t>
            </a:r>
            <a:endParaRPr lang="en-US" altLang="ja-JP" dirty="0"/>
          </a:p>
          <a:p>
            <a:r>
              <a:rPr lang="ja-JP" altLang="en-US" dirty="0"/>
              <a:t>・内容の違いを把握したいが、</a:t>
            </a:r>
            <a:r>
              <a:rPr lang="ja-JP" altLang="en-US" b="1" dirty="0"/>
              <a:t>書き方や章の構成が違うのでチェックが大変。</a:t>
            </a:r>
            <a:r>
              <a:rPr lang="ja-JP" altLang="en-US" dirty="0"/>
              <a:t>  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⇒ </a:t>
            </a:r>
            <a:r>
              <a:rPr lang="ja-JP" altLang="en-US" b="1" dirty="0">
                <a:solidFill>
                  <a:schemeClr val="accent6"/>
                </a:solidFill>
              </a:rPr>
              <a:t>文書比較</a:t>
            </a:r>
            <a:r>
              <a:rPr lang="en-US" altLang="ja-JP" b="1" dirty="0">
                <a:solidFill>
                  <a:schemeClr val="accent6"/>
                </a:solidFill>
              </a:rPr>
              <a:t>RAG</a:t>
            </a:r>
            <a:r>
              <a:rPr lang="ja-JP" altLang="en-US" b="1" dirty="0">
                <a:solidFill>
                  <a:schemeClr val="accent6"/>
                </a:solidFill>
              </a:rPr>
              <a:t>チャット。</a:t>
            </a:r>
            <a:endParaRPr lang="en-US" altLang="ja-JP" b="1" dirty="0">
              <a:solidFill>
                <a:schemeClr val="accent6"/>
              </a:solidFill>
            </a:endParaRPr>
          </a:p>
          <a:p>
            <a:r>
              <a:rPr lang="ja-JP" altLang="en-US" dirty="0"/>
              <a:t>    画面上で、対象ドキュメントを２つ指定して、別々にベクトル</a:t>
            </a:r>
            <a:r>
              <a:rPr lang="en-US" altLang="ja-JP" dirty="0"/>
              <a:t>DB</a:t>
            </a:r>
            <a:r>
              <a:rPr lang="ja-JP" altLang="en-US" dirty="0"/>
              <a:t>を作成。</a:t>
            </a:r>
            <a:endParaRPr lang="en-US" altLang="ja-JP" dirty="0"/>
          </a:p>
          <a:p>
            <a:r>
              <a:rPr kumimoji="1" lang="ja-JP" altLang="en-US" dirty="0"/>
              <a:t>    質問に対して、それぞれのベクトル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RAG</a:t>
            </a:r>
            <a:r>
              <a:rPr kumimoji="1" lang="ja-JP" altLang="en-US" dirty="0"/>
              <a:t>検索した内容を</a:t>
            </a:r>
            <a:endParaRPr kumimoji="1" lang="en-US" altLang="ja-JP" dirty="0"/>
          </a:p>
          <a:p>
            <a:r>
              <a:rPr lang="ja-JP" altLang="en-US" dirty="0"/>
              <a:t>    </a:t>
            </a:r>
            <a:r>
              <a:rPr lang="ja-JP" altLang="en-US" b="1" dirty="0">
                <a:solidFill>
                  <a:schemeClr val="accent6"/>
                </a:solidFill>
              </a:rPr>
              <a:t>画面上で横並びで表示</a:t>
            </a:r>
            <a:r>
              <a:rPr lang="ja-JP" altLang="en-US" dirty="0"/>
              <a:t>し比較できるようにする。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094F9E-46A1-A757-F0D5-EA73719A8EC4}"/>
              </a:ext>
            </a:extLst>
          </p:cNvPr>
          <p:cNvSpPr/>
          <p:nvPr/>
        </p:nvSpPr>
        <p:spPr>
          <a:xfrm>
            <a:off x="9093416" y="1773933"/>
            <a:ext cx="2520949" cy="3691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8B911E-A1A3-94CD-0E0E-1911A1AA3EE9}"/>
              </a:ext>
            </a:extLst>
          </p:cNvPr>
          <p:cNvSpPr/>
          <p:nvPr/>
        </p:nvSpPr>
        <p:spPr>
          <a:xfrm>
            <a:off x="9245825" y="1915080"/>
            <a:ext cx="105409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ﾍﾞｸﾄﾙ化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A2517448-4B12-984B-C920-0143E24E789A}"/>
              </a:ext>
            </a:extLst>
          </p:cNvPr>
          <p:cNvSpPr/>
          <p:nvPr/>
        </p:nvSpPr>
        <p:spPr>
          <a:xfrm>
            <a:off x="9245825" y="2433448"/>
            <a:ext cx="1054090" cy="43815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ﾍﾞｸﾄﾙ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A3B7D5-4FBE-B1BF-03A0-18DEC8FA6B7A}"/>
              </a:ext>
            </a:extLst>
          </p:cNvPr>
          <p:cNvSpPr/>
          <p:nvPr/>
        </p:nvSpPr>
        <p:spPr>
          <a:xfrm>
            <a:off x="9248555" y="3147891"/>
            <a:ext cx="1051360" cy="491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回答生成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0DFDFC-E55F-C611-EDD7-F9E04F7F3FD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9772870" y="2232580"/>
            <a:ext cx="0" cy="2008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F95B76-A841-CDE9-3DED-F45007D72BA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772870" y="2871598"/>
            <a:ext cx="1365" cy="27629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B62F86-70A7-EA59-1638-2ED3F8233242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>
            <a:off x="9763000" y="1566612"/>
            <a:ext cx="9870" cy="3484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605935-D46D-D527-7662-1F39BFD4F6EB}"/>
              </a:ext>
            </a:extLst>
          </p:cNvPr>
          <p:cNvSpPr txBox="1"/>
          <p:nvPr/>
        </p:nvSpPr>
        <p:spPr>
          <a:xfrm>
            <a:off x="9551054" y="5455442"/>
            <a:ext cx="11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475829-8C36-8B0C-2CA3-410C604CC5CF}"/>
              </a:ext>
            </a:extLst>
          </p:cNvPr>
          <p:cNvSpPr txBox="1"/>
          <p:nvPr/>
        </p:nvSpPr>
        <p:spPr>
          <a:xfrm>
            <a:off x="10479385" y="5472855"/>
            <a:ext cx="8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4C3CE29-58DB-6602-AE01-DCF1DCF22C3A}"/>
              </a:ext>
            </a:extLst>
          </p:cNvPr>
          <p:cNvCxnSpPr>
            <a:cxnSpLocks/>
          </p:cNvCxnSpPr>
          <p:nvPr/>
        </p:nvCxnSpPr>
        <p:spPr>
          <a:xfrm flipV="1">
            <a:off x="10182659" y="5285154"/>
            <a:ext cx="0" cy="43168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B159E399-77B0-FAC4-7CF8-2F42329A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41" y="1078042"/>
            <a:ext cx="562118" cy="488570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5C4E168-E724-2EFA-A7CB-EFE3D4BDD626}"/>
              </a:ext>
            </a:extLst>
          </p:cNvPr>
          <p:cNvSpPr/>
          <p:nvPr/>
        </p:nvSpPr>
        <p:spPr>
          <a:xfrm>
            <a:off x="10435759" y="1897061"/>
            <a:ext cx="105409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ﾍﾞｸﾄﾙ化</a:t>
            </a:r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D55F2EDC-4583-C2CA-015D-0ADAE8A5664E}"/>
              </a:ext>
            </a:extLst>
          </p:cNvPr>
          <p:cNvSpPr/>
          <p:nvPr/>
        </p:nvSpPr>
        <p:spPr>
          <a:xfrm>
            <a:off x="10435759" y="2415429"/>
            <a:ext cx="1054090" cy="43815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ﾍﾞｸﾄﾙ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B76E45E-A7D2-5033-8547-6927258882B3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10962804" y="2214561"/>
            <a:ext cx="0" cy="2008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44BA72-FC9E-16DF-03A9-596BA81F70E2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10952934" y="1548593"/>
            <a:ext cx="9870" cy="348468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87574179-984A-0778-2704-796D013E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75" y="1060023"/>
            <a:ext cx="562118" cy="488570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FA8A05E-D4A7-D7E1-34B9-2655B330DD11}"/>
              </a:ext>
            </a:extLst>
          </p:cNvPr>
          <p:cNvSpPr/>
          <p:nvPr/>
        </p:nvSpPr>
        <p:spPr>
          <a:xfrm>
            <a:off x="10442450" y="3147891"/>
            <a:ext cx="1051360" cy="491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回答生成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CE46F9-7402-5222-874E-0CD8FACCE243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>
            <a:off x="10962804" y="2853579"/>
            <a:ext cx="5326" cy="29431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AED045B1-3054-581C-80B2-182B0A79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725" y="4457335"/>
            <a:ext cx="1117613" cy="869255"/>
          </a:xfrm>
          <a:prstGeom prst="rect">
            <a:avLst/>
          </a:prstGeom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2FAC910-354E-6195-3FDC-2077C1BC9156}"/>
              </a:ext>
            </a:extLst>
          </p:cNvPr>
          <p:cNvSpPr/>
          <p:nvPr/>
        </p:nvSpPr>
        <p:spPr>
          <a:xfrm>
            <a:off x="9248555" y="3822579"/>
            <a:ext cx="2241294" cy="366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横並びで表示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87B65BA-2C07-CE46-F7C5-0511074B295D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>
          <a:xfrm>
            <a:off x="9774235" y="3639165"/>
            <a:ext cx="594967" cy="183414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35C2793-A9A0-811C-115F-8424FC8072AA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flipH="1">
            <a:off x="10369202" y="3639165"/>
            <a:ext cx="598928" cy="183414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4EF579E-1C2F-E5FC-AD27-B6A57B8720F7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10369202" y="4188772"/>
            <a:ext cx="5330" cy="26856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図 71">
            <a:extLst>
              <a:ext uri="{FF2B5EF4-FFF2-40B4-BE49-F238E27FC236}">
                <a16:creationId xmlns:a16="http://schemas.microsoft.com/office/drawing/2014/main" id="{43FB03EF-2EA3-E0A8-1B18-46F9C9138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946" y="5759613"/>
            <a:ext cx="908601" cy="961164"/>
          </a:xfrm>
          <a:prstGeom prst="rect">
            <a:avLst/>
          </a:prstGeom>
        </p:spPr>
      </p:pic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84F97CB-06BD-4DDB-3D98-8638E98DB437}"/>
              </a:ext>
            </a:extLst>
          </p:cNvPr>
          <p:cNvCxnSpPr>
            <a:cxnSpLocks/>
          </p:cNvCxnSpPr>
          <p:nvPr/>
        </p:nvCxnSpPr>
        <p:spPr>
          <a:xfrm flipH="1">
            <a:off x="10435759" y="5285154"/>
            <a:ext cx="6691" cy="43168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E36EC60-E57A-65D9-62C9-EAE744068D9E}"/>
              </a:ext>
            </a:extLst>
          </p:cNvPr>
          <p:cNvSpPr txBox="1"/>
          <p:nvPr/>
        </p:nvSpPr>
        <p:spPr>
          <a:xfrm>
            <a:off x="1091567" y="98266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試行ネタ案３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4B77EAE-9C38-E84E-BD42-03487D787881}"/>
              </a:ext>
            </a:extLst>
          </p:cNvPr>
          <p:cNvSpPr/>
          <p:nvPr/>
        </p:nvSpPr>
        <p:spPr>
          <a:xfrm>
            <a:off x="1836638" y="4462606"/>
            <a:ext cx="1666017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文書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02FCC5B-7B3C-D15A-5DCD-01359B07E5A0}"/>
              </a:ext>
            </a:extLst>
          </p:cNvPr>
          <p:cNvSpPr/>
          <p:nvPr/>
        </p:nvSpPr>
        <p:spPr>
          <a:xfrm>
            <a:off x="3957538" y="4462606"/>
            <a:ext cx="1666017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文書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8292B4-A716-5EF1-4C23-65A117EC92F6}"/>
              </a:ext>
            </a:extLst>
          </p:cNvPr>
          <p:cNvSpPr/>
          <p:nvPr/>
        </p:nvSpPr>
        <p:spPr>
          <a:xfrm>
            <a:off x="5935235" y="4780106"/>
            <a:ext cx="1666017" cy="3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ベクトル化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119E178-D5B6-D22E-EBD4-7663E1562C1D}"/>
              </a:ext>
            </a:extLst>
          </p:cNvPr>
          <p:cNvSpPr/>
          <p:nvPr/>
        </p:nvSpPr>
        <p:spPr>
          <a:xfrm>
            <a:off x="1836638" y="4771827"/>
            <a:ext cx="1666017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C:\</a:t>
            </a:r>
            <a:r>
              <a:rPr kumimoji="1" lang="en-US" altLang="ja-JP" dirty="0" err="1">
                <a:solidFill>
                  <a:schemeClr val="tx1"/>
                </a:solidFill>
              </a:rPr>
              <a:t>aaa.docx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A4F70F9-03C6-37F7-0461-F8EEB5EF7187}"/>
              </a:ext>
            </a:extLst>
          </p:cNvPr>
          <p:cNvSpPr/>
          <p:nvPr/>
        </p:nvSpPr>
        <p:spPr>
          <a:xfrm>
            <a:off x="3957538" y="4771827"/>
            <a:ext cx="1666017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C:\</a:t>
            </a:r>
            <a:r>
              <a:rPr kumimoji="1" lang="en-US" altLang="ja-JP" dirty="0" err="1">
                <a:solidFill>
                  <a:schemeClr val="tx1"/>
                </a:solidFill>
              </a:rPr>
              <a:t>bbb.docx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145A405-3124-EA4E-EE94-6944C7D513C0}"/>
              </a:ext>
            </a:extLst>
          </p:cNvPr>
          <p:cNvSpPr/>
          <p:nvPr/>
        </p:nvSpPr>
        <p:spPr>
          <a:xfrm>
            <a:off x="787912" y="5371689"/>
            <a:ext cx="990392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質問：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1FED3C-060F-13AC-9567-D96111428EBE}"/>
              </a:ext>
            </a:extLst>
          </p:cNvPr>
          <p:cNvSpPr/>
          <p:nvPr/>
        </p:nvSpPr>
        <p:spPr>
          <a:xfrm>
            <a:off x="1836638" y="5355416"/>
            <a:ext cx="3786917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電圧はどれくらいですか。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8058792-3B49-F942-422F-72D5D153662B}"/>
              </a:ext>
            </a:extLst>
          </p:cNvPr>
          <p:cNvSpPr/>
          <p:nvPr/>
        </p:nvSpPr>
        <p:spPr>
          <a:xfrm>
            <a:off x="787912" y="6019389"/>
            <a:ext cx="990392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172D208-28A2-967A-3D3C-5CAB70A3012D}"/>
              </a:ext>
            </a:extLst>
          </p:cNvPr>
          <p:cNvSpPr/>
          <p:nvPr/>
        </p:nvSpPr>
        <p:spPr>
          <a:xfrm>
            <a:off x="1836638" y="5871036"/>
            <a:ext cx="1666017" cy="593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100V</a:t>
            </a:r>
            <a:r>
              <a:rPr kumimoji="1" lang="ja-JP" altLang="en-US" dirty="0">
                <a:solidFill>
                  <a:schemeClr val="tx1"/>
                </a:solidFill>
              </a:rPr>
              <a:t>です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F107548-2604-5A5B-4C01-54BEE99640D6}"/>
              </a:ext>
            </a:extLst>
          </p:cNvPr>
          <p:cNvSpPr/>
          <p:nvPr/>
        </p:nvSpPr>
        <p:spPr>
          <a:xfrm>
            <a:off x="3957538" y="5871036"/>
            <a:ext cx="1666017" cy="593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100V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en-US" altLang="ja-JP" dirty="0" err="1">
                <a:solidFill>
                  <a:schemeClr val="tx1"/>
                </a:solidFill>
              </a:rPr>
              <a:t>2</a:t>
            </a:r>
            <a:r>
              <a:rPr kumimoji="1" lang="en-US" altLang="ja-JP" dirty="0" err="1">
                <a:solidFill>
                  <a:schemeClr val="tx1"/>
                </a:solidFill>
              </a:rPr>
              <a:t>00V</a:t>
            </a:r>
            <a:r>
              <a:rPr kumimoji="1" lang="ja-JP" altLang="en-US" dirty="0">
                <a:solidFill>
                  <a:schemeClr val="tx1"/>
                </a:solidFill>
              </a:rPr>
              <a:t>です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958BC28-C41A-A09C-18F4-AC2ACB04D81A}"/>
              </a:ext>
            </a:extLst>
          </p:cNvPr>
          <p:cNvSpPr/>
          <p:nvPr/>
        </p:nvSpPr>
        <p:spPr>
          <a:xfrm>
            <a:off x="5935235" y="5371689"/>
            <a:ext cx="1666017" cy="3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4FA401D-1C9E-2B1A-C9DC-3EEA07C84CEA}"/>
              </a:ext>
            </a:extLst>
          </p:cNvPr>
          <p:cNvSpPr/>
          <p:nvPr/>
        </p:nvSpPr>
        <p:spPr>
          <a:xfrm>
            <a:off x="736166" y="3957536"/>
            <a:ext cx="3695172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文書比較</a:t>
            </a:r>
            <a:r>
              <a:rPr lang="en-US" altLang="ja-JP" b="1" dirty="0">
                <a:solidFill>
                  <a:schemeClr val="tx1"/>
                </a:solidFill>
              </a:rPr>
              <a:t>RAG</a:t>
            </a:r>
            <a:r>
              <a:rPr lang="ja-JP" altLang="en-US" b="1" dirty="0">
                <a:solidFill>
                  <a:schemeClr val="tx1"/>
                </a:solidFill>
              </a:rPr>
              <a:t>チャット画面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A05DAA5-B709-E0DE-C925-4AA860A30F5D}"/>
              </a:ext>
            </a:extLst>
          </p:cNvPr>
          <p:cNvSpPr/>
          <p:nvPr/>
        </p:nvSpPr>
        <p:spPr>
          <a:xfrm>
            <a:off x="796821" y="4769421"/>
            <a:ext cx="990392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パス：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5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FB3FC-B24F-CDEA-F744-CFFE7914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AC7F32-18C8-C71A-3E0F-C97F2D68A233}"/>
              </a:ext>
            </a:extLst>
          </p:cNvPr>
          <p:cNvSpPr txBox="1"/>
          <p:nvPr/>
        </p:nvSpPr>
        <p:spPr>
          <a:xfrm>
            <a:off x="917171" y="1590190"/>
            <a:ext cx="10357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lang="ja-JP" altLang="en-US" dirty="0"/>
              <a:t>①まずは</a:t>
            </a:r>
            <a:r>
              <a:rPr lang="en-US" altLang="ja-JP" dirty="0"/>
              <a:t>Cline</a:t>
            </a:r>
            <a:r>
              <a:rPr lang="ja-JP" altLang="en-US" dirty="0"/>
              <a:t>で基本部分を作成。</a:t>
            </a:r>
            <a:endParaRPr lang="en-US" altLang="ja-JP" dirty="0"/>
          </a:p>
          <a:p>
            <a:r>
              <a:rPr lang="ja-JP" altLang="en-US" dirty="0"/>
              <a:t>    （</a:t>
            </a:r>
            <a:r>
              <a:rPr lang="en-US" altLang="ja-JP" dirty="0"/>
              <a:t>Cline</a:t>
            </a:r>
            <a:r>
              <a:rPr lang="ja-JP" altLang="en-US" dirty="0"/>
              <a:t>へ</a:t>
            </a:r>
            <a:r>
              <a:rPr lang="en-US" altLang="ja-JP" dirty="0"/>
              <a:t>B</a:t>
            </a:r>
            <a:r>
              <a:rPr lang="ja-JP" altLang="en-US" dirty="0"/>
              <a:t>チームサンプルコードを渡して、</a:t>
            </a:r>
            <a:r>
              <a:rPr lang="en-US" altLang="ja-JP" dirty="0"/>
              <a:t>Azure</a:t>
            </a:r>
            <a:r>
              <a:rPr lang="ja-JP" altLang="en-US" dirty="0"/>
              <a:t>接続の箇所を参考にさせる）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②少しずつ</a:t>
            </a:r>
            <a:r>
              <a:rPr lang="en-US" altLang="ja-JP" dirty="0"/>
              <a:t>Cline</a:t>
            </a:r>
            <a:r>
              <a:rPr lang="ja-JP" altLang="en-US" dirty="0"/>
              <a:t>で機能追加していく。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Cline</a:t>
            </a:r>
            <a:r>
              <a:rPr lang="ja-JP" altLang="en-US" dirty="0"/>
              <a:t>で実装できない箇所は手で直接コーディングする。エラー発生時の対応は</a:t>
            </a:r>
            <a:r>
              <a:rPr lang="en-US" altLang="ja-JP" dirty="0"/>
              <a:t>Cline</a:t>
            </a:r>
            <a:r>
              <a:rPr lang="ja-JP" altLang="en-US" dirty="0"/>
              <a:t>。 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Cline</a:t>
            </a:r>
            <a:r>
              <a:rPr lang="ja-JP" altLang="en-US" dirty="0"/>
              <a:t>でリファクタリング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②③④を繰り返すイメージ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D903F0-149D-AFA4-1185-0991582819EB}"/>
              </a:ext>
            </a:extLst>
          </p:cNvPr>
          <p:cNvSpPr txBox="1"/>
          <p:nvPr/>
        </p:nvSpPr>
        <p:spPr>
          <a:xfrm>
            <a:off x="1091567" y="98266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試行開発の進め方（案）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1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5FEA1B-E206-BC5A-9ACF-17C20CC8E2B6}"/>
              </a:ext>
            </a:extLst>
          </p:cNvPr>
          <p:cNvSpPr txBox="1"/>
          <p:nvPr/>
        </p:nvSpPr>
        <p:spPr>
          <a:xfrm>
            <a:off x="917171" y="1590190"/>
            <a:ext cx="10357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①まずは</a:t>
            </a:r>
            <a:r>
              <a:rPr lang="en-US" altLang="ja-JP" dirty="0"/>
              <a:t>Cline</a:t>
            </a:r>
            <a:r>
              <a:rPr lang="ja-JP" altLang="en-US" dirty="0"/>
              <a:t>で基本部分を作成。</a:t>
            </a:r>
            <a:endParaRPr lang="en-US" altLang="ja-JP" dirty="0"/>
          </a:p>
          <a:p>
            <a:r>
              <a:rPr lang="ja-JP" altLang="en-US" dirty="0"/>
              <a:t>    （</a:t>
            </a:r>
            <a:r>
              <a:rPr lang="en-US" altLang="ja-JP" dirty="0"/>
              <a:t>Cline</a:t>
            </a:r>
            <a:r>
              <a:rPr lang="ja-JP" altLang="en-US" dirty="0"/>
              <a:t>へ</a:t>
            </a:r>
            <a:r>
              <a:rPr lang="en-US" altLang="ja-JP" dirty="0"/>
              <a:t>B</a:t>
            </a:r>
            <a:r>
              <a:rPr lang="ja-JP" altLang="en-US" dirty="0"/>
              <a:t>チームサンプルコードを渡して、</a:t>
            </a:r>
            <a:r>
              <a:rPr lang="en-US" altLang="ja-JP" dirty="0"/>
              <a:t>Azure</a:t>
            </a:r>
            <a:r>
              <a:rPr lang="ja-JP" altLang="en-US" dirty="0"/>
              <a:t>接続の箇所を参考にさせる）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のプロンプト例：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7695B3-E9C0-8225-2E8E-9195272C8F5B}"/>
              </a:ext>
            </a:extLst>
          </p:cNvPr>
          <p:cNvSpPr txBox="1"/>
          <p:nvPr/>
        </p:nvSpPr>
        <p:spPr>
          <a:xfrm>
            <a:off x="1091567" y="98266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試行開発の進め方（案）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E442A9-8E59-802C-72DE-A80B8DF9A128}"/>
              </a:ext>
            </a:extLst>
          </p:cNvPr>
          <p:cNvSpPr txBox="1"/>
          <p:nvPr/>
        </p:nvSpPr>
        <p:spPr>
          <a:xfrm>
            <a:off x="917171" y="2995657"/>
            <a:ext cx="9014229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ja-JP" altLang="en-US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# </a:t>
            </a:r>
            <a:r>
              <a:rPr lang="ja-JP" altLang="en-US" dirty="0">
                <a:solidFill>
                  <a:schemeClr val="bg1"/>
                </a:solidFill>
              </a:rPr>
              <a:t>依頼事項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RAG</a:t>
            </a:r>
            <a:r>
              <a:rPr lang="ja-JP" altLang="en-US" dirty="0">
                <a:solidFill>
                  <a:schemeClr val="bg1"/>
                </a:solidFill>
              </a:rPr>
              <a:t>チャットアプリを作成したいので、まずは、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所定フォルダの</a:t>
            </a:r>
            <a:r>
              <a:rPr lang="en-US" altLang="ja-JP" dirty="0">
                <a:solidFill>
                  <a:schemeClr val="bg1"/>
                </a:solidFill>
              </a:rPr>
              <a:t>TXT</a:t>
            </a:r>
            <a:r>
              <a:rPr lang="ja-JP" altLang="en-US" dirty="0">
                <a:solidFill>
                  <a:schemeClr val="bg1"/>
                </a:solidFill>
              </a:rPr>
              <a:t>データをエンベディングするアプリを作成して。 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ベクトル</a:t>
            </a:r>
            <a:r>
              <a:rPr lang="en-US" altLang="ja-JP" dirty="0">
                <a:solidFill>
                  <a:schemeClr val="bg1"/>
                </a:solidFill>
              </a:rPr>
              <a:t>DB</a:t>
            </a:r>
            <a:r>
              <a:rPr lang="ja-JP" altLang="en-US" dirty="0">
                <a:solidFill>
                  <a:schemeClr val="bg1"/>
                </a:solidFill>
              </a:rPr>
              <a:t>は</a:t>
            </a:r>
            <a:r>
              <a:rPr lang="en-US" altLang="ja-JP" dirty="0" err="1">
                <a:solidFill>
                  <a:schemeClr val="bg1"/>
                </a:solidFill>
              </a:rPr>
              <a:t>FAISS</a:t>
            </a:r>
            <a:r>
              <a:rPr lang="ja-JP" altLang="en-US" dirty="0">
                <a:solidFill>
                  <a:schemeClr val="bg1"/>
                </a:solidFill>
              </a:rPr>
              <a:t>としてください。</a:t>
            </a:r>
          </a:p>
          <a:p>
            <a:endParaRPr lang="ja-JP" altLang="en-US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# </a:t>
            </a:r>
            <a:r>
              <a:rPr lang="ja-JP" altLang="en-US" dirty="0">
                <a:solidFill>
                  <a:schemeClr val="bg1"/>
                </a:solidFill>
              </a:rPr>
              <a:t>開発環境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  </a:t>
            </a:r>
            <a:r>
              <a:rPr lang="en-US" altLang="ja-JP" dirty="0">
                <a:solidFill>
                  <a:schemeClr val="bg1"/>
                </a:solidFill>
              </a:rPr>
              <a:t>- </a:t>
            </a:r>
            <a:r>
              <a:rPr lang="en-US" altLang="ja-JP" dirty="0" err="1">
                <a:solidFill>
                  <a:schemeClr val="bg1"/>
                </a:solidFill>
              </a:rPr>
              <a:t>AzureOpenAI</a:t>
            </a:r>
            <a:r>
              <a:rPr lang="ja-JP" altLang="en-US" dirty="0">
                <a:solidFill>
                  <a:schemeClr val="bg1"/>
                </a:solidFill>
              </a:rPr>
              <a:t>の</a:t>
            </a:r>
            <a:r>
              <a:rPr lang="en-US" altLang="ja-JP" dirty="0">
                <a:solidFill>
                  <a:schemeClr val="bg1"/>
                </a:solidFill>
              </a:rPr>
              <a:t>API</a:t>
            </a:r>
            <a:r>
              <a:rPr lang="ja-JP" altLang="en-US" dirty="0">
                <a:solidFill>
                  <a:schemeClr val="bg1"/>
                </a:solidFill>
              </a:rPr>
              <a:t>を使用してください。 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     </a:t>
            </a:r>
            <a:r>
              <a:rPr lang="en-US" altLang="ja-JP" dirty="0">
                <a:solidFill>
                  <a:schemeClr val="bg1"/>
                </a:solidFill>
              </a:rPr>
              <a:t>API</a:t>
            </a:r>
            <a:r>
              <a:rPr lang="ja-JP" altLang="en-US" dirty="0">
                <a:solidFill>
                  <a:schemeClr val="bg1"/>
                </a:solidFill>
              </a:rPr>
              <a:t>接続は </a:t>
            </a:r>
            <a:r>
              <a:rPr lang="en-US" altLang="ja-JP" dirty="0">
                <a:solidFill>
                  <a:schemeClr val="bg1"/>
                </a:solidFill>
              </a:rPr>
              <a:t>1_</a:t>
            </a:r>
            <a:r>
              <a:rPr lang="ja-JP" altLang="en-US" dirty="0">
                <a:solidFill>
                  <a:schemeClr val="bg1"/>
                </a:solidFill>
              </a:rPr>
              <a:t>ベクトル</a:t>
            </a:r>
            <a:r>
              <a:rPr lang="en-US" altLang="ja-JP" dirty="0">
                <a:solidFill>
                  <a:schemeClr val="bg1"/>
                </a:solidFill>
              </a:rPr>
              <a:t>DB</a:t>
            </a:r>
            <a:r>
              <a:rPr lang="ja-JP" altLang="en-US" dirty="0">
                <a:solidFill>
                  <a:schemeClr val="bg1"/>
                </a:solidFill>
              </a:rPr>
              <a:t>作成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r>
              <a:rPr lang="en-US" altLang="ja-JP" dirty="0" err="1">
                <a:solidFill>
                  <a:schemeClr val="bg1"/>
                </a:solidFill>
              </a:rPr>
              <a:t>py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の方法と同様にすること。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  </a:t>
            </a:r>
            <a:r>
              <a:rPr lang="en-US" altLang="ja-JP" dirty="0">
                <a:solidFill>
                  <a:schemeClr val="bg1"/>
                </a:solidFill>
              </a:rPr>
              <a:t>- </a:t>
            </a:r>
            <a:r>
              <a:rPr lang="ja-JP" altLang="en-US" dirty="0">
                <a:solidFill>
                  <a:schemeClr val="bg1"/>
                </a:solidFill>
              </a:rPr>
              <a:t>使用言語は </a:t>
            </a:r>
            <a:r>
              <a:rPr lang="en-US" altLang="ja-JP" dirty="0">
                <a:solidFill>
                  <a:schemeClr val="bg1"/>
                </a:solidFill>
              </a:rPr>
              <a:t>HTML, CSS, JavaScript, Python, Flask </a:t>
            </a:r>
            <a:r>
              <a:rPr lang="ja-JP" altLang="en-US" dirty="0">
                <a:solidFill>
                  <a:schemeClr val="bg1"/>
                </a:solidFill>
              </a:rPr>
              <a:t>を使ってください。 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  </a:t>
            </a:r>
            <a:r>
              <a:rPr lang="en-US" altLang="ja-JP" dirty="0">
                <a:solidFill>
                  <a:schemeClr val="bg1"/>
                </a:solidFill>
              </a:rPr>
              <a:t>- Python</a:t>
            </a:r>
            <a:r>
              <a:rPr lang="ja-JP" altLang="en-US" dirty="0">
                <a:solidFill>
                  <a:schemeClr val="bg1"/>
                </a:solidFill>
              </a:rPr>
              <a:t>は、仮想環境 </a:t>
            </a:r>
            <a:r>
              <a:rPr lang="en-US" altLang="ja-JP" dirty="0">
                <a:solidFill>
                  <a:schemeClr val="bg1"/>
                </a:solidFill>
              </a:rPr>
              <a:t>"..\.</a:t>
            </a:r>
            <a:r>
              <a:rPr lang="en-US" altLang="ja-JP" dirty="0" err="1">
                <a:solidFill>
                  <a:schemeClr val="bg1"/>
                </a:solidFill>
              </a:rPr>
              <a:t>venv</a:t>
            </a:r>
            <a:r>
              <a:rPr lang="en-US" altLang="ja-JP" dirty="0">
                <a:solidFill>
                  <a:schemeClr val="bg1"/>
                </a:solidFill>
              </a:rPr>
              <a:t>\Scripts\</a:t>
            </a:r>
            <a:r>
              <a:rPr lang="en-US" altLang="ja-JP" dirty="0" err="1">
                <a:solidFill>
                  <a:schemeClr val="bg1"/>
                </a:solidFill>
              </a:rPr>
              <a:t>python.exe</a:t>
            </a:r>
            <a:r>
              <a:rPr lang="en-US" altLang="ja-JP" dirty="0">
                <a:solidFill>
                  <a:schemeClr val="bg1"/>
                </a:solidFill>
              </a:rPr>
              <a:t>" </a:t>
            </a:r>
            <a:r>
              <a:rPr lang="ja-JP" altLang="en-US" dirty="0">
                <a:solidFill>
                  <a:schemeClr val="bg1"/>
                </a:solidFill>
              </a:rPr>
              <a:t>を使うこと。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9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522FAF-39F6-D652-77D0-D54E21869916}"/>
              </a:ext>
            </a:extLst>
          </p:cNvPr>
          <p:cNvSpPr txBox="1"/>
          <p:nvPr/>
        </p:nvSpPr>
        <p:spPr>
          <a:xfrm>
            <a:off x="1878677" y="313666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RAG</a:t>
            </a:r>
            <a:r>
              <a:rPr kumimoji="1" lang="ja-JP" altLang="en-US" dirty="0"/>
              <a:t>の説明図</a:t>
            </a:r>
          </a:p>
        </p:txBody>
      </p:sp>
    </p:spTree>
    <p:extLst>
      <p:ext uri="{BB962C8B-B14F-4D97-AF65-F5344CB8AC3E}">
        <p14:creationId xmlns:p14="http://schemas.microsoft.com/office/powerpoint/2010/main" val="3324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E9BA-7390-CDCC-41EC-D67FDE40D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1E6401-91DC-2043-45FA-916E8111504B}"/>
              </a:ext>
            </a:extLst>
          </p:cNvPr>
          <p:cNvSpPr txBox="1"/>
          <p:nvPr/>
        </p:nvSpPr>
        <p:spPr>
          <a:xfrm>
            <a:off x="522320" y="2359398"/>
            <a:ext cx="5275230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①対象ファイルをリストアップ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②対象ファイルからテキストを抽出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③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チャンク分割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④エンベディング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A18483-4FB3-A8A4-A7AE-75D309418D33}"/>
              </a:ext>
            </a:extLst>
          </p:cNvPr>
          <p:cNvSpPr txBox="1"/>
          <p:nvPr/>
        </p:nvSpPr>
        <p:spPr>
          <a:xfrm>
            <a:off x="5970620" y="2359398"/>
            <a:ext cx="5929280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⑤ベクトル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⑥ベクトル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で類似度検索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⑦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で回答を生成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⑧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画面表示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8B09C8B-C8F1-AB0E-A21C-CF5B3DDF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3" y="2027535"/>
            <a:ext cx="2539156" cy="46166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8A22C3-FAED-E16B-B24B-649AE1B8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19" y="2027535"/>
            <a:ext cx="2919357" cy="46166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19E8FD-97BF-9A0D-75D4-2FF7E8480FDB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処理のポイント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420EAF-4BFB-1153-FA7B-7F58FA927B9B}"/>
              </a:ext>
            </a:extLst>
          </p:cNvPr>
          <p:cNvSpPr/>
          <p:nvPr/>
        </p:nvSpPr>
        <p:spPr>
          <a:xfrm>
            <a:off x="5898999" y="2095926"/>
            <a:ext cx="6093495" cy="3789485"/>
          </a:xfrm>
          <a:prstGeom prst="rect">
            <a:avLst/>
          </a:prstGeom>
          <a:noFill/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A7B5BD6-8A36-CDF3-C754-31AD5CC3A476}"/>
              </a:ext>
            </a:extLst>
          </p:cNvPr>
          <p:cNvSpPr/>
          <p:nvPr/>
        </p:nvSpPr>
        <p:spPr>
          <a:xfrm>
            <a:off x="6395259" y="6216850"/>
            <a:ext cx="1601586" cy="312368"/>
          </a:xfrm>
          <a:prstGeom prst="wedgeRectCallout">
            <a:avLst>
              <a:gd name="adj1" fmla="val 20634"/>
              <a:gd name="adj2" fmla="val -160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本日はこちら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39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0EDB9-CE29-75D3-1D5B-925F308C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6EE626-70FD-B263-AD21-265B2D0C4255}"/>
              </a:ext>
            </a:extLst>
          </p:cNvPr>
          <p:cNvSpPr txBox="1"/>
          <p:nvPr/>
        </p:nvSpPr>
        <p:spPr>
          <a:xfrm>
            <a:off x="172052" y="2369919"/>
            <a:ext cx="410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ユーザが入力したベクトル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のパスを取得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1886C8-08EA-68C4-CBD3-CF04044FA444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処理のポイント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D4E0A6-9BFC-CEB2-38EE-0FDBD9E0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7" y="2507680"/>
            <a:ext cx="8077293" cy="5085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3D801CD-4642-7A18-3A26-CD1033F7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7" y="3733616"/>
            <a:ext cx="8077293" cy="33370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08ECF8-B6DD-B0C9-C50F-7130DCBD87C2}"/>
              </a:ext>
            </a:extLst>
          </p:cNvPr>
          <p:cNvSpPr txBox="1"/>
          <p:nvPr/>
        </p:nvSpPr>
        <p:spPr>
          <a:xfrm>
            <a:off x="172052" y="3651819"/>
            <a:ext cx="41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そのパスからロードする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4A36BD-1A76-38C7-7A81-E3C4CEE385F0}"/>
              </a:ext>
            </a:extLst>
          </p:cNvPr>
          <p:cNvSpPr txBox="1"/>
          <p:nvPr/>
        </p:nvSpPr>
        <p:spPr>
          <a:xfrm>
            <a:off x="172052" y="1470041"/>
            <a:ext cx="41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⑤ベクトル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を選択：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1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2DB7-56D9-6CAA-821D-D0831867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21A1BDF4-F301-7A32-2EEE-9DE28414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72" y="3302243"/>
            <a:ext cx="7440063" cy="224821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E605F8-02E7-6994-60CF-9730253EE5D2}"/>
              </a:ext>
            </a:extLst>
          </p:cNvPr>
          <p:cNvSpPr txBox="1"/>
          <p:nvPr/>
        </p:nvSpPr>
        <p:spPr>
          <a:xfrm>
            <a:off x="0" y="853231"/>
            <a:ext cx="1056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⑥ベクトル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で類似度検索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805F21-259F-0DEC-15DD-2A8070873814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処理のポイント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EA853C-D9B1-D541-F72C-387BBE29BA23}"/>
              </a:ext>
            </a:extLst>
          </p:cNvPr>
          <p:cNvSpPr txBox="1"/>
          <p:nvPr/>
        </p:nvSpPr>
        <p:spPr>
          <a:xfrm>
            <a:off x="393700" y="1701013"/>
            <a:ext cx="1152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ユーザ質問と類似度の高いチャンクをベクトル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から抽出。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489A634-A97B-5EE0-45BD-40DB848DB1BC}"/>
              </a:ext>
            </a:extLst>
          </p:cNvPr>
          <p:cNvSpPr/>
          <p:nvPr/>
        </p:nvSpPr>
        <p:spPr>
          <a:xfrm>
            <a:off x="7664334" y="3065944"/>
            <a:ext cx="1113905" cy="312368"/>
          </a:xfrm>
          <a:prstGeom prst="wedgeRectCallout">
            <a:avLst>
              <a:gd name="adj1" fmla="val 36051"/>
              <a:gd name="adj2" fmla="val 1301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ﾍﾞｸﾄﾙ</a:t>
            </a:r>
            <a:r>
              <a:rPr kumimoji="1" lang="en-US" altLang="ja-JP" sz="1600" dirty="0"/>
              <a:t>DB</a:t>
            </a:r>
            <a:endParaRPr kumimoji="1" lang="ja-JP" altLang="en-US" sz="16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3229A0B-69E5-57CF-7403-3054E498DB19}"/>
              </a:ext>
            </a:extLst>
          </p:cNvPr>
          <p:cNvSpPr/>
          <p:nvPr/>
        </p:nvSpPr>
        <p:spPr>
          <a:xfrm>
            <a:off x="9573606" y="3065944"/>
            <a:ext cx="1113905" cy="312368"/>
          </a:xfrm>
          <a:prstGeom prst="wedgeRectCallout">
            <a:avLst>
              <a:gd name="adj1" fmla="val -51511"/>
              <a:gd name="adj2" fmla="val 115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ﾕｰｻﾞ質問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B6BFEE54-4DFA-4FFE-F735-DF2F2EC1EE6D}"/>
              </a:ext>
            </a:extLst>
          </p:cNvPr>
          <p:cNvSpPr/>
          <p:nvPr/>
        </p:nvSpPr>
        <p:spPr>
          <a:xfrm>
            <a:off x="1036321" y="3405921"/>
            <a:ext cx="3769152" cy="312368"/>
          </a:xfrm>
          <a:prstGeom prst="wedgeRectCallout">
            <a:avLst>
              <a:gd name="adj1" fmla="val 61613"/>
              <a:gd name="adj2" fmla="val 5211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類似度が高いチャンク </a:t>
            </a:r>
            <a:r>
              <a:rPr lang="en-US" altLang="ja-JP" sz="1600" dirty="0"/>
              <a:t>(Document</a:t>
            </a:r>
            <a:r>
              <a:rPr lang="ja-JP" altLang="en-US" sz="1600" dirty="0"/>
              <a:t>型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825762D4-A4E7-D445-C49B-DEC134E1DEFF}"/>
              </a:ext>
            </a:extLst>
          </p:cNvPr>
          <p:cNvSpPr/>
          <p:nvPr/>
        </p:nvSpPr>
        <p:spPr>
          <a:xfrm>
            <a:off x="1285701" y="4255694"/>
            <a:ext cx="3458095" cy="312368"/>
          </a:xfrm>
          <a:prstGeom prst="wedgeRectCallout">
            <a:avLst>
              <a:gd name="adj1" fmla="val 62575"/>
              <a:gd name="adj2" fmla="val 379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類似度が高いチャンク </a:t>
            </a:r>
            <a:r>
              <a:rPr lang="en-US" altLang="ja-JP" sz="1600" dirty="0"/>
              <a:t>(</a:t>
            </a:r>
            <a:r>
              <a:rPr lang="ja-JP" altLang="en-US" sz="1600" dirty="0"/>
              <a:t>ﾘｽﾄ型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86055C8F-BB16-6251-3DA5-65EBC8D05C21}"/>
              </a:ext>
            </a:extLst>
          </p:cNvPr>
          <p:cNvSpPr/>
          <p:nvPr/>
        </p:nvSpPr>
        <p:spPr>
          <a:xfrm>
            <a:off x="1285701" y="5053716"/>
            <a:ext cx="3458095" cy="312368"/>
          </a:xfrm>
          <a:prstGeom prst="wedgeRectCallout">
            <a:avLst>
              <a:gd name="adj1" fmla="val 62575"/>
              <a:gd name="adj2" fmla="val 379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類似度が高いチャンク </a:t>
            </a:r>
            <a:r>
              <a:rPr lang="en-US" altLang="ja-JP" sz="1600" dirty="0"/>
              <a:t>(</a:t>
            </a:r>
            <a:r>
              <a:rPr lang="ja-JP" altLang="en-US" sz="1600" dirty="0"/>
              <a:t>文字型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582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CF8894-1678-9BE0-3E25-3D1F8CE7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8" y="3971332"/>
            <a:ext cx="11765017" cy="2295845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6977123-4273-9581-90E0-3F8CB30A55D8}"/>
              </a:ext>
            </a:extLst>
          </p:cNvPr>
          <p:cNvSpPr/>
          <p:nvPr/>
        </p:nvSpPr>
        <p:spPr>
          <a:xfrm>
            <a:off x="10133330" y="3777819"/>
            <a:ext cx="1113905" cy="312368"/>
          </a:xfrm>
          <a:prstGeom prst="wedgeRectCallout">
            <a:avLst>
              <a:gd name="adj1" fmla="val -51511"/>
              <a:gd name="adj2" fmla="val 115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ﾕｰｻﾞ質問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E01F4DE-4B28-346A-2CBB-B743797B72E3}"/>
              </a:ext>
            </a:extLst>
          </p:cNvPr>
          <p:cNvSpPr/>
          <p:nvPr/>
        </p:nvSpPr>
        <p:spPr>
          <a:xfrm>
            <a:off x="5131722" y="3599783"/>
            <a:ext cx="3458095" cy="312368"/>
          </a:xfrm>
          <a:prstGeom prst="wedgeRectCallout">
            <a:avLst>
              <a:gd name="adj1" fmla="val 31645"/>
              <a:gd name="adj2" fmla="val 178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類似度が高いチャンク </a:t>
            </a:r>
            <a:r>
              <a:rPr lang="en-US" altLang="ja-JP" sz="1600" dirty="0"/>
              <a:t>(</a:t>
            </a:r>
            <a:r>
              <a:rPr lang="ja-JP" altLang="en-US" sz="1600" dirty="0"/>
              <a:t>文字型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1BF8788-B3A7-3A99-6760-B04E68786E8A}"/>
              </a:ext>
            </a:extLst>
          </p:cNvPr>
          <p:cNvSpPr/>
          <p:nvPr/>
        </p:nvSpPr>
        <p:spPr>
          <a:xfrm>
            <a:off x="77585" y="4593098"/>
            <a:ext cx="1507375" cy="312368"/>
          </a:xfrm>
          <a:prstGeom prst="wedgeRectCallout">
            <a:avLst>
              <a:gd name="adj1" fmla="val 65855"/>
              <a:gd name="adj2" fmla="val 663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AI</a:t>
            </a:r>
            <a:r>
              <a:rPr lang="ja-JP" altLang="en-US" sz="1600" dirty="0"/>
              <a:t>からの回答</a:t>
            </a:r>
            <a:endParaRPr kumimoji="1" lang="ja-JP" altLang="en-US" sz="16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6E7588C-E605-ABBE-22C1-CDD7E6979B93}"/>
              </a:ext>
            </a:extLst>
          </p:cNvPr>
          <p:cNvSpPr/>
          <p:nvPr/>
        </p:nvSpPr>
        <p:spPr>
          <a:xfrm>
            <a:off x="77585" y="5364480"/>
            <a:ext cx="1507375" cy="598515"/>
          </a:xfrm>
          <a:prstGeom prst="wedgeRectCallout">
            <a:avLst>
              <a:gd name="adj1" fmla="val 65855"/>
              <a:gd name="adj2" fmla="val 663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AI</a:t>
            </a:r>
            <a:r>
              <a:rPr lang="ja-JP" altLang="en-US" sz="1600" dirty="0"/>
              <a:t>からの回答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文字型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46AD9F-AC02-79E1-37C6-E8599C58F9C3}"/>
              </a:ext>
            </a:extLst>
          </p:cNvPr>
          <p:cNvSpPr txBox="1"/>
          <p:nvPr/>
        </p:nvSpPr>
        <p:spPr>
          <a:xfrm>
            <a:off x="174698" y="2188901"/>
            <a:ext cx="1056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ユーザ質問と類似度が高いチャンクをセットで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へ渡し、回答を得る。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BDCBC7-1B71-1F22-E8D3-757A9713E2FD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処理のポイント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A89E19-A4E0-ECA0-F9A9-05084631C3BB}"/>
              </a:ext>
            </a:extLst>
          </p:cNvPr>
          <p:cNvSpPr txBox="1"/>
          <p:nvPr/>
        </p:nvSpPr>
        <p:spPr>
          <a:xfrm>
            <a:off x="0" y="1268222"/>
            <a:ext cx="1056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⑦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で回答を生成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3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BD73-84DD-74FE-1B17-1A23433DB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915B10-2A3E-C694-54B6-9D6DB502B846}"/>
              </a:ext>
            </a:extLst>
          </p:cNvPr>
          <p:cNvSpPr txBox="1"/>
          <p:nvPr/>
        </p:nvSpPr>
        <p:spPr>
          <a:xfrm>
            <a:off x="281020" y="1679948"/>
            <a:ext cx="410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⑧画面表示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0574-2546-A105-6368-E656563482B7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処理のポイント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4BB88D-6D11-F607-C699-D02FCC3A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63" y="1974850"/>
            <a:ext cx="6366321" cy="41453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6C1848-543D-E85F-A05F-E58B5FB74554}"/>
              </a:ext>
            </a:extLst>
          </p:cNvPr>
          <p:cNvSpPr txBox="1"/>
          <p:nvPr/>
        </p:nvSpPr>
        <p:spPr>
          <a:xfrm>
            <a:off x="281020" y="2416548"/>
            <a:ext cx="410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回答部分はスクロールするように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に指示。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このあたりは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とは関係ないので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が生成したコードをそのまま利用。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4EBD8F5-23E4-ED3F-35B7-0B514DF9111F}"/>
              </a:ext>
            </a:extLst>
          </p:cNvPr>
          <p:cNvCxnSpPr>
            <a:cxnSpLocks/>
          </p:cNvCxnSpPr>
          <p:nvPr/>
        </p:nvCxnSpPr>
        <p:spPr>
          <a:xfrm flipH="1">
            <a:off x="4381500" y="2501900"/>
            <a:ext cx="1644650" cy="215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37CF59-9355-8C03-AD3C-221844825ADF}"/>
              </a:ext>
            </a:extLst>
          </p:cNvPr>
          <p:cNvSpPr txBox="1"/>
          <p:nvPr/>
        </p:nvSpPr>
        <p:spPr>
          <a:xfrm>
            <a:off x="376203" y="2089860"/>
            <a:ext cx="5521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試行テーマ案： システム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Q&amp;A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チャット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・過去の問い合わせ対応メールをベクトル化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・ﾃﾞｰﾀｸﾚﾝｼﾞﾝｸﾞでﾒｰﾙﾍｯﾀﾞ除去？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AdvancedRAG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で精度向上？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0214C4-3B51-3AE2-6194-85DD3F8E5C9F}"/>
              </a:ext>
            </a:extLst>
          </p:cNvPr>
          <p:cNvSpPr/>
          <p:nvPr/>
        </p:nvSpPr>
        <p:spPr>
          <a:xfrm>
            <a:off x="7853648" y="2600808"/>
            <a:ext cx="1956888" cy="3275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896DF2-F730-04B7-E3B9-58C44A05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301" y="1552989"/>
            <a:ext cx="708165" cy="6684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4C657-710F-C6AB-0E52-0242740D47B4}"/>
              </a:ext>
            </a:extLst>
          </p:cNvPr>
          <p:cNvSpPr/>
          <p:nvPr/>
        </p:nvSpPr>
        <p:spPr>
          <a:xfrm>
            <a:off x="8032623" y="2659622"/>
            <a:ext cx="1571592" cy="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過去ﾒｰﾙ</a:t>
            </a:r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087B5B-E670-4F4C-DA36-5D285254C5F7}"/>
              </a:ext>
            </a:extLst>
          </p:cNvPr>
          <p:cNvSpPr/>
          <p:nvPr/>
        </p:nvSpPr>
        <p:spPr>
          <a:xfrm>
            <a:off x="8032623" y="4028254"/>
            <a:ext cx="1571592" cy="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ﾍﾞｸﾄﾙ化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43AEF638-8180-FB82-8653-8757726D8CAB}"/>
              </a:ext>
            </a:extLst>
          </p:cNvPr>
          <p:cNvSpPr/>
          <p:nvPr/>
        </p:nvSpPr>
        <p:spPr>
          <a:xfrm>
            <a:off x="8027588" y="4585380"/>
            <a:ext cx="1571592" cy="43815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/>
              <a:t>ﾍﾞｸﾄﾙ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D4025B-23D5-9E7C-8F3F-59B269C4806D}"/>
              </a:ext>
            </a:extLst>
          </p:cNvPr>
          <p:cNvSpPr/>
          <p:nvPr/>
        </p:nvSpPr>
        <p:spPr>
          <a:xfrm>
            <a:off x="8027588" y="5225291"/>
            <a:ext cx="1571592" cy="438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回答生成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F0DEA9-2FD0-5D06-B88A-5678BFAD955F}"/>
              </a:ext>
            </a:extLst>
          </p:cNvPr>
          <p:cNvCxnSpPr>
            <a:cxnSpLocks/>
          </p:cNvCxnSpPr>
          <p:nvPr/>
        </p:nvCxnSpPr>
        <p:spPr>
          <a:xfrm flipH="1">
            <a:off x="6188160" y="5580985"/>
            <a:ext cx="762701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AC98F5-75F9-ECFF-E2A4-8AF369BC82A2}"/>
              </a:ext>
            </a:extLst>
          </p:cNvPr>
          <p:cNvSpPr txBox="1"/>
          <p:nvPr/>
        </p:nvSpPr>
        <p:spPr>
          <a:xfrm>
            <a:off x="6236280" y="5040625"/>
            <a:ext cx="11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11C96D-73B0-31C0-1074-D72EAA286015}"/>
              </a:ext>
            </a:extLst>
          </p:cNvPr>
          <p:cNvSpPr txBox="1"/>
          <p:nvPr/>
        </p:nvSpPr>
        <p:spPr>
          <a:xfrm>
            <a:off x="6328264" y="5580985"/>
            <a:ext cx="8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BF5386D-333F-4727-5A36-31F66E418793}"/>
              </a:ext>
            </a:extLst>
          </p:cNvPr>
          <p:cNvCxnSpPr>
            <a:cxnSpLocks/>
          </p:cNvCxnSpPr>
          <p:nvPr/>
        </p:nvCxnSpPr>
        <p:spPr>
          <a:xfrm>
            <a:off x="6236280" y="5387945"/>
            <a:ext cx="752634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8AAFB3-D4FE-78BE-159E-345C3A4CC76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13384" y="2221472"/>
            <a:ext cx="5035" cy="43815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86F76B-3A99-8A07-6727-68CA760A0DA5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818419" y="3639743"/>
            <a:ext cx="0" cy="38851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91964D0-007D-4B80-A643-2411FBC75B0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8813384" y="4389568"/>
            <a:ext cx="5035" cy="19581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41F7F92-5737-7013-425D-072C396A6FC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8813384" y="5023530"/>
            <a:ext cx="0" cy="201761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51EC07C-2D6D-A4CD-A992-BB549330307F}"/>
              </a:ext>
            </a:extLst>
          </p:cNvPr>
          <p:cNvCxnSpPr>
            <a:cxnSpLocks/>
            <a:stCxn id="5" idx="1"/>
            <a:endCxn id="80" idx="3"/>
          </p:cNvCxnSpPr>
          <p:nvPr/>
        </p:nvCxnSpPr>
        <p:spPr>
          <a:xfrm flipH="1">
            <a:off x="7578675" y="2840279"/>
            <a:ext cx="4539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837DF58-88C3-5407-3CA8-05E40615B5D1}"/>
              </a:ext>
            </a:extLst>
          </p:cNvPr>
          <p:cNvCxnSpPr>
            <a:cxnSpLocks/>
            <a:stCxn id="7" idx="1"/>
            <a:endCxn id="80" idx="3"/>
          </p:cNvCxnSpPr>
          <p:nvPr/>
        </p:nvCxnSpPr>
        <p:spPr>
          <a:xfrm flipH="1" flipV="1">
            <a:off x="7578675" y="2840279"/>
            <a:ext cx="453948" cy="13686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D0A2BB-87B1-BAED-BC69-504C9FBA24F6}"/>
              </a:ext>
            </a:extLst>
          </p:cNvPr>
          <p:cNvSpPr/>
          <p:nvPr/>
        </p:nvSpPr>
        <p:spPr>
          <a:xfrm>
            <a:off x="8032622" y="3278429"/>
            <a:ext cx="1571593" cy="36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ﾃﾞｰﾀｸﾚﾝｼﾞﾝｸﾞ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7120FEA-A0D4-60C1-9F10-247538DAFAD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8818419" y="3020936"/>
            <a:ext cx="0" cy="257493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E048F86E-8770-E3F2-2C52-6BE8C604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12" y="5042073"/>
            <a:ext cx="830725" cy="822554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7AED8AF-6C37-465B-4A09-F7445662BD98}"/>
              </a:ext>
            </a:extLst>
          </p:cNvPr>
          <p:cNvCxnSpPr>
            <a:cxnSpLocks/>
            <a:stCxn id="25" idx="1"/>
            <a:endCxn id="80" idx="3"/>
          </p:cNvCxnSpPr>
          <p:nvPr/>
        </p:nvCxnSpPr>
        <p:spPr>
          <a:xfrm flipH="1" flipV="1">
            <a:off x="7578675" y="2840279"/>
            <a:ext cx="453947" cy="61880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783AB7-5915-7799-D417-1EC5D57DA618}"/>
              </a:ext>
            </a:extLst>
          </p:cNvPr>
          <p:cNvSpPr txBox="1"/>
          <p:nvPr/>
        </p:nvSpPr>
        <p:spPr>
          <a:xfrm>
            <a:off x="10098024" y="4600197"/>
            <a:ext cx="13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chemeClr val="accent1"/>
                </a:solidFill>
              </a:rPr>
              <a:t>Advanced</a:t>
            </a:r>
            <a:r>
              <a:rPr lang="ja-JP" altLang="en-US" b="1" u="sng" dirty="0">
                <a:solidFill>
                  <a:schemeClr val="accent1"/>
                </a:solidFill>
              </a:rPr>
              <a:t> </a:t>
            </a:r>
            <a:endParaRPr lang="en-US" altLang="ja-JP" b="1" u="sng" dirty="0">
              <a:solidFill>
                <a:schemeClr val="accent1"/>
              </a:solidFill>
            </a:endParaRPr>
          </a:p>
          <a:p>
            <a:r>
              <a:rPr lang="en-US" altLang="ja-JP" b="1" u="sng" dirty="0">
                <a:solidFill>
                  <a:schemeClr val="accent1"/>
                </a:solidFill>
              </a:rPr>
              <a:t>RAG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精度向上</a:t>
            </a:r>
            <a:endParaRPr kumimoji="1" lang="en-US" altLang="ja-JP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E9F7A88-36B1-E995-62D1-C63B814BA937}"/>
              </a:ext>
            </a:extLst>
          </p:cNvPr>
          <p:cNvCxnSpPr>
            <a:cxnSpLocks/>
            <a:stCxn id="59" idx="1"/>
            <a:endCxn id="7" idx="3"/>
          </p:cNvCxnSpPr>
          <p:nvPr/>
        </p:nvCxnSpPr>
        <p:spPr>
          <a:xfrm flipH="1" flipV="1">
            <a:off x="9604215" y="4208911"/>
            <a:ext cx="493809" cy="8529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7247AAB-6BB0-801B-5F35-582FAC46B71D}"/>
              </a:ext>
            </a:extLst>
          </p:cNvPr>
          <p:cNvCxnSpPr>
            <a:cxnSpLocks/>
            <a:stCxn id="59" idx="1"/>
            <a:endCxn id="9" idx="3"/>
          </p:cNvCxnSpPr>
          <p:nvPr/>
        </p:nvCxnSpPr>
        <p:spPr>
          <a:xfrm flipH="1">
            <a:off x="9599180" y="5061862"/>
            <a:ext cx="498844" cy="3825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DFA472D-FC28-A40D-C0CA-13F3E9944E7A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試行案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sjs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一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ngsk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155191D7-E9AE-998F-497F-BD20A1641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80" y="2521438"/>
            <a:ext cx="688695" cy="637681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7A746F0-132B-2DC6-FE61-407DEE040F77}"/>
              </a:ext>
            </a:extLst>
          </p:cNvPr>
          <p:cNvSpPr txBox="1"/>
          <p:nvPr/>
        </p:nvSpPr>
        <p:spPr>
          <a:xfrm>
            <a:off x="6145988" y="3122856"/>
            <a:ext cx="160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ﾀｽｸｽｹｼﾞｭｰﾗで毎日自動処理。</a:t>
            </a:r>
            <a:endParaRPr kumimoji="1" lang="en-US" altLang="ja-JP" dirty="0"/>
          </a:p>
          <a:p>
            <a:r>
              <a:rPr lang="ja-JP" altLang="en-US" dirty="0"/>
              <a:t>前日分を追加。</a:t>
            </a:r>
            <a:endParaRPr kumimoji="1" lang="en-US" altLang="ja-JP" dirty="0"/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5597AE86-D423-3F44-001F-CD1213ED1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914" y="5139182"/>
            <a:ext cx="807860" cy="628336"/>
          </a:xfrm>
          <a:prstGeom prst="rect">
            <a:avLst/>
          </a:prstGeom>
        </p:spPr>
      </p:pic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1695210-A5E9-8FAB-F0CE-D0AB55EC1307}"/>
              </a:ext>
            </a:extLst>
          </p:cNvPr>
          <p:cNvCxnSpPr>
            <a:cxnSpLocks/>
          </p:cNvCxnSpPr>
          <p:nvPr/>
        </p:nvCxnSpPr>
        <p:spPr>
          <a:xfrm>
            <a:off x="7774709" y="5387945"/>
            <a:ext cx="252879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270CD7C-0C38-7AA3-E02B-CBDE30C7F876}"/>
              </a:ext>
            </a:extLst>
          </p:cNvPr>
          <p:cNvCxnSpPr>
            <a:cxnSpLocks/>
          </p:cNvCxnSpPr>
          <p:nvPr/>
        </p:nvCxnSpPr>
        <p:spPr>
          <a:xfrm flipH="1">
            <a:off x="7752615" y="5580985"/>
            <a:ext cx="274973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0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3513A23-51DA-D80D-D0B6-3260A53E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39" y="1343533"/>
            <a:ext cx="6402492" cy="478848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81652E-CB10-0E54-8E8B-3312BC637E4D}"/>
              </a:ext>
            </a:extLst>
          </p:cNvPr>
          <p:cNvSpPr txBox="1"/>
          <p:nvPr/>
        </p:nvSpPr>
        <p:spPr>
          <a:xfrm>
            <a:off x="216847" y="1352675"/>
            <a:ext cx="43551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LangChain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にて、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AdvancedRAG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解説、ｻﾝﾌﾟﾙｺｰﾄﾞあり。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RAG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の６つの処理ステップで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それぞれ改善ポイントあり。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643897-9FB5-09AD-6807-5D29620F45DF}"/>
              </a:ext>
            </a:extLst>
          </p:cNvPr>
          <p:cNvSpPr txBox="1"/>
          <p:nvPr/>
        </p:nvSpPr>
        <p:spPr>
          <a:xfrm>
            <a:off x="6755477" y="625953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hlinkClick r:id="rId3"/>
              </a:rPr>
              <a:t>langchain</a:t>
            </a:r>
            <a:r>
              <a:rPr lang="en-US" altLang="ja-JP" dirty="0">
                <a:hlinkClick r:id="rId3"/>
              </a:rPr>
              <a:t>-ai/rag-from-scratch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8893F4-6BE3-2E37-69D1-93E77D83C0F0}"/>
              </a:ext>
            </a:extLst>
          </p:cNvPr>
          <p:cNvSpPr txBox="1"/>
          <p:nvPr/>
        </p:nvSpPr>
        <p:spPr>
          <a:xfrm>
            <a:off x="2184192" y="150104"/>
            <a:ext cx="527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Adva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nced RAG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7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12628</TotalTime>
  <Words>2122</Words>
  <Application>Microsoft Office PowerPoint</Application>
  <PresentationFormat>ワイド画面</PresentationFormat>
  <Paragraphs>209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211</cp:revision>
  <dcterms:created xsi:type="dcterms:W3CDTF">2025-07-01T12:36:33Z</dcterms:created>
  <dcterms:modified xsi:type="dcterms:W3CDTF">2025-08-24T13:21:03Z</dcterms:modified>
</cp:coreProperties>
</file>