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75" r:id="rId3"/>
    <p:sldId id="256" r:id="rId4"/>
    <p:sldId id="260" r:id="rId5"/>
    <p:sldId id="257" r:id="rId6"/>
    <p:sldId id="259" r:id="rId7"/>
    <p:sldId id="272" r:id="rId8"/>
    <p:sldId id="258" r:id="rId9"/>
    <p:sldId id="271" r:id="rId10"/>
    <p:sldId id="270" r:id="rId11"/>
    <p:sldId id="27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57A03-5D1F-430B-A680-C84EE3BF639F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5E0E-6561-4E24-914F-2830C8F0D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20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5A93-B819-887A-9EC7-5284A4F7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9E50B-0F67-3C4D-EC30-807E9144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93612-1020-22E4-199F-C97E384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DC3D-4E2D-F241-DCA0-C898353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F3C93-E9A2-1BAB-97A5-1DFF365C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7734-692F-F133-31F2-AEE6F9CC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F1C35D-12B6-471E-18B6-1D740013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804C1-3D7A-9AB7-4179-1DBF9BC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B1652-D207-3D98-9F1A-22CFAC8A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13523-7BB4-5849-08B8-B339564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6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3B4000-0CC6-B3A4-C9D2-9842EFEF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659A4-8548-47C6-55D4-266DBD25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F7F4-37DC-19A9-DC6D-E30C01C3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4D13F-4DD0-B41C-6763-76ED2923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4634D-6EC8-E04C-AD1B-6FC74234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912FB-59F5-445F-E960-8C5D5F9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52977-CFFE-0928-FD72-36C97E6A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0EB47-CFD3-3B23-1EC6-739B3A73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B371A-771B-5D1E-A16C-F9803C3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CF90-1871-F0C7-BA87-ED062F66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9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85FBF-A628-CB7E-E1E7-B17513DB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27FC8-F643-6C63-D8F4-C1D886A9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ADE43-F8C6-B1D0-1249-706EB81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789FF-3520-0D2B-FCE2-B286E09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30319-DE38-2174-0ADC-5698500B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B829-8AAC-618E-FC33-4D53B735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9E09A-0752-458C-B8D4-5E88A6C3F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DD7714-C74A-A690-D810-42F2E693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D3020-193E-9074-3897-87EB6AC8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351BBB-4F2C-C8BC-1070-C5C2324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C87F8-F219-3BEA-CADC-9537C0A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FBE1F-A0D3-05DB-8022-2861B3D3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7A68FC-195F-92C4-0C55-58EBD955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8865FC-E565-3FCD-7418-A948DF46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0B1679-41E1-C78C-B1DA-00D8EC89B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3E3AC2-70BA-7E2B-0FE4-0C959E47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0684FB-7BE5-E108-E9F3-F3B1265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788505-B37A-AC0E-B6C7-A828203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FF70B-7CC7-86DB-E4A5-49DCCA9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8E341-9B5B-3BBA-5625-2AF72C5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CBE3C2-A9C4-0555-7E1B-14EC24E9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EACA28-BA86-95C5-E1F5-7BC57351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54B606-7501-049D-4A56-18F57FA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236947-77A6-B04D-E591-E26659DA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AAB04-D5B3-8AD5-CB00-CEBB0521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F8D7A0-69BC-9F61-F14C-DF2C301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0E5C2-766B-C350-3A97-F90F7B0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EA8368-1AE0-325F-538A-B553E44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ACD9A8-F0B2-B193-6362-6750E52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4B7EE-39E6-8FA9-5934-9E6C2A57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A0B8E-86AF-5190-3DF9-3A869C2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5A004-23B7-44E2-FEAA-C531BB5B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9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695AA-9E57-1396-5722-5D89B8D3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68BD-9968-5128-359F-2D28B3D4B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C81A-8098-4949-7BE5-60E754BA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9EC53-ECBC-BC53-D524-358A6125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78794-A118-DC53-BE96-E5FDE219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D7C29-E289-C4FD-9691-7387077D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9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E2D34B-DBE4-9B27-1A74-0955D5D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4922A4-0748-12BA-A5BB-70510B67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998ED-3F91-D64F-1599-093B8553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4A67-B764-40B4-AC5D-31898D33BDFB}" type="datetimeFigureOut">
              <a:rPr kumimoji="1" lang="ja-JP" altLang="en-US" smtClean="0"/>
              <a:t>2025/9/6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1BD00-E1AB-E252-E1B5-9679F8F4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2BBBD-04E2-C175-0A25-FA4FFA34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sv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svg"/><Relationship Id="rId25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24" Type="http://schemas.openxmlformats.org/officeDocument/2006/relationships/image" Target="../media/image26.svg"/><Relationship Id="rId5" Type="http://schemas.openxmlformats.org/officeDocument/2006/relationships/image" Target="../media/image7.png"/><Relationship Id="rId15" Type="http://schemas.openxmlformats.org/officeDocument/2006/relationships/image" Target="../media/image17.svg"/><Relationship Id="rId23" Type="http://schemas.openxmlformats.org/officeDocument/2006/relationships/image" Target="../media/image25.png"/><Relationship Id="rId28" Type="http://schemas.openxmlformats.org/officeDocument/2006/relationships/image" Target="../media/image30.sv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sv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docs.aws.amazon.com/ja_jp/bedrock/latest/userguide/data-protection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aws.amazon.com/jp/bedrock/amazon-models/privacy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A76F-2927-0E1D-FFDA-3B2DA9F03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482715-CC75-A731-50C9-623E9E8AA28E}"/>
              </a:ext>
            </a:extLst>
          </p:cNvPr>
          <p:cNvSpPr txBox="1"/>
          <p:nvPr/>
        </p:nvSpPr>
        <p:spPr>
          <a:xfrm>
            <a:off x="2187618" y="154053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利用の目的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990BB5-7907-43F9-4466-79D7A6582566}"/>
              </a:ext>
            </a:extLst>
          </p:cNvPr>
          <p:cNvSpPr txBox="1"/>
          <p:nvPr/>
        </p:nvSpPr>
        <p:spPr>
          <a:xfrm>
            <a:off x="991564" y="1467557"/>
            <a:ext cx="6372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Cline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動作用の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コード生成に優れた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Claude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を利用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ツール開発試行 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社内文書問い合わせチャットボット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技術文書からの情報抽出 など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クラウドでのモダンな開発試行 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サーバレス（コスト削減、運用効率化）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- AWS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に特化したコード生成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エージェントの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 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Q Developer,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IaC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も爆速。     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B775D8B-75C1-4EE5-412F-074D9C62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006" y="1645222"/>
            <a:ext cx="2908784" cy="6832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2E0D0AF-0EBB-0DC8-A000-CB3137C5F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472" y="5104579"/>
            <a:ext cx="3234268" cy="88953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62CA73E-20FA-CA9C-8390-A4630E42A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082" y="1597378"/>
            <a:ext cx="761230" cy="77893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D62477C-9031-8107-CCCB-A96FF32F8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082" y="2859116"/>
            <a:ext cx="2019585" cy="147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4790-F2B7-73B1-F7BF-E37298DB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9B7669D-B516-5FD0-EBEF-A180B9186518}"/>
              </a:ext>
            </a:extLst>
          </p:cNvPr>
          <p:cNvSpPr txBox="1"/>
          <p:nvPr/>
        </p:nvSpPr>
        <p:spPr>
          <a:xfrm>
            <a:off x="839611" y="2386895"/>
            <a:ext cx="4494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使用ﾛｸﾞを元に、ユーザ・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モデルごとの使用量を集計可能。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24E28B-59B6-330E-D132-333D8CA8AAAF}"/>
              </a:ext>
            </a:extLst>
          </p:cNvPr>
          <p:cNvSpPr txBox="1"/>
          <p:nvPr/>
        </p:nvSpPr>
        <p:spPr>
          <a:xfrm>
            <a:off x="6800915" y="4007790"/>
            <a:ext cx="480933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100" dirty="0"/>
              <a:t>SELECT 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userIdentity.userName</a:t>
            </a:r>
            <a:r>
              <a:rPr lang="en-US" altLang="ja-JP" sz="1100" dirty="0"/>
              <a:t> AS user,</a:t>
            </a:r>
          </a:p>
          <a:p>
            <a:r>
              <a:rPr lang="en-US" altLang="ja-JP" sz="1100" dirty="0"/>
              <a:t>  </a:t>
            </a:r>
            <a:r>
              <a:rPr lang="en-US" altLang="ja-JP" sz="1100" dirty="0" err="1"/>
              <a:t>requestParameters.modelId</a:t>
            </a:r>
            <a:r>
              <a:rPr lang="en-US" altLang="ja-JP" sz="1100" dirty="0"/>
              <a:t> AS model,</a:t>
            </a:r>
          </a:p>
          <a:p>
            <a:r>
              <a:rPr lang="en-US" altLang="ja-JP" sz="1100" dirty="0"/>
              <a:t>  SUM(</a:t>
            </a:r>
            <a:r>
              <a:rPr lang="en-US" altLang="ja-JP" sz="1100" dirty="0" err="1"/>
              <a:t>responseElements.usage.inputTokens</a:t>
            </a:r>
            <a:r>
              <a:rPr lang="en-US" altLang="ja-JP" sz="1100" dirty="0"/>
              <a:t>) AS </a:t>
            </a:r>
            <a:r>
              <a:rPr lang="en-US" altLang="ja-JP" sz="1100" dirty="0" err="1"/>
              <a:t>total_input_tokens</a:t>
            </a:r>
            <a:r>
              <a:rPr lang="en-US" altLang="ja-JP" sz="1100" dirty="0"/>
              <a:t>,</a:t>
            </a:r>
          </a:p>
          <a:p>
            <a:r>
              <a:rPr lang="en-US" altLang="ja-JP" sz="1100" dirty="0"/>
              <a:t>  SUM(</a:t>
            </a:r>
            <a:r>
              <a:rPr lang="en-US" altLang="ja-JP" sz="1100" dirty="0" err="1"/>
              <a:t>responseElements.usage.outputTokens</a:t>
            </a:r>
            <a:r>
              <a:rPr lang="en-US" altLang="ja-JP" sz="1100" dirty="0"/>
              <a:t>) AS </a:t>
            </a:r>
            <a:r>
              <a:rPr lang="en-US" altLang="ja-JP" sz="1100" dirty="0" err="1"/>
              <a:t>total_output_tokens</a:t>
            </a:r>
            <a:endParaRPr lang="en-US" altLang="ja-JP" sz="1100" dirty="0"/>
          </a:p>
          <a:p>
            <a:r>
              <a:rPr lang="en-US" altLang="ja-JP" sz="1100" dirty="0"/>
              <a:t>FROM </a:t>
            </a:r>
            <a:r>
              <a:rPr lang="en-US" altLang="ja-JP" sz="1100" dirty="0" err="1"/>
              <a:t>cloudtrail_logs</a:t>
            </a:r>
            <a:endParaRPr lang="en-US" altLang="ja-JP" sz="1100" dirty="0"/>
          </a:p>
          <a:p>
            <a:r>
              <a:rPr lang="en-US" altLang="ja-JP" sz="1100" dirty="0"/>
              <a:t>WHERE </a:t>
            </a:r>
            <a:r>
              <a:rPr lang="en-US" altLang="ja-JP" sz="1100" dirty="0" err="1"/>
              <a:t>eventSource</a:t>
            </a:r>
            <a:r>
              <a:rPr lang="en-US" altLang="ja-JP" sz="1100" dirty="0"/>
              <a:t> = '</a:t>
            </a:r>
            <a:r>
              <a:rPr lang="en-US" altLang="ja-JP" sz="1100" dirty="0" err="1"/>
              <a:t>bedrock.amazonaws.com</a:t>
            </a:r>
            <a:r>
              <a:rPr lang="en-US" altLang="ja-JP" sz="1100" dirty="0"/>
              <a:t>'</a:t>
            </a:r>
          </a:p>
          <a:p>
            <a:r>
              <a:rPr lang="en-US" altLang="ja-JP" sz="1100" dirty="0"/>
              <a:t>  AND </a:t>
            </a:r>
            <a:r>
              <a:rPr lang="en-US" altLang="ja-JP" sz="1100" dirty="0" err="1"/>
              <a:t>eventName</a:t>
            </a:r>
            <a:r>
              <a:rPr lang="en-US" altLang="ja-JP" sz="1100" dirty="0"/>
              <a:t> = '</a:t>
            </a:r>
            <a:r>
              <a:rPr lang="en-US" altLang="ja-JP" sz="1100" dirty="0" err="1"/>
              <a:t>InvokeModel</a:t>
            </a:r>
            <a:r>
              <a:rPr lang="en-US" altLang="ja-JP" sz="1100" dirty="0"/>
              <a:t>'</a:t>
            </a:r>
          </a:p>
          <a:p>
            <a:r>
              <a:rPr lang="en-US" altLang="ja-JP" sz="1100" dirty="0"/>
              <a:t>GROUP BY </a:t>
            </a:r>
            <a:r>
              <a:rPr lang="en-US" altLang="ja-JP" sz="1100" dirty="0" err="1"/>
              <a:t>userIdentity.userName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requestParameters.modelId</a:t>
            </a:r>
            <a:r>
              <a:rPr lang="en-US" altLang="ja-JP" sz="1100" dirty="0"/>
              <a:t>;</a:t>
            </a:r>
          </a:p>
          <a:p>
            <a:endParaRPr kumimoji="1" lang="ja-JP" altLang="en-US" sz="1100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D7267E6C-769D-7216-9FE5-20E51C124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2025" y="2268411"/>
            <a:ext cx="609600" cy="6096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3B67AA-C8E7-8FCE-279A-0F49691FFF92}"/>
              </a:ext>
            </a:extLst>
          </p:cNvPr>
          <p:cNvSpPr txBox="1"/>
          <p:nvPr/>
        </p:nvSpPr>
        <p:spPr>
          <a:xfrm>
            <a:off x="8051217" y="2878011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Athena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DEFDBB-086D-A197-4416-2F2375F7071E}"/>
              </a:ext>
            </a:extLst>
          </p:cNvPr>
          <p:cNvSpPr txBox="1"/>
          <p:nvPr/>
        </p:nvSpPr>
        <p:spPr>
          <a:xfrm>
            <a:off x="6691849" y="3656825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使用状況集計ｸｴﾘのｲﾒｰｼﾞ</a:t>
            </a: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6D772853-2F6A-C668-250E-27AED33F8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0915" y="2283864"/>
            <a:ext cx="609600" cy="609600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3A28A2C-F6E5-EC98-B804-29476E388C6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410515" y="2588664"/>
            <a:ext cx="70065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0D2F71-24D1-8EFF-F06B-3BCF8952C121}"/>
              </a:ext>
            </a:extLst>
          </p:cNvPr>
          <p:cNvSpPr txBox="1"/>
          <p:nvPr/>
        </p:nvSpPr>
        <p:spPr>
          <a:xfrm>
            <a:off x="6882210" y="283184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S3</a:t>
            </a:r>
            <a:endParaRPr kumimoji="1" lang="en-US" altLang="ja-JP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85E969-AC0D-0C98-4EE8-37A5CF6A21AA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ユーザごとの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使用量の集計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A38D8C9-A2CF-6357-B1A0-1F7C8C817B61}"/>
              </a:ext>
            </a:extLst>
          </p:cNvPr>
          <p:cNvSpPr/>
          <p:nvPr/>
        </p:nvSpPr>
        <p:spPr>
          <a:xfrm>
            <a:off x="6882211" y="5367608"/>
            <a:ext cx="4265568" cy="265548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A447AE-451A-EC8F-C76E-D2A832D071DB}"/>
              </a:ext>
            </a:extLst>
          </p:cNvPr>
          <p:cNvSpPr txBox="1"/>
          <p:nvPr/>
        </p:nvSpPr>
        <p:spPr>
          <a:xfrm>
            <a:off x="7969062" y="5608228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ユーザ、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モデルで集計</a:t>
            </a:r>
          </a:p>
        </p:txBody>
      </p:sp>
    </p:spTree>
    <p:extLst>
      <p:ext uri="{BB962C8B-B14F-4D97-AF65-F5344CB8AC3E}">
        <p14:creationId xmlns:p14="http://schemas.microsoft.com/office/powerpoint/2010/main" val="344093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AD11F-D1D0-F340-8155-631FB2E25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E0A6DE-93A9-B2D3-081A-ACDAAABCA9FA}"/>
              </a:ext>
            </a:extLst>
          </p:cNvPr>
          <p:cNvSpPr txBox="1"/>
          <p:nvPr/>
        </p:nvSpPr>
        <p:spPr>
          <a:xfrm>
            <a:off x="523522" y="2770717"/>
            <a:ext cx="65263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アクセスキーを使うため、定期的なローテーションが必要。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カ月以上ローテーションしていないユーザを検知する。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68A653-54E5-581C-A09D-51FBE37E2B30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参考情報：構成管理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5687D2C1-E3A3-F4C3-B881-1DAEF4515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4587" y="2960726"/>
            <a:ext cx="643124" cy="64312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DDDE5C-B458-F1F4-CDCB-06C076D3FCDF}"/>
              </a:ext>
            </a:extLst>
          </p:cNvPr>
          <p:cNvSpPr txBox="1"/>
          <p:nvPr/>
        </p:nvSpPr>
        <p:spPr>
          <a:xfrm>
            <a:off x="8539284" y="3551653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Config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439B90-ACE9-0483-CB1E-7C7F025BACB5}"/>
              </a:ext>
            </a:extLst>
          </p:cNvPr>
          <p:cNvSpPr txBox="1"/>
          <p:nvPr/>
        </p:nvSpPr>
        <p:spPr>
          <a:xfrm>
            <a:off x="8312150" y="2691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構成管理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79E317-BBDA-6C66-B5F6-B0F8512FF499}"/>
              </a:ext>
            </a:extLst>
          </p:cNvPr>
          <p:cNvSpPr txBox="1"/>
          <p:nvPr/>
        </p:nvSpPr>
        <p:spPr>
          <a:xfrm>
            <a:off x="9679120" y="3576024"/>
            <a:ext cx="14125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Config</a:t>
            </a:r>
            <a:r>
              <a:rPr kumimoji="1" lang="ja-JP" altLang="en-US" sz="1200" dirty="0"/>
              <a:t>ﾏﾈｰｼﾞﾄﾞﾙｰﾙ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8E00AEE-22BD-817A-A870-959C34D43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1555" y="2967380"/>
            <a:ext cx="570933" cy="629191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D8FB449-345D-7F51-AA0F-9E0EE55B17DC}"/>
              </a:ext>
            </a:extLst>
          </p:cNvPr>
          <p:cNvCxnSpPr>
            <a:cxnSpLocks/>
          </p:cNvCxnSpPr>
          <p:nvPr/>
        </p:nvCxnSpPr>
        <p:spPr>
          <a:xfrm>
            <a:off x="9182409" y="3299864"/>
            <a:ext cx="70065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146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DB657-8210-1768-34DA-0D4EC873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D0B0B6-6174-F874-0097-CB9D670F92D0}"/>
              </a:ext>
            </a:extLst>
          </p:cNvPr>
          <p:cNvSpPr txBox="1"/>
          <p:nvPr/>
        </p:nvSpPr>
        <p:spPr>
          <a:xfrm>
            <a:off x="1371918" y="9176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費用の試算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A353640-DCB8-B8BC-854B-E3394872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660822"/>
              </p:ext>
            </p:extLst>
          </p:nvPr>
        </p:nvGraphicFramePr>
        <p:xfrm>
          <a:off x="6096000" y="2307585"/>
          <a:ext cx="4647963" cy="21242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449">
                  <a:extLst>
                    <a:ext uri="{9D8B030D-6E8A-4147-A177-3AD203B41FA5}">
                      <a16:colId xmlns:a16="http://schemas.microsoft.com/office/drawing/2014/main" val="2232387531"/>
                    </a:ext>
                  </a:extLst>
                </a:gridCol>
                <a:gridCol w="1541514">
                  <a:extLst>
                    <a:ext uri="{9D8B030D-6E8A-4147-A177-3AD203B41FA5}">
                      <a16:colId xmlns:a16="http://schemas.microsoft.com/office/drawing/2014/main" val="4069794317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千円／月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5719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73274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25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14776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～ 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30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134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C56C3E-9D01-A102-60C3-E7F0844F95C0}"/>
              </a:ext>
            </a:extLst>
          </p:cNvPr>
          <p:cNvSpPr txBox="1"/>
          <p:nvPr/>
        </p:nvSpPr>
        <p:spPr>
          <a:xfrm>
            <a:off x="953205" y="2733413"/>
            <a:ext cx="46479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千円／月程度を予想。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最大でも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千円／月を想定。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416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CEAF68-A18B-BDAE-D2AB-653351F09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86605C-B041-21E1-B6B4-521074E8F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6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8A122-18FA-A854-8DCE-632756A6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EE6172-ED6A-F406-9820-81054C27393D}"/>
              </a:ext>
            </a:extLst>
          </p:cNvPr>
          <p:cNvSpPr txBox="1"/>
          <p:nvPr/>
        </p:nvSpPr>
        <p:spPr>
          <a:xfrm>
            <a:off x="2187618" y="154053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利用の目的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C20394-57C8-2E86-A7D9-5F310220C774}"/>
              </a:ext>
            </a:extLst>
          </p:cNvPr>
          <p:cNvSpPr txBox="1"/>
          <p:nvPr/>
        </p:nvSpPr>
        <p:spPr>
          <a:xfrm>
            <a:off x="801391" y="2368576"/>
            <a:ext cx="632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コード生成能力が高い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Claude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モデルの試行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B6229F-A572-E8E6-E6C4-2410EA969CF8}"/>
              </a:ext>
            </a:extLst>
          </p:cNvPr>
          <p:cNvSpPr txBox="1"/>
          <p:nvPr/>
        </p:nvSpPr>
        <p:spPr>
          <a:xfrm>
            <a:off x="801391" y="4121897"/>
            <a:ext cx="5870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に適したコード生成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エージェント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(Q Developer)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の試行 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4A263C3-D53F-17DE-AD81-FE0A08654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538" y="2257787"/>
            <a:ext cx="2908784" cy="6832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7351E68-391E-8646-D719-7C3D1194F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38" y="3998268"/>
            <a:ext cx="3234268" cy="88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94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CF8B48A-441A-571D-73E3-E5C69EE792B7}"/>
              </a:ext>
            </a:extLst>
          </p:cNvPr>
          <p:cNvSpPr/>
          <p:nvPr/>
        </p:nvSpPr>
        <p:spPr>
          <a:xfrm>
            <a:off x="6076270" y="2729606"/>
            <a:ext cx="4242908" cy="1452475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6CCAA94-FFC2-A6EB-6A5D-4544F6B4F258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7020344" y="3438691"/>
            <a:ext cx="964183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4FB4C103-DEE9-A85F-B6D3-78B612140BD8}"/>
              </a:ext>
            </a:extLst>
          </p:cNvPr>
          <p:cNvSpPr/>
          <p:nvPr/>
        </p:nvSpPr>
        <p:spPr>
          <a:xfrm>
            <a:off x="4543877" y="2080007"/>
            <a:ext cx="7271498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0CA5854C-4EA5-C790-C222-88901E0EC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5986" y="3236512"/>
            <a:ext cx="404358" cy="404358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23060EF1-20ED-EC5D-8897-3326D704C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48739" y="4546698"/>
            <a:ext cx="353197" cy="353197"/>
          </a:xfrm>
          <a:prstGeom prst="rect">
            <a:avLst/>
          </a:prstGeom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4096EBF5-2849-2BB1-2969-DB99E9A9E9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3411" y="4533193"/>
            <a:ext cx="380207" cy="380207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4C5663D6-9C1A-DD52-5672-6397A26995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84527" y="3249251"/>
            <a:ext cx="378881" cy="378881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18D2A14-A8F4-75E0-925B-D136925BB43A}"/>
              </a:ext>
            </a:extLst>
          </p:cNvPr>
          <p:cNvSpPr txBox="1"/>
          <p:nvPr/>
        </p:nvSpPr>
        <p:spPr>
          <a:xfrm>
            <a:off x="6589591" y="3578562"/>
            <a:ext cx="470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IAM</a:t>
            </a:r>
            <a:endParaRPr kumimoji="1" lang="ja-JP" altLang="en-US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E659282-E03B-7070-5CED-5E7D75518969}"/>
              </a:ext>
            </a:extLst>
          </p:cNvPr>
          <p:cNvSpPr txBox="1"/>
          <p:nvPr/>
        </p:nvSpPr>
        <p:spPr>
          <a:xfrm>
            <a:off x="2809169" y="3123873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B4EF15B-7959-CC4C-42BD-B38E51243753}"/>
              </a:ext>
            </a:extLst>
          </p:cNvPr>
          <p:cNvSpPr txBox="1"/>
          <p:nvPr/>
        </p:nvSpPr>
        <p:spPr>
          <a:xfrm>
            <a:off x="6121291" y="29438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ｱｸｾｽｷｰ認証</a:t>
            </a:r>
          </a:p>
        </p:txBody>
      </p: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6EEE91F5-C197-819D-4DCC-10948441AF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24068" y="4546698"/>
            <a:ext cx="353196" cy="35319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ABE919F7-1739-8405-15B5-4A08A339DB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40580" y="3249251"/>
            <a:ext cx="374527" cy="378881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D05400B-2E06-89B8-80BA-51E36146FF1C}"/>
              </a:ext>
            </a:extLst>
          </p:cNvPr>
          <p:cNvSpPr txBox="1"/>
          <p:nvPr/>
        </p:nvSpPr>
        <p:spPr>
          <a:xfrm>
            <a:off x="9176339" y="3578562"/>
            <a:ext cx="681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Claude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5BBD37E-819F-682A-ACD3-99E89A9FE306}"/>
              </a:ext>
            </a:extLst>
          </p:cNvPr>
          <p:cNvSpPr txBox="1"/>
          <p:nvPr/>
        </p:nvSpPr>
        <p:spPr>
          <a:xfrm>
            <a:off x="7789085" y="3578562"/>
            <a:ext cx="76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Bedrock</a:t>
            </a:r>
            <a:endParaRPr kumimoji="1"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6FE649F-17E5-68CF-9F30-7EA306C0348E}"/>
              </a:ext>
            </a:extLst>
          </p:cNvPr>
          <p:cNvSpPr txBox="1"/>
          <p:nvPr/>
        </p:nvSpPr>
        <p:spPr>
          <a:xfrm>
            <a:off x="7757764" y="4850657"/>
            <a:ext cx="914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CloudTrail</a:t>
            </a:r>
            <a:endParaRPr kumimoji="1" lang="ja-JP" altLang="en-US" sz="12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5601D84-A145-2AFC-DFED-F40BD8E6F21A}"/>
              </a:ext>
            </a:extLst>
          </p:cNvPr>
          <p:cNvSpPr txBox="1"/>
          <p:nvPr/>
        </p:nvSpPr>
        <p:spPr>
          <a:xfrm>
            <a:off x="9083299" y="48712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GuardDuty</a:t>
            </a:r>
            <a:endParaRPr kumimoji="1" lang="ja-JP" altLang="en-US" sz="12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EA55564-248B-4F41-C869-673423F9F2B6}"/>
              </a:ext>
            </a:extLst>
          </p:cNvPr>
          <p:cNvSpPr txBox="1"/>
          <p:nvPr/>
        </p:nvSpPr>
        <p:spPr>
          <a:xfrm>
            <a:off x="10486450" y="4901804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Detective</a:t>
            </a:r>
            <a:endParaRPr kumimoji="1" lang="ja-JP" altLang="en-US" sz="12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BD2200A-5FFC-B327-4B8E-3DBCBF8A11D4}"/>
              </a:ext>
            </a:extLst>
          </p:cNvPr>
          <p:cNvSpPr txBox="1"/>
          <p:nvPr/>
        </p:nvSpPr>
        <p:spPr>
          <a:xfrm>
            <a:off x="5105956" y="3676138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IAM</a:t>
            </a:r>
            <a:r>
              <a:rPr lang="ja-JP" altLang="en-US" sz="1200" dirty="0"/>
              <a:t> </a:t>
            </a:r>
            <a:r>
              <a:rPr lang="en-US" altLang="ja-JP" sz="1200" dirty="0"/>
              <a:t>Policy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88DE3C-4BBA-998B-58B0-FF1509BEFAD1}"/>
              </a:ext>
            </a:extLst>
          </p:cNvPr>
          <p:cNvSpPr txBox="1"/>
          <p:nvPr/>
        </p:nvSpPr>
        <p:spPr>
          <a:xfrm>
            <a:off x="5193843" y="2883506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650E25C-928C-F16C-283B-512EA14E47F2}"/>
              </a:ext>
            </a:extLst>
          </p:cNvPr>
          <p:cNvSpPr txBox="1"/>
          <p:nvPr/>
        </p:nvSpPr>
        <p:spPr>
          <a:xfrm>
            <a:off x="5368334" y="226853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東京ﾘｰｼﾞｮﾝ</a:t>
            </a: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BD78A1EA-D9FA-A029-8B37-9E97A94C973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43877" y="2080008"/>
            <a:ext cx="381000" cy="381000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9D511BCA-C1C0-9480-1B7D-62E830D703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044130" y="2239108"/>
            <a:ext cx="381000" cy="381000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72103D2B-6856-FE31-3392-0FAD437A2F1D}"/>
              </a:ext>
            </a:extLst>
          </p:cNvPr>
          <p:cNvSpPr/>
          <p:nvPr/>
        </p:nvSpPr>
        <p:spPr>
          <a:xfrm>
            <a:off x="5044130" y="2239108"/>
            <a:ext cx="6390245" cy="441569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図 57">
            <a:extLst>
              <a:ext uri="{FF2B5EF4-FFF2-40B4-BE49-F238E27FC236}">
                <a16:creationId xmlns:a16="http://schemas.microsoft.com/office/drawing/2014/main" id="{F17C4AA4-26EF-F4BF-5DCB-ADEBDA4ECEB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84290" y="3121971"/>
            <a:ext cx="767245" cy="645873"/>
          </a:xfrm>
          <a:prstGeom prst="rect">
            <a:avLst/>
          </a:prstGeom>
        </p:spPr>
      </p:pic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DCD1BBF-FE77-255F-44F0-5258F6C9953B}"/>
              </a:ext>
            </a:extLst>
          </p:cNvPr>
          <p:cNvSpPr/>
          <p:nvPr/>
        </p:nvSpPr>
        <p:spPr>
          <a:xfrm>
            <a:off x="2882381" y="2080007"/>
            <a:ext cx="1392465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E4E26AFB-6609-90CC-4F8A-DDA8C87F7264}"/>
              </a:ext>
            </a:extLst>
          </p:cNvPr>
          <p:cNvSpPr/>
          <p:nvPr/>
        </p:nvSpPr>
        <p:spPr>
          <a:xfrm>
            <a:off x="730288" y="2080007"/>
            <a:ext cx="1847352" cy="468623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EC39E52-080C-2C2C-241B-B172E7D074C8}"/>
              </a:ext>
            </a:extLst>
          </p:cNvPr>
          <p:cNvSpPr txBox="1"/>
          <p:nvPr/>
        </p:nvSpPr>
        <p:spPr>
          <a:xfrm>
            <a:off x="3249560" y="194620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0E85020-6308-70C5-93A7-C53B301528A7}"/>
              </a:ext>
            </a:extLst>
          </p:cNvPr>
          <p:cNvSpPr txBox="1"/>
          <p:nvPr/>
        </p:nvSpPr>
        <p:spPr>
          <a:xfrm>
            <a:off x="1381556" y="196210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EFF3E87-E423-D037-F643-6C5E0AEF1383}"/>
              </a:ext>
            </a:extLst>
          </p:cNvPr>
          <p:cNvCxnSpPr>
            <a:cxnSpLocks/>
            <a:stCxn id="58" idx="3"/>
            <a:endCxn id="13" idx="1"/>
          </p:cNvCxnSpPr>
          <p:nvPr/>
        </p:nvCxnSpPr>
        <p:spPr>
          <a:xfrm flipV="1">
            <a:off x="2051535" y="3438691"/>
            <a:ext cx="4564451" cy="621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67650B3E-4124-D842-E068-12F2B5F9B43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8363408" y="3438692"/>
            <a:ext cx="977172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FA42CA8-559C-DE51-AE68-4ACCE26C03D0}"/>
              </a:ext>
            </a:extLst>
          </p:cNvPr>
          <p:cNvSpPr txBox="1"/>
          <p:nvPr/>
        </p:nvSpPr>
        <p:spPr>
          <a:xfrm>
            <a:off x="7520597" y="2943855"/>
            <a:ext cx="161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ﾃﾞｰﾀ保管なし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78C5DA6-0B32-3703-CF28-1D6A76BC61A6}"/>
              </a:ext>
            </a:extLst>
          </p:cNvPr>
          <p:cNvSpPr txBox="1"/>
          <p:nvPr/>
        </p:nvSpPr>
        <p:spPr>
          <a:xfrm>
            <a:off x="9132617" y="2943855"/>
            <a:ext cx="145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学習なし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63D3AAB-A576-0EC5-7F12-73F92F7FBB8F}"/>
              </a:ext>
            </a:extLst>
          </p:cNvPr>
          <p:cNvSpPr txBox="1"/>
          <p:nvPr/>
        </p:nvSpPr>
        <p:spPr>
          <a:xfrm>
            <a:off x="701502" y="1151052"/>
            <a:ext cx="1024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機密データを扱う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ため、セキュリティを考慮します。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HTTPS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暗号化、接続元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アドレス制限、認証、データ保護、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学習しない設定）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F361277-FC3A-8B9C-7158-3C04B0A4E904}"/>
              </a:ext>
            </a:extLst>
          </p:cNvPr>
          <p:cNvSpPr txBox="1"/>
          <p:nvPr/>
        </p:nvSpPr>
        <p:spPr>
          <a:xfrm>
            <a:off x="7776525" y="426035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ﾛｸﾞ抽出</a:t>
            </a:r>
            <a:endParaRPr kumimoji="1" lang="ja-JP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81" name="図 80">
            <a:extLst>
              <a:ext uri="{FF2B5EF4-FFF2-40B4-BE49-F238E27FC236}">
                <a16:creationId xmlns:a16="http://schemas.microsoft.com/office/drawing/2014/main" id="{2B553282-68F0-A57C-614F-26D3459097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44" y="3165641"/>
            <a:ext cx="546101" cy="546101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55F820C-6C01-977D-F4E5-0A6A910A716C}"/>
              </a:ext>
            </a:extLst>
          </p:cNvPr>
          <p:cNvSpPr txBox="1"/>
          <p:nvPr/>
        </p:nvSpPr>
        <p:spPr>
          <a:xfrm>
            <a:off x="9040723" y="427574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脅威検出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7B5EED9-C807-8B74-2102-5BCC96FD3184}"/>
              </a:ext>
            </a:extLst>
          </p:cNvPr>
          <p:cNvSpPr txBox="1"/>
          <p:nvPr/>
        </p:nvSpPr>
        <p:spPr>
          <a:xfrm>
            <a:off x="10501531" y="42757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可視化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DAB6EAEC-2E3C-8BC1-2BDD-1A5DC69A14E5}"/>
              </a:ext>
            </a:extLst>
          </p:cNvPr>
          <p:cNvCxnSpPr>
            <a:cxnSpLocks/>
            <a:stCxn id="30" idx="3"/>
            <a:endCxn id="19" idx="1"/>
          </p:cNvCxnSpPr>
          <p:nvPr/>
        </p:nvCxnSpPr>
        <p:spPr>
          <a:xfrm>
            <a:off x="8377264" y="4723296"/>
            <a:ext cx="971475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446FA94-469C-062A-3578-44381F35A88E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9701936" y="4723297"/>
            <a:ext cx="97147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64FC2DED-70ED-B8B7-CC1A-A6035A6F6275}"/>
              </a:ext>
            </a:extLst>
          </p:cNvPr>
          <p:cNvCxnSpPr>
            <a:cxnSpLocks/>
            <a:stCxn id="105" idx="2"/>
            <a:endCxn id="30" idx="0"/>
          </p:cNvCxnSpPr>
          <p:nvPr/>
        </p:nvCxnSpPr>
        <p:spPr>
          <a:xfrm>
            <a:off x="8197724" y="4182081"/>
            <a:ext cx="2942" cy="36461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36E1A33-3F48-63AB-ADEA-5E702150CFDB}"/>
              </a:ext>
            </a:extLst>
          </p:cNvPr>
          <p:cNvSpPr txBox="1"/>
          <p:nvPr/>
        </p:nvSpPr>
        <p:spPr>
          <a:xfrm>
            <a:off x="1371918" y="91763"/>
            <a:ext cx="368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試行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のセキュリティ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A56F8984-E8A7-B54C-E85D-08527FA73DB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95782" y="2146611"/>
            <a:ext cx="349385" cy="337396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B576B24B-0A4F-C7BB-9A70-78D237745DF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17763" y="5515065"/>
            <a:ext cx="365806" cy="365806"/>
          </a:xfrm>
          <a:prstGeom prst="rect">
            <a:avLst/>
          </a:prstGeom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40A05042-E1D5-C296-7BE3-6B724B145BE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341152" y="5521984"/>
            <a:ext cx="351969" cy="35196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6C2A0BE-B461-858B-8B07-8EBA17AC8F89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>
            <a:off x="8200666" y="4899894"/>
            <a:ext cx="0" cy="61517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B08459C-4479-E255-D77C-B9887F74131F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383569" y="5697968"/>
            <a:ext cx="957583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AE5E5431-314B-8C72-4267-F01E2722CF5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35262" y="5515066"/>
            <a:ext cx="365805" cy="365805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83A13E3-3875-0F65-3494-F5505BFCD820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7001067" y="5697968"/>
            <a:ext cx="1016696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69BEB64-57B9-9332-1E19-BACB0C47546A}"/>
              </a:ext>
            </a:extLst>
          </p:cNvPr>
          <p:cNvSpPr txBox="1"/>
          <p:nvPr/>
        </p:nvSpPr>
        <p:spPr>
          <a:xfrm>
            <a:off x="6554309" y="581397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KMS</a:t>
            </a:r>
            <a:endParaRPr kumimoji="1" lang="ja-JP" altLang="en-US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AA898FD-AC02-0B56-7852-A3A191086241}"/>
              </a:ext>
            </a:extLst>
          </p:cNvPr>
          <p:cNvSpPr txBox="1"/>
          <p:nvPr/>
        </p:nvSpPr>
        <p:spPr>
          <a:xfrm>
            <a:off x="8008514" y="581397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S3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217907-7053-A2DC-70A6-E43E5F38905E}"/>
              </a:ext>
            </a:extLst>
          </p:cNvPr>
          <p:cNvSpPr txBox="1"/>
          <p:nvPr/>
        </p:nvSpPr>
        <p:spPr>
          <a:xfrm>
            <a:off x="9176339" y="5813975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Athena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69C930-F65C-22F8-3BD4-A3396A2E45F7}"/>
              </a:ext>
            </a:extLst>
          </p:cNvPr>
          <p:cNvSpPr txBox="1"/>
          <p:nvPr/>
        </p:nvSpPr>
        <p:spPr>
          <a:xfrm>
            <a:off x="6155227" y="6033934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ﾛｸﾞ暗号化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D37DCC4-F790-5F51-A858-3C1F87E13844}"/>
              </a:ext>
            </a:extLst>
          </p:cNvPr>
          <p:cNvSpPr txBox="1"/>
          <p:nvPr/>
        </p:nvSpPr>
        <p:spPr>
          <a:xfrm>
            <a:off x="8976809" y="6033934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使用状況集計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E1F85AE-751D-815B-D121-68B51CF982FD}"/>
              </a:ext>
            </a:extLst>
          </p:cNvPr>
          <p:cNvSpPr txBox="1"/>
          <p:nvPr/>
        </p:nvSpPr>
        <p:spPr>
          <a:xfrm>
            <a:off x="7718490" y="603393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ﾛｸﾞ保管</a:t>
            </a:r>
            <a:endParaRPr kumimoji="1" lang="ja-JP" altLang="en-US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6" name="グラフィックス 95">
            <a:extLst>
              <a:ext uri="{FF2B5EF4-FFF2-40B4-BE49-F238E27FC236}">
                <a16:creationId xmlns:a16="http://schemas.microsoft.com/office/drawing/2014/main" id="{36806A3C-1EC1-EFD7-9E94-02E1034E0B9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621204" y="4532796"/>
            <a:ext cx="381000" cy="381000"/>
          </a:xfrm>
          <a:prstGeom prst="rect">
            <a:avLst/>
          </a:prstGeom>
        </p:spPr>
      </p:pic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F5DD35F-9E1D-E6A7-707B-7643B172CA2F}"/>
              </a:ext>
            </a:extLst>
          </p:cNvPr>
          <p:cNvCxnSpPr>
            <a:cxnSpLocks/>
          </p:cNvCxnSpPr>
          <p:nvPr/>
        </p:nvCxnSpPr>
        <p:spPr>
          <a:xfrm>
            <a:off x="6811704" y="4173001"/>
            <a:ext cx="0" cy="395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95EB3E2-8FB9-5CCF-8B5B-65FC5244164F}"/>
              </a:ext>
            </a:extLst>
          </p:cNvPr>
          <p:cNvSpPr txBox="1"/>
          <p:nvPr/>
        </p:nvSpPr>
        <p:spPr>
          <a:xfrm>
            <a:off x="6472346" y="4845378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Config</a:t>
            </a:r>
            <a:endParaRPr kumimoji="1" lang="ja-JP" altLang="en-US" sz="12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2693E9E-63C8-F8A5-992F-9174F1407B2A}"/>
              </a:ext>
            </a:extLst>
          </p:cNvPr>
          <p:cNvSpPr txBox="1"/>
          <p:nvPr/>
        </p:nvSpPr>
        <p:spPr>
          <a:xfrm>
            <a:off x="6110113" y="4275748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ｱｸｾｽｷｰ更新ﾌｫﾛｰ</a:t>
            </a:r>
          </a:p>
        </p:txBody>
      </p:sp>
      <p:pic>
        <p:nvPicPr>
          <p:cNvPr id="110" name="グラフィックス 109">
            <a:extLst>
              <a:ext uri="{FF2B5EF4-FFF2-40B4-BE49-F238E27FC236}">
                <a16:creationId xmlns:a16="http://schemas.microsoft.com/office/drawing/2014/main" id="{E65257E8-AB99-787A-153A-BDC50F4F3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2435" y="4521117"/>
            <a:ext cx="404358" cy="404358"/>
          </a:xfrm>
          <a:prstGeom prst="rect">
            <a:avLst/>
          </a:prstGeom>
        </p:spPr>
      </p:pic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D89E049-592F-7663-6189-549E860E2831}"/>
              </a:ext>
            </a:extLst>
          </p:cNvPr>
          <p:cNvSpPr txBox="1"/>
          <p:nvPr/>
        </p:nvSpPr>
        <p:spPr>
          <a:xfrm>
            <a:off x="5230581" y="4845378"/>
            <a:ext cx="78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Access</a:t>
            </a:r>
          </a:p>
          <a:p>
            <a:r>
              <a:rPr kumimoji="1" lang="en-US" altLang="ja-JP" sz="1200" dirty="0"/>
              <a:t>Analyzer</a:t>
            </a:r>
            <a:endParaRPr kumimoji="1" lang="ja-JP" altLang="en-US" sz="1200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62435AF5-1E38-C43D-56DE-B397AFF8E9EF}"/>
              </a:ext>
            </a:extLst>
          </p:cNvPr>
          <p:cNvSpPr txBox="1"/>
          <p:nvPr/>
        </p:nvSpPr>
        <p:spPr>
          <a:xfrm>
            <a:off x="4848229" y="429113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不正ｱｸｾｽ抑制</a:t>
            </a:r>
          </a:p>
        </p:txBody>
      </p:sp>
      <p:pic>
        <p:nvPicPr>
          <p:cNvPr id="118" name="図 117">
            <a:extLst>
              <a:ext uri="{FF2B5EF4-FFF2-40B4-BE49-F238E27FC236}">
                <a16:creationId xmlns:a16="http://schemas.microsoft.com/office/drawing/2014/main" id="{63572B98-CEB7-8C36-AC54-4DA6B96B4CB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40237" y="4624784"/>
            <a:ext cx="422193" cy="451746"/>
          </a:xfrm>
          <a:prstGeom prst="rect">
            <a:avLst/>
          </a:prstGeom>
        </p:spPr>
      </p:pic>
      <p:pic>
        <p:nvPicPr>
          <p:cNvPr id="120" name="図 119">
            <a:extLst>
              <a:ext uri="{FF2B5EF4-FFF2-40B4-BE49-F238E27FC236}">
                <a16:creationId xmlns:a16="http://schemas.microsoft.com/office/drawing/2014/main" id="{39BD4363-79A6-535A-0738-A543469B27A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778085" y="4630681"/>
            <a:ext cx="421419" cy="445849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34D4E278-9C8B-11FA-6FC6-95D404A5C36C}"/>
              </a:ext>
            </a:extLst>
          </p:cNvPr>
          <p:cNvSpPr txBox="1"/>
          <p:nvPr/>
        </p:nvSpPr>
        <p:spPr>
          <a:xfrm>
            <a:off x="953002" y="5032353"/>
            <a:ext cx="545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Cline</a:t>
            </a:r>
            <a:endParaRPr kumimoji="1" lang="ja-JP" altLang="en-US" sz="12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7E6FE17C-CA98-615C-B1FE-23B1796F6C60}"/>
              </a:ext>
            </a:extLst>
          </p:cNvPr>
          <p:cNvSpPr txBox="1"/>
          <p:nvPr/>
        </p:nvSpPr>
        <p:spPr>
          <a:xfrm>
            <a:off x="1550238" y="5019312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Q Developer</a:t>
            </a:r>
            <a:endParaRPr kumimoji="1" lang="ja-JP" altLang="en-US" sz="1200" dirty="0"/>
          </a:p>
        </p:txBody>
      </p: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CA2514E1-E9B2-FB03-3987-730F1C28F995}"/>
              </a:ext>
            </a:extLst>
          </p:cNvPr>
          <p:cNvCxnSpPr>
            <a:cxnSpLocks/>
            <a:stCxn id="118" idx="0"/>
            <a:endCxn id="138" idx="2"/>
          </p:cNvCxnSpPr>
          <p:nvPr/>
        </p:nvCxnSpPr>
        <p:spPr>
          <a:xfrm flipV="1">
            <a:off x="1251334" y="4192384"/>
            <a:ext cx="416578" cy="43240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A8C855A0-E03A-4C62-8379-60967BF2F621}"/>
              </a:ext>
            </a:extLst>
          </p:cNvPr>
          <p:cNvCxnSpPr>
            <a:cxnSpLocks/>
            <a:stCxn id="120" idx="0"/>
            <a:endCxn id="138" idx="2"/>
          </p:cNvCxnSpPr>
          <p:nvPr/>
        </p:nvCxnSpPr>
        <p:spPr>
          <a:xfrm flipH="1" flipV="1">
            <a:off x="1667912" y="4192384"/>
            <a:ext cx="320883" cy="438297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8" name="図 137">
            <a:extLst>
              <a:ext uri="{FF2B5EF4-FFF2-40B4-BE49-F238E27FC236}">
                <a16:creationId xmlns:a16="http://schemas.microsoft.com/office/drawing/2014/main" id="{E182D395-73C0-2AE9-34D4-B1140B610C8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461149" y="3764207"/>
            <a:ext cx="413525" cy="428177"/>
          </a:xfrm>
          <a:prstGeom prst="rect">
            <a:avLst/>
          </a:prstGeom>
        </p:spPr>
      </p:pic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C1090241-67A0-7C8D-7187-6ED5BD3D0B10}"/>
              </a:ext>
            </a:extLst>
          </p:cNvPr>
          <p:cNvSpPr txBox="1"/>
          <p:nvPr/>
        </p:nvSpPr>
        <p:spPr>
          <a:xfrm>
            <a:off x="1805755" y="3853523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VSCode</a:t>
            </a:r>
            <a:endParaRPr kumimoji="1" lang="ja-JP" altLang="en-US" sz="1200" dirty="0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2871A2E7-926C-FD74-8582-523568A6F8DE}"/>
              </a:ext>
            </a:extLst>
          </p:cNvPr>
          <p:cNvSpPr txBox="1"/>
          <p:nvPr/>
        </p:nvSpPr>
        <p:spPr>
          <a:xfrm>
            <a:off x="1457166" y="4719688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or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999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DB657-8210-1768-34DA-0D4EC873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D0B0B6-6174-F874-0097-CB9D670F92D0}"/>
              </a:ext>
            </a:extLst>
          </p:cNvPr>
          <p:cNvSpPr txBox="1"/>
          <p:nvPr/>
        </p:nvSpPr>
        <p:spPr>
          <a:xfrm>
            <a:off x="1371918" y="91763"/>
            <a:ext cx="1667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費用の試算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A353640-DCB8-B8BC-854B-E33948724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86554"/>
              </p:ext>
            </p:extLst>
          </p:nvPr>
        </p:nvGraphicFramePr>
        <p:xfrm>
          <a:off x="6731942" y="1681051"/>
          <a:ext cx="4647963" cy="32762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06449">
                  <a:extLst>
                    <a:ext uri="{9D8B030D-6E8A-4147-A177-3AD203B41FA5}">
                      <a16:colId xmlns:a16="http://schemas.microsoft.com/office/drawing/2014/main" val="2232387531"/>
                    </a:ext>
                  </a:extLst>
                </a:gridCol>
                <a:gridCol w="1541514">
                  <a:extLst>
                    <a:ext uri="{9D8B030D-6E8A-4147-A177-3AD203B41FA5}">
                      <a16:colId xmlns:a16="http://schemas.microsoft.com/office/drawing/2014/main" val="4069794317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 千円／月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225719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373274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AWS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15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14776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 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基本料金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43953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Azure 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利用料金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5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7383"/>
                  </a:ext>
                </a:extLst>
              </a:tr>
              <a:tr h="57600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30</a:t>
                      </a:r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9134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C56C3E-9D01-A102-60C3-E7F0844F95C0}"/>
              </a:ext>
            </a:extLst>
          </p:cNvPr>
          <p:cNvSpPr txBox="1"/>
          <p:nvPr/>
        </p:nvSpPr>
        <p:spPr>
          <a:xfrm>
            <a:off x="308563" y="2053663"/>
            <a:ext cx="6028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コード生成能力が高い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の利用が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増える想定。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トータルでは予算の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千円／月 に収まる予定。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241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12F79-483A-7AB8-366B-F4F05D9F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1C7886-8989-553C-6A5A-9AD10A65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9600" dirty="0"/>
              <a:t>終わり</a:t>
            </a:r>
          </a:p>
        </p:txBody>
      </p:sp>
    </p:spTree>
    <p:extLst>
      <p:ext uri="{BB962C8B-B14F-4D97-AF65-F5344CB8AC3E}">
        <p14:creationId xmlns:p14="http://schemas.microsoft.com/office/powerpoint/2010/main" val="30767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0CE9A1-2A74-30F0-7B01-1F0325AFF564}"/>
              </a:ext>
            </a:extLst>
          </p:cNvPr>
          <p:cNvSpPr txBox="1"/>
          <p:nvPr/>
        </p:nvSpPr>
        <p:spPr>
          <a:xfrm>
            <a:off x="1543050" y="2364804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linkClick r:id="rId2"/>
              </a:rPr>
              <a:t>データ保護 </a:t>
            </a:r>
            <a:r>
              <a:rPr lang="en-US" altLang="ja-JP" dirty="0">
                <a:hlinkClick r:id="rId2"/>
              </a:rPr>
              <a:t>- Amazon Bedrock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79D16AD-6F97-AC90-DB30-455728C25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734136"/>
            <a:ext cx="9105900" cy="64216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C16B752-7649-0733-8CF8-BAACD0C8B8D6}"/>
              </a:ext>
            </a:extLst>
          </p:cNvPr>
          <p:cNvSpPr txBox="1"/>
          <p:nvPr/>
        </p:nvSpPr>
        <p:spPr>
          <a:xfrm>
            <a:off x="1543050" y="41987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linkClick r:id="rId4"/>
              </a:rPr>
              <a:t>プライバシー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F70FFC1-63B0-1150-4D7C-DDFE8B1090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00" y="4638431"/>
            <a:ext cx="7918450" cy="98517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DF24E96-A242-E874-4DF4-320A362A01AB}"/>
              </a:ext>
            </a:extLst>
          </p:cNvPr>
          <p:cNvSpPr txBox="1"/>
          <p:nvPr/>
        </p:nvSpPr>
        <p:spPr>
          <a:xfrm>
            <a:off x="695325" y="1076424"/>
            <a:ext cx="1104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環境のデータ保護、プライバシー について、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公式サイトにて確認済み。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3BD5A-7432-E03E-BD0A-058AB1A227C8}"/>
              </a:ext>
            </a:extLst>
          </p:cNvPr>
          <p:cNvSpPr txBox="1"/>
          <p:nvPr/>
        </p:nvSpPr>
        <p:spPr>
          <a:xfrm>
            <a:off x="1371918" y="91763"/>
            <a:ext cx="4901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時のセキュリティ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BB73E56-F262-14F3-AB97-F2E7A5BCB134}"/>
              </a:ext>
            </a:extLst>
          </p:cNvPr>
          <p:cNvCxnSpPr/>
          <p:nvPr/>
        </p:nvCxnSpPr>
        <p:spPr>
          <a:xfrm>
            <a:off x="4019550" y="3263900"/>
            <a:ext cx="21971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2315690-EA8A-6D26-1C16-C3564D72B1B6}"/>
              </a:ext>
            </a:extLst>
          </p:cNvPr>
          <p:cNvCxnSpPr>
            <a:cxnSpLocks/>
          </p:cNvCxnSpPr>
          <p:nvPr/>
        </p:nvCxnSpPr>
        <p:spPr>
          <a:xfrm>
            <a:off x="4785177" y="5105400"/>
            <a:ext cx="339997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3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A7F0552-7D44-6F35-145C-B13E34FE9C79}"/>
              </a:ext>
            </a:extLst>
          </p:cNvPr>
          <p:cNvSpPr txBox="1"/>
          <p:nvPr/>
        </p:nvSpPr>
        <p:spPr>
          <a:xfrm>
            <a:off x="6572251" y="2838450"/>
            <a:ext cx="4470399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"Sid": "</a:t>
            </a:r>
            <a:r>
              <a:rPr lang="en-US" altLang="ja-JP" sz="1100" dirty="0" err="1"/>
              <a:t>VisualEditor0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"Effect": "Allow",</a:t>
            </a:r>
          </a:p>
          <a:p>
            <a:r>
              <a:rPr lang="en-US" altLang="ja-JP" sz="1100" dirty="0"/>
              <a:t>"Action": [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bedrock:ListInferenceProfiles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bedrock:InvokeModel</a:t>
            </a:r>
            <a:r>
              <a:rPr lang="en-US" altLang="ja-JP" sz="1100" dirty="0"/>
              <a:t>",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bedrock:InvokeModelWithResponseStream</a:t>
            </a:r>
            <a:r>
              <a:rPr lang="en-US" altLang="ja-JP" sz="1100" dirty="0"/>
              <a:t>"</a:t>
            </a:r>
          </a:p>
          <a:p>
            <a:r>
              <a:rPr lang="en-US" altLang="ja-JP" sz="1100" dirty="0"/>
              <a:t>],</a:t>
            </a:r>
          </a:p>
          <a:p>
            <a:r>
              <a:rPr lang="en-US" altLang="ja-JP" sz="1100" dirty="0"/>
              <a:t>"Resource": "*",</a:t>
            </a:r>
          </a:p>
          <a:p>
            <a:r>
              <a:rPr lang="en-US" altLang="ja-JP" sz="1100" dirty="0"/>
              <a:t>"Condition": {</a:t>
            </a:r>
          </a:p>
          <a:p>
            <a:r>
              <a:rPr lang="en-US" altLang="ja-JP" sz="1100" dirty="0"/>
              <a:t>	"</a:t>
            </a:r>
            <a:r>
              <a:rPr lang="en-US" altLang="ja-JP" sz="1100" dirty="0" err="1"/>
              <a:t>IpAddress</a:t>
            </a:r>
            <a:r>
              <a:rPr lang="en-US" altLang="ja-JP" sz="1100" dirty="0"/>
              <a:t>": {</a:t>
            </a:r>
          </a:p>
          <a:p>
            <a:r>
              <a:rPr lang="en-US" altLang="ja-JP" sz="1100" dirty="0"/>
              <a:t>		"</a:t>
            </a:r>
            <a:r>
              <a:rPr lang="en-US" altLang="ja-JP" sz="1100" dirty="0" err="1"/>
              <a:t>aws:SourceIp</a:t>
            </a:r>
            <a:r>
              <a:rPr lang="en-US" altLang="ja-JP" sz="1100" dirty="0"/>
              <a:t>":[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"116.94.122.19/32",</a:t>
            </a:r>
          </a:p>
          <a:p>
            <a:r>
              <a:rPr lang="en-US" altLang="ja-JP" sz="1100" dirty="0"/>
              <a:t>		 "116.94.122.19/32"		 </a:t>
            </a:r>
          </a:p>
          <a:p>
            <a:r>
              <a:rPr lang="en-US" altLang="ja-JP" sz="1100" dirty="0"/>
              <a:t>		 ]</a:t>
            </a:r>
          </a:p>
          <a:p>
            <a:r>
              <a:rPr lang="en-US" altLang="ja-JP" sz="1100" dirty="0"/>
              <a:t>	}</a:t>
            </a:r>
          </a:p>
          <a:p>
            <a:r>
              <a:rPr lang="en-US" altLang="ja-JP" sz="1100" dirty="0"/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C4FA1C-F465-4282-AC81-C0519E416D7C}"/>
              </a:ext>
            </a:extLst>
          </p:cNvPr>
          <p:cNvSpPr txBox="1"/>
          <p:nvPr/>
        </p:nvSpPr>
        <p:spPr>
          <a:xfrm>
            <a:off x="1371918" y="91763"/>
            <a:ext cx="694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参考情報：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ファイアウォール、アクセス制限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5518C8-1ED4-3AAC-DA31-E2F09FDC0484}"/>
              </a:ext>
            </a:extLst>
          </p:cNvPr>
          <p:cNvSpPr txBox="1"/>
          <p:nvPr/>
        </p:nvSpPr>
        <p:spPr>
          <a:xfrm>
            <a:off x="6494999" y="2469118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IAM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ポリシーのｲﾒｰｼﾞ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854602-5261-FA6A-F6BE-E992E42C2602}"/>
              </a:ext>
            </a:extLst>
          </p:cNvPr>
          <p:cNvSpPr txBox="1"/>
          <p:nvPr/>
        </p:nvSpPr>
        <p:spPr>
          <a:xfrm>
            <a:off x="7933215" y="160159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2FBC85-9C26-5DE4-C252-110B762BF724}"/>
              </a:ext>
            </a:extLst>
          </p:cNvPr>
          <p:cNvSpPr txBox="1"/>
          <p:nvPr/>
        </p:nvSpPr>
        <p:spPr>
          <a:xfrm>
            <a:off x="9904949" y="1307666"/>
            <a:ext cx="986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E938B69-E399-1ED0-6D31-292EEBBEB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7" y="1531248"/>
            <a:ext cx="767245" cy="645873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780B02A-9AEB-721C-EFAA-915DBB1562C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254802" y="1854185"/>
            <a:ext cx="3629098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F0E35FA2-8866-11B2-901C-0C418040E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6709" y="1531248"/>
            <a:ext cx="760683" cy="76068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BEFE40-C59B-8D17-E307-AC0D8CEF010D}"/>
              </a:ext>
            </a:extLst>
          </p:cNvPr>
          <p:cNvSpPr txBox="1"/>
          <p:nvPr/>
        </p:nvSpPr>
        <p:spPr>
          <a:xfrm>
            <a:off x="9846709" y="2223517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IAM</a:t>
            </a:r>
            <a:r>
              <a:rPr lang="ja-JP" altLang="en-US" sz="1200" dirty="0"/>
              <a:t> </a:t>
            </a:r>
            <a:r>
              <a:rPr lang="en-US" altLang="ja-JP" sz="1200" dirty="0"/>
              <a:t>Policy</a:t>
            </a:r>
            <a:endParaRPr kumimoji="1"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AF7E37-A585-36C4-F802-0D3364547D41}"/>
              </a:ext>
            </a:extLst>
          </p:cNvPr>
          <p:cNvSpPr txBox="1"/>
          <p:nvPr/>
        </p:nvSpPr>
        <p:spPr>
          <a:xfrm>
            <a:off x="839611" y="2386895"/>
            <a:ext cx="4494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ポリシー設定にて、接続元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を制限する。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また、最小権限のみ付与する。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関連ｻｰﾋﾞｽのみ利用可能）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F203BB-E9AD-CEA1-97D4-ED01D8270DE7}"/>
              </a:ext>
            </a:extLst>
          </p:cNvPr>
          <p:cNvSpPr/>
          <p:nvPr/>
        </p:nvSpPr>
        <p:spPr>
          <a:xfrm>
            <a:off x="8466666" y="4549164"/>
            <a:ext cx="1574801" cy="108963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EDAFB16-74D4-2422-5CE6-D2A8CCF5A621}"/>
              </a:ext>
            </a:extLst>
          </p:cNvPr>
          <p:cNvSpPr/>
          <p:nvPr/>
        </p:nvSpPr>
        <p:spPr>
          <a:xfrm>
            <a:off x="7524749" y="3290561"/>
            <a:ext cx="3306940" cy="70934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001516-0E19-7526-2C9F-DF52BE2CE9E0}"/>
              </a:ext>
            </a:extLst>
          </p:cNvPr>
          <p:cNvSpPr txBox="1"/>
          <p:nvPr/>
        </p:nvSpPr>
        <p:spPr>
          <a:xfrm>
            <a:off x="8693087" y="3018380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関連の操作のみ許可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55ABBDB-BAA5-50FF-51A8-5E07547637BA}"/>
              </a:ext>
            </a:extLst>
          </p:cNvPr>
          <p:cNvSpPr txBox="1"/>
          <p:nvPr/>
        </p:nvSpPr>
        <p:spPr>
          <a:xfrm>
            <a:off x="8693087" y="4272083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社内</a:t>
            </a:r>
            <a:r>
              <a:rPr kumimoji="1" lang="en-US" altLang="ja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LAN</a:t>
            </a:r>
            <a:r>
              <a:rPr kumimoji="1" lang="ja-JP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からの接続のみ許可</a:t>
            </a:r>
          </a:p>
        </p:txBody>
      </p:sp>
    </p:spTree>
    <p:extLst>
      <p:ext uri="{BB962C8B-B14F-4D97-AF65-F5344CB8AC3E}">
        <p14:creationId xmlns:p14="http://schemas.microsoft.com/office/powerpoint/2010/main" val="377950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618</Words>
  <Application>Microsoft Office PowerPoint</Application>
  <PresentationFormat>ワイド画面</PresentationFormat>
  <Paragraphs>137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127</cp:revision>
  <dcterms:created xsi:type="dcterms:W3CDTF">2025-09-05T22:24:23Z</dcterms:created>
  <dcterms:modified xsi:type="dcterms:W3CDTF">2025-09-06T13:41:19Z</dcterms:modified>
</cp:coreProperties>
</file>