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>
        <p:scale>
          <a:sx n="100" d="100"/>
          <a:sy n="100" d="100"/>
        </p:scale>
        <p:origin x="2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sv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.sv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aws.amazon.com/ja_jp/bedrock/latest/userguide/data-pro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aws.amazon.com/jp/bedrock/amazon-models/privac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jp/bedrock/pricing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EAF68-A18B-BDAE-D2AB-653351F0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605C-B041-21E1-B6B4-521074E8F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8A122-18FA-A854-8DCE-632756A6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EE6172-ED6A-F406-9820-81054C27393D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C20394-57C8-2E86-A7D9-5F310220C774}"/>
              </a:ext>
            </a:extLst>
          </p:cNvPr>
          <p:cNvSpPr txBox="1"/>
          <p:nvPr/>
        </p:nvSpPr>
        <p:spPr>
          <a:xfrm>
            <a:off x="1438318" y="2423688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モデルの試行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B6229F-A572-E8E6-E6C4-2410EA969CF8}"/>
              </a:ext>
            </a:extLst>
          </p:cNvPr>
          <p:cNvSpPr txBox="1"/>
          <p:nvPr/>
        </p:nvSpPr>
        <p:spPr>
          <a:xfrm>
            <a:off x="1438318" y="4127541"/>
            <a:ext cx="4840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ツール開発試行 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782C85B-74CD-D776-EC21-7F3D1D34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39" y="3905607"/>
            <a:ext cx="2034212" cy="940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4A263C3-D53F-17DE-AD81-FE0A0865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38" y="2257787"/>
            <a:ext cx="2908784" cy="683244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826419D-5A46-6AD5-3DC2-B2BB60BE1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51" y="3979607"/>
            <a:ext cx="609599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CF8B48A-441A-571D-73E3-E5C69EE792B7}"/>
              </a:ext>
            </a:extLst>
          </p:cNvPr>
          <p:cNvSpPr/>
          <p:nvPr/>
        </p:nvSpPr>
        <p:spPr>
          <a:xfrm>
            <a:off x="6096000" y="3139664"/>
            <a:ext cx="4242908" cy="1452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6CCAA94-FFC2-A6EB-6A5D-4544F6B4F258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7203289" y="3912090"/>
            <a:ext cx="675518" cy="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図 61">
            <a:extLst>
              <a:ext uri="{FF2B5EF4-FFF2-40B4-BE49-F238E27FC236}">
                <a16:creationId xmlns:a16="http://schemas.microsoft.com/office/drawing/2014/main" id="{A56F8984-E8A7-B54C-E85D-08527FA7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81" y="2080007"/>
            <a:ext cx="349385" cy="337396"/>
          </a:xfrm>
          <a:prstGeom prst="rect">
            <a:avLst/>
          </a:prstGeom>
        </p:spPr>
      </p:pic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FB4C103-DEE9-A85F-B6D3-78B612140BD8}"/>
              </a:ext>
            </a:extLst>
          </p:cNvPr>
          <p:cNvSpPr/>
          <p:nvPr/>
        </p:nvSpPr>
        <p:spPr>
          <a:xfrm>
            <a:off x="4543877" y="2080007"/>
            <a:ext cx="7271498" cy="43767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CA5854C-4EA5-C790-C222-88901E0EC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689" y="3612650"/>
            <a:ext cx="609600" cy="609600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23060EF1-20ED-EC5D-8897-3326D704C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3871" y="4885076"/>
            <a:ext cx="609600" cy="609600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4096EBF5-2849-2BB1-2969-DB99E9A9E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9134" y="4885076"/>
            <a:ext cx="609600" cy="6096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4C5663D6-9C1A-DD52-5672-6397A2699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8807" y="3607290"/>
            <a:ext cx="609600" cy="6096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18D2A14-A8F4-75E0-925B-D136925BB43A}"/>
              </a:ext>
            </a:extLst>
          </p:cNvPr>
          <p:cNvSpPr txBox="1"/>
          <p:nvPr/>
        </p:nvSpPr>
        <p:spPr>
          <a:xfrm>
            <a:off x="6600842" y="419367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IAM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659282-E03B-7070-5CED-5E7D75518969}"/>
              </a:ext>
            </a:extLst>
          </p:cNvPr>
          <p:cNvSpPr txBox="1"/>
          <p:nvPr/>
        </p:nvSpPr>
        <p:spPr>
          <a:xfrm>
            <a:off x="2827149" y="361265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B4EF15B-7959-CC4C-42BD-B38E51243753}"/>
              </a:ext>
            </a:extLst>
          </p:cNvPr>
          <p:cNvSpPr txBox="1"/>
          <p:nvPr/>
        </p:nvSpPr>
        <p:spPr>
          <a:xfrm>
            <a:off x="6214287" y="32783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ｱｸｾｽｷｰ認証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6EEE91F5-C197-819D-4DCC-10948441A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9103" y="4888111"/>
            <a:ext cx="609600" cy="609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BE919F7-1739-8405-15B5-4A08A339DB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6372" y="3604871"/>
            <a:ext cx="602594" cy="6096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05400B-2E06-89B8-80BA-51E36146FF1C}"/>
              </a:ext>
            </a:extLst>
          </p:cNvPr>
          <p:cNvSpPr txBox="1"/>
          <p:nvPr/>
        </p:nvSpPr>
        <p:spPr>
          <a:xfrm>
            <a:off x="9270261" y="416548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Claude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BBD37E-819F-682A-ACD3-99E89A9FE306}"/>
              </a:ext>
            </a:extLst>
          </p:cNvPr>
          <p:cNvSpPr txBox="1"/>
          <p:nvPr/>
        </p:nvSpPr>
        <p:spPr>
          <a:xfrm>
            <a:off x="7798725" y="4165484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Bedrock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FE649F-17E5-68CF-9F30-7EA306C0348E}"/>
              </a:ext>
            </a:extLst>
          </p:cNvPr>
          <p:cNvSpPr txBox="1"/>
          <p:nvPr/>
        </p:nvSpPr>
        <p:spPr>
          <a:xfrm>
            <a:off x="7814623" y="5499749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CloudTrail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601D84-A145-2AFC-DFED-F40BD8E6F21A}"/>
              </a:ext>
            </a:extLst>
          </p:cNvPr>
          <p:cNvSpPr txBox="1"/>
          <p:nvPr/>
        </p:nvSpPr>
        <p:spPr>
          <a:xfrm>
            <a:off x="9091617" y="547920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GuardDuty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A55564-248B-4F41-C869-673423F9F2B6}"/>
              </a:ext>
            </a:extLst>
          </p:cNvPr>
          <p:cNvSpPr txBox="1"/>
          <p:nvPr/>
        </p:nvSpPr>
        <p:spPr>
          <a:xfrm>
            <a:off x="10521883" y="551014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Detective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BD2200A-5FFC-B327-4B8E-3DBCBF8A11D4}"/>
              </a:ext>
            </a:extLst>
          </p:cNvPr>
          <p:cNvSpPr txBox="1"/>
          <p:nvPr/>
        </p:nvSpPr>
        <p:spPr>
          <a:xfrm>
            <a:off x="5310100" y="42379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Policy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88DE3C-4BBA-998B-58B0-FF1509BEFAD1}"/>
              </a:ext>
            </a:extLst>
          </p:cNvPr>
          <p:cNvSpPr txBox="1"/>
          <p:nvPr/>
        </p:nvSpPr>
        <p:spPr>
          <a:xfrm>
            <a:off x="5203481" y="3294285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650E25C-928C-F16C-283B-512EA14E47F2}"/>
              </a:ext>
            </a:extLst>
          </p:cNvPr>
          <p:cNvSpPr txBox="1"/>
          <p:nvPr/>
        </p:nvSpPr>
        <p:spPr>
          <a:xfrm>
            <a:off x="5368334" y="2268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東京ﾘｰｼﾞｮﾝ</a:t>
            </a: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BD78A1EA-D9FA-A029-8B37-9E97A94C9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D511BCA-C1C0-9480-1B7D-62E830D703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2103D2B-6856-FE31-3392-0FAD437A2F1D}"/>
              </a:ext>
            </a:extLst>
          </p:cNvPr>
          <p:cNvSpPr/>
          <p:nvPr/>
        </p:nvSpPr>
        <p:spPr>
          <a:xfrm>
            <a:off x="5044130" y="2239108"/>
            <a:ext cx="6390245" cy="40404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F17C4AA4-26EF-F4BF-5DCB-ADEBDA4EC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1556" y="3577330"/>
            <a:ext cx="767245" cy="645873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DCD1BBF-FE77-255F-44F0-5258F6C9953B}"/>
              </a:ext>
            </a:extLst>
          </p:cNvPr>
          <p:cNvSpPr/>
          <p:nvPr/>
        </p:nvSpPr>
        <p:spPr>
          <a:xfrm>
            <a:off x="2882381" y="2080007"/>
            <a:ext cx="1392465" cy="43767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4E26AFB-6609-90CC-4F8A-DDA8C87F7264}"/>
              </a:ext>
            </a:extLst>
          </p:cNvPr>
          <p:cNvSpPr/>
          <p:nvPr/>
        </p:nvSpPr>
        <p:spPr>
          <a:xfrm>
            <a:off x="730288" y="2080007"/>
            <a:ext cx="1847352" cy="43767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EC39E52-080C-2C2C-241B-B172E7D074C8}"/>
              </a:ext>
            </a:extLst>
          </p:cNvPr>
          <p:cNvSpPr txBox="1"/>
          <p:nvPr/>
        </p:nvSpPr>
        <p:spPr>
          <a:xfrm>
            <a:off x="3139159" y="208026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0E85020-6308-70C5-93A7-C53B301528A7}"/>
              </a:ext>
            </a:extLst>
          </p:cNvPr>
          <p:cNvSpPr txBox="1"/>
          <p:nvPr/>
        </p:nvSpPr>
        <p:spPr>
          <a:xfrm>
            <a:off x="1292326" y="208026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EFF3E87-E423-D037-F643-6C5E0AEF1383}"/>
              </a:ext>
            </a:extLst>
          </p:cNvPr>
          <p:cNvCxnSpPr>
            <a:stCxn id="58" idx="3"/>
            <a:endCxn id="13" idx="1"/>
          </p:cNvCxnSpPr>
          <p:nvPr/>
        </p:nvCxnSpPr>
        <p:spPr>
          <a:xfrm>
            <a:off x="2148801" y="3900267"/>
            <a:ext cx="4444888" cy="17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7650B3E-4124-D842-E068-12F2B5F9B43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8488407" y="3909671"/>
            <a:ext cx="807965" cy="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A42CA8-559C-DE51-AE68-4ACCE26C03D0}"/>
              </a:ext>
            </a:extLst>
          </p:cNvPr>
          <p:cNvSpPr txBox="1"/>
          <p:nvPr/>
        </p:nvSpPr>
        <p:spPr>
          <a:xfrm>
            <a:off x="7529002" y="3286945"/>
            <a:ext cx="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データ保護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78C5DA6-0B32-3703-CF28-1D6A76BC61A6}"/>
              </a:ext>
            </a:extLst>
          </p:cNvPr>
          <p:cNvSpPr txBox="1"/>
          <p:nvPr/>
        </p:nvSpPr>
        <p:spPr>
          <a:xfrm>
            <a:off x="8985209" y="3286945"/>
            <a:ext cx="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3D3AAB-A576-0EC5-7F12-73F92F7FBB8F}"/>
              </a:ext>
            </a:extLst>
          </p:cNvPr>
          <p:cNvSpPr txBox="1"/>
          <p:nvPr/>
        </p:nvSpPr>
        <p:spPr>
          <a:xfrm>
            <a:off x="701503" y="1151052"/>
            <a:ext cx="8346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暗号化、接続元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アドレス制限、認証、データ保護、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学習しない設定とします。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また、操作履歴ログから脅威検出、可視化を行います。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F361277-FC3A-8B9C-7158-3C04B0A4E904}"/>
              </a:ext>
            </a:extLst>
          </p:cNvPr>
          <p:cNvSpPr txBox="1"/>
          <p:nvPr/>
        </p:nvSpPr>
        <p:spPr>
          <a:xfrm>
            <a:off x="7717642" y="5761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操作履歴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2B553282-68F0-A57C-614F-26D3459097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6" y="3558699"/>
            <a:ext cx="760683" cy="760683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55F820C-6C01-977D-F4E5-0A6A910A716C}"/>
              </a:ext>
            </a:extLst>
          </p:cNvPr>
          <p:cNvSpPr txBox="1"/>
          <p:nvPr/>
        </p:nvSpPr>
        <p:spPr>
          <a:xfrm>
            <a:off x="9014672" y="5766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7B5EED9-C807-8B74-2102-5BCC96FD3184}"/>
              </a:ext>
            </a:extLst>
          </p:cNvPr>
          <p:cNvSpPr txBox="1"/>
          <p:nvPr/>
        </p:nvSpPr>
        <p:spPr>
          <a:xfrm>
            <a:off x="10505352" y="57767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可視化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AB6EAEC-2E3C-8BC1-2BDD-1A5DC69A14E5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8518703" y="5189876"/>
            <a:ext cx="745168" cy="3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446FA94-469C-062A-3578-44381F35A88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873471" y="5189876"/>
            <a:ext cx="7656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4FC2DED-70ED-B8B7-CC1A-A6035A6F6275}"/>
              </a:ext>
            </a:extLst>
          </p:cNvPr>
          <p:cNvCxnSpPr>
            <a:cxnSpLocks/>
            <a:stCxn id="105" idx="2"/>
            <a:endCxn id="30" idx="0"/>
          </p:cNvCxnSpPr>
          <p:nvPr/>
        </p:nvCxnSpPr>
        <p:spPr>
          <a:xfrm flipH="1">
            <a:off x="8213903" y="4592139"/>
            <a:ext cx="3551" cy="29597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6E1A33-3F48-63AB-ADEA-5E702150CFDB}"/>
              </a:ext>
            </a:extLst>
          </p:cNvPr>
          <p:cNvSpPr txBox="1"/>
          <p:nvPr/>
        </p:nvSpPr>
        <p:spPr>
          <a:xfrm>
            <a:off x="1371918" y="91763"/>
            <a:ext cx="336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9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CE9A1-2A74-30F0-7B01-1F0325AFF564}"/>
              </a:ext>
            </a:extLst>
          </p:cNvPr>
          <p:cNvSpPr txBox="1"/>
          <p:nvPr/>
        </p:nvSpPr>
        <p:spPr>
          <a:xfrm>
            <a:off x="1543050" y="236480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2"/>
              </a:rPr>
              <a:t>データ保護 </a:t>
            </a:r>
            <a:r>
              <a:rPr lang="en-US" altLang="ja-JP" dirty="0">
                <a:hlinkClick r:id="rId2"/>
              </a:rPr>
              <a:t>- Amazon Bedrock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9D16AD-6F97-AC90-DB30-455728C2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734136"/>
            <a:ext cx="9105900" cy="6421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16B752-7649-0733-8CF8-BAACD0C8B8D6}"/>
              </a:ext>
            </a:extLst>
          </p:cNvPr>
          <p:cNvSpPr txBox="1"/>
          <p:nvPr/>
        </p:nvSpPr>
        <p:spPr>
          <a:xfrm>
            <a:off x="1543050" y="4198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4"/>
              </a:rPr>
              <a:t>プライバシー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70FFC1-63B0-1150-4D7C-DDFE8B10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638431"/>
            <a:ext cx="7918450" cy="985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24E96-A242-E874-4DF4-320A362A01AB}"/>
              </a:ext>
            </a:extLst>
          </p:cNvPr>
          <p:cNvSpPr txBox="1"/>
          <p:nvPr/>
        </p:nvSpPr>
        <p:spPr>
          <a:xfrm>
            <a:off x="695325" y="1076424"/>
            <a:ext cx="1104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環境のデータ保護、プライバシー について、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公式サイトにて確認済み。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3BD5A-7432-E03E-BD0A-058AB1A227C8}"/>
              </a:ext>
            </a:extLst>
          </p:cNvPr>
          <p:cNvSpPr txBox="1"/>
          <p:nvPr/>
        </p:nvSpPr>
        <p:spPr>
          <a:xfrm>
            <a:off x="1371918" y="91763"/>
            <a:ext cx="336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BB73E56-F262-14F3-AB97-F2E7A5BCB134}"/>
              </a:ext>
            </a:extLst>
          </p:cNvPr>
          <p:cNvCxnSpPr/>
          <p:nvPr/>
        </p:nvCxnSpPr>
        <p:spPr>
          <a:xfrm>
            <a:off x="4019550" y="3263900"/>
            <a:ext cx="2197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315690-EA8A-6D26-1C16-C3564D72B1B6}"/>
              </a:ext>
            </a:extLst>
          </p:cNvPr>
          <p:cNvCxnSpPr>
            <a:cxnSpLocks/>
          </p:cNvCxnSpPr>
          <p:nvPr/>
        </p:nvCxnSpPr>
        <p:spPr>
          <a:xfrm>
            <a:off x="4785177" y="5105400"/>
            <a:ext cx="33999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2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97BE19-7C3F-2DB4-E2BB-5C9F67FB79DE}"/>
              </a:ext>
            </a:extLst>
          </p:cNvPr>
          <p:cNvSpPr txBox="1"/>
          <p:nvPr/>
        </p:nvSpPr>
        <p:spPr>
          <a:xfrm>
            <a:off x="5686979" y="1920310"/>
            <a:ext cx="602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参考：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利用料金は </a:t>
            </a:r>
            <a:r>
              <a:rPr kumimoji="1" lang="en-US" altLang="ja-JP" dirty="0"/>
              <a:t>3</a:t>
            </a:r>
            <a:r>
              <a:rPr kumimoji="1" lang="ja-JP" altLang="en-US" dirty="0"/>
              <a:t>ドル／</a:t>
            </a:r>
            <a:r>
              <a:rPr kumimoji="1" lang="en-US" altLang="ja-JP" dirty="0"/>
              <a:t>M</a:t>
            </a:r>
            <a:r>
              <a:rPr kumimoji="1" lang="ja-JP" altLang="en-US" dirty="0"/>
              <a:t>トークン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84DDA7-F44E-D5A4-AEC2-479CB748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79" y="2238941"/>
            <a:ext cx="6117434" cy="32551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2A1357-45AF-BACC-2FFE-8CD88BBB8ECA}"/>
              </a:ext>
            </a:extLst>
          </p:cNvPr>
          <p:cNvSpPr txBox="1"/>
          <p:nvPr/>
        </p:nvSpPr>
        <p:spPr>
          <a:xfrm>
            <a:off x="5686979" y="5769540"/>
            <a:ext cx="6319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hlinkClick r:id="rId3"/>
              </a:rPr>
              <a:t>基盤モデルを使用した生成 </a:t>
            </a:r>
            <a:r>
              <a:rPr lang="en-US" altLang="ja-JP" sz="1200" dirty="0">
                <a:hlinkClick r:id="rId3"/>
              </a:rPr>
              <a:t>AI </a:t>
            </a:r>
            <a:r>
              <a:rPr lang="ja-JP" altLang="en-US" sz="1200" dirty="0">
                <a:hlinkClick r:id="rId3"/>
              </a:rPr>
              <a:t>アプリケーションの構築 </a:t>
            </a:r>
            <a:r>
              <a:rPr lang="en-US" altLang="ja-JP" sz="1200" dirty="0">
                <a:hlinkClick r:id="rId3"/>
              </a:rPr>
              <a:t>– Amazon Bedrock </a:t>
            </a:r>
            <a:r>
              <a:rPr lang="ja-JP" altLang="en-US" sz="1200" dirty="0">
                <a:hlinkClick r:id="rId3"/>
              </a:rPr>
              <a:t>の料金 </a:t>
            </a:r>
            <a:r>
              <a:rPr lang="en-US" altLang="ja-JP" sz="1200" dirty="0">
                <a:hlinkClick r:id="rId3"/>
              </a:rPr>
              <a:t>– AWS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78436"/>
              </p:ext>
            </p:extLst>
          </p:nvPr>
        </p:nvGraphicFramePr>
        <p:xfrm>
          <a:off x="387587" y="2070518"/>
          <a:ext cx="4647963" cy="3276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4395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738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790-F2B7-73B1-F7BF-E37298DB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179</Words>
  <Application>Microsoft Office PowerPoint</Application>
  <PresentationFormat>ワイド画面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40</cp:revision>
  <dcterms:created xsi:type="dcterms:W3CDTF">2025-09-05T22:24:23Z</dcterms:created>
  <dcterms:modified xsi:type="dcterms:W3CDTF">2025-09-06T02:07:24Z</dcterms:modified>
</cp:coreProperties>
</file>