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57" r:id="rId3"/>
    <p:sldId id="275" r:id="rId4"/>
    <p:sldId id="256" r:id="rId5"/>
    <p:sldId id="276" r:id="rId6"/>
    <p:sldId id="259" r:id="rId7"/>
    <p:sldId id="272" r:id="rId8"/>
    <p:sldId id="258" r:id="rId9"/>
    <p:sldId id="277" r:id="rId10"/>
    <p:sldId id="271" r:id="rId11"/>
    <p:sldId id="270" r:id="rId12"/>
    <p:sldId id="273" r:id="rId13"/>
    <p:sldId id="27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7A03-5D1F-430B-A680-C84EE3BF639F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5E0E-6561-4E24-914F-2830C8F0D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20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B76BA-B645-7FE2-700B-CCAF4157A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6CEAD0E-445B-4305-6948-DFA667E92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B6CD72-6BB4-FB14-3B9D-0FEDED2B6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135BF1-C272-95CA-092A-5C2452A19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97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Relationship Id="rId27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cs.aws.amazon.com/ja_jp/bedrock/latest/userguide/data-prot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aws.amazon.com/jp/bedrock/amazon-models/privac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A76F-2927-0E1D-FFDA-3B2DA9F03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482715-CC75-A731-50C9-623E9E8AA28E}"/>
              </a:ext>
            </a:extLst>
          </p:cNvPr>
          <p:cNvSpPr txBox="1"/>
          <p:nvPr/>
        </p:nvSpPr>
        <p:spPr>
          <a:xfrm>
            <a:off x="2187618" y="15405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利用の目的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990BB5-7907-43F9-4466-79D7A6582566}"/>
              </a:ext>
            </a:extLst>
          </p:cNvPr>
          <p:cNvSpPr txBox="1"/>
          <p:nvPr/>
        </p:nvSpPr>
        <p:spPr>
          <a:xfrm>
            <a:off x="991564" y="1467557"/>
            <a:ext cx="637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ソフトウェア開発の効率化</a:t>
            </a:r>
            <a:endParaRPr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ツール開発試行 </a:t>
            </a:r>
            <a:endParaRPr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社内文書問い合わせチャットボット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技術文書からの情報抽出 など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クラウドの運用効率化試行 </a:t>
            </a:r>
            <a:endParaRPr kumimoji="1"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サーバレス システム開発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インフラ管理のコード化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B775D8B-75C1-4EE5-412F-074D9C62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85" y="1568925"/>
            <a:ext cx="2908784" cy="68324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D62477C-9031-8107-CCCB-A96FF32F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2" y="2859116"/>
            <a:ext cx="2019585" cy="14733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FF16588-AB70-D32B-A527-5332AA450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817" y="4863095"/>
            <a:ext cx="1143678" cy="112877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219453-D3AB-8156-29F3-DA1AFE052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577" y="5144075"/>
            <a:ext cx="2062449" cy="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F0552-7D44-6F35-145C-B13E34FE9C79}"/>
              </a:ext>
            </a:extLst>
          </p:cNvPr>
          <p:cNvSpPr txBox="1"/>
          <p:nvPr/>
        </p:nvSpPr>
        <p:spPr>
          <a:xfrm>
            <a:off x="6611281" y="3044645"/>
            <a:ext cx="4470399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"Sid": "</a:t>
            </a:r>
            <a:r>
              <a:rPr lang="en-US" altLang="ja-JP" sz="1100" dirty="0" err="1"/>
              <a:t>VisualEditor0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"Effect": "Allow",</a:t>
            </a:r>
          </a:p>
          <a:p>
            <a:r>
              <a:rPr lang="en-US" altLang="ja-JP" sz="1100" dirty="0"/>
              <a:t>"Action": [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bedrock:ListInferenceProfiles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bedrock:InvokeModelWithResponseStream</a:t>
            </a:r>
            <a:r>
              <a:rPr lang="en-US" altLang="ja-JP" sz="1100" dirty="0"/>
              <a:t>"</a:t>
            </a:r>
          </a:p>
          <a:p>
            <a:r>
              <a:rPr lang="en-US" altLang="ja-JP" sz="1100" dirty="0"/>
              <a:t>],</a:t>
            </a:r>
          </a:p>
          <a:p>
            <a:r>
              <a:rPr lang="en-US" altLang="ja-JP" sz="1100" dirty="0"/>
              <a:t>"Resource": "*",</a:t>
            </a:r>
          </a:p>
          <a:p>
            <a:r>
              <a:rPr lang="en-US" altLang="ja-JP" sz="1100" dirty="0"/>
              <a:t>"Condition": {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IpAddress</a:t>
            </a:r>
            <a:r>
              <a:rPr lang="en-US" altLang="ja-JP" sz="1100" dirty="0"/>
              <a:t>": {</a:t>
            </a:r>
          </a:p>
          <a:p>
            <a:r>
              <a:rPr lang="en-US" altLang="ja-JP" sz="1100" dirty="0"/>
              <a:t>		"</a:t>
            </a:r>
            <a:r>
              <a:rPr lang="en-US" altLang="ja-JP" sz="1100" dirty="0" err="1"/>
              <a:t>aws:SourceIp</a:t>
            </a:r>
            <a:r>
              <a:rPr lang="en-US" altLang="ja-JP" sz="1100" dirty="0"/>
              <a:t>":[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		 </a:t>
            </a:r>
          </a:p>
          <a:p>
            <a:r>
              <a:rPr lang="en-US" altLang="ja-JP" sz="1100" dirty="0"/>
              <a:t>		 ]</a:t>
            </a:r>
          </a:p>
          <a:p>
            <a:r>
              <a:rPr lang="en-US" altLang="ja-JP" sz="1100" dirty="0"/>
              <a:t>	}</a:t>
            </a:r>
          </a:p>
          <a:p>
            <a:r>
              <a:rPr lang="en-US" altLang="ja-JP" sz="11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4FA1C-F465-4282-AC81-C0519E416D7C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ファイアウォール、アクセス制限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854602-5261-FA6A-F6BE-E992E42C2602}"/>
              </a:ext>
            </a:extLst>
          </p:cNvPr>
          <p:cNvSpPr txBox="1"/>
          <p:nvPr/>
        </p:nvSpPr>
        <p:spPr>
          <a:xfrm>
            <a:off x="7933215" y="160159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2FBC85-9C26-5DE4-C252-110B762BF724}"/>
              </a:ext>
            </a:extLst>
          </p:cNvPr>
          <p:cNvSpPr txBox="1"/>
          <p:nvPr/>
        </p:nvSpPr>
        <p:spPr>
          <a:xfrm>
            <a:off x="9904949" y="130766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938B69-E399-1ED0-6D31-292EEBBE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7" y="1531248"/>
            <a:ext cx="767245" cy="645873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780B02A-9AEB-721C-EFAA-915DBB1562C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54802" y="1854185"/>
            <a:ext cx="3629098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0E35FA2-8866-11B2-901C-0C418040E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09" y="1531248"/>
            <a:ext cx="760683" cy="76068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AF7E37-A585-36C4-F802-0D3364547D41}"/>
              </a:ext>
            </a:extLst>
          </p:cNvPr>
          <p:cNvSpPr txBox="1"/>
          <p:nvPr/>
        </p:nvSpPr>
        <p:spPr>
          <a:xfrm>
            <a:off x="862909" y="2233550"/>
            <a:ext cx="4494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ポリシーにて制限する。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関連の操作のみ許可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・社内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からの接続のみ許可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F203BB-E9AD-CEA1-97D4-ED01D8270DE7}"/>
              </a:ext>
            </a:extLst>
          </p:cNvPr>
          <p:cNvSpPr/>
          <p:nvPr/>
        </p:nvSpPr>
        <p:spPr>
          <a:xfrm>
            <a:off x="8505696" y="4755359"/>
            <a:ext cx="1574801" cy="10896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DAFB16-74D4-2422-5CE6-D2A8CCF5A621}"/>
              </a:ext>
            </a:extLst>
          </p:cNvPr>
          <p:cNvSpPr/>
          <p:nvPr/>
        </p:nvSpPr>
        <p:spPr>
          <a:xfrm>
            <a:off x="7563779" y="3496756"/>
            <a:ext cx="3306940" cy="7093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A75F83-D790-0E1A-5143-0B7F51E2DF37}"/>
              </a:ext>
            </a:extLst>
          </p:cNvPr>
          <p:cNvSpPr txBox="1"/>
          <p:nvPr/>
        </p:nvSpPr>
        <p:spPr>
          <a:xfrm>
            <a:off x="7120448" y="2773677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7458439-53C2-9E19-35BC-EF528483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7" y="2544700"/>
            <a:ext cx="555024" cy="49994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B66617-FC5D-C02E-371D-4994A9F75DEA}"/>
              </a:ext>
            </a:extLst>
          </p:cNvPr>
          <p:cNvSpPr txBox="1"/>
          <p:nvPr/>
        </p:nvSpPr>
        <p:spPr>
          <a:xfrm>
            <a:off x="10482101" y="2426175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A389572-BF41-C3DA-3144-C7A63014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207" y="1995438"/>
            <a:ext cx="555024" cy="49994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CF24F1-F41B-1CC0-111E-E53025B4AFAF}"/>
              </a:ext>
            </a:extLst>
          </p:cNvPr>
          <p:cNvSpPr txBox="1"/>
          <p:nvPr/>
        </p:nvSpPr>
        <p:spPr>
          <a:xfrm>
            <a:off x="862909" y="4583528"/>
            <a:ext cx="498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意図しないアクセスを許可する設定ミスが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ないかを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Access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Analyzer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で分析。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02AE276B-4D42-E6E1-98C9-B14608018E74}"/>
              </a:ext>
            </a:extLst>
          </p:cNvPr>
          <p:cNvSpPr/>
          <p:nvPr/>
        </p:nvSpPr>
        <p:spPr>
          <a:xfrm>
            <a:off x="10082399" y="4562957"/>
            <a:ext cx="1440873" cy="674254"/>
          </a:xfrm>
          <a:prstGeom prst="wedgeRectCallout">
            <a:avLst>
              <a:gd name="adj1" fmla="val -49038"/>
              <a:gd name="adj2" fmla="val 66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社内</a:t>
            </a:r>
            <a:r>
              <a:rPr lang="en-US" altLang="ja-JP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</a:t>
            </a:r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からの接続のみ許可</a:t>
            </a:r>
            <a:endParaRPr kumimoji="1" lang="ja-JP" altLang="en-US" sz="2000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6AA4C0BE-7E4F-E6F6-04B0-C1D71F2566EA}"/>
              </a:ext>
            </a:extLst>
          </p:cNvPr>
          <p:cNvSpPr/>
          <p:nvPr/>
        </p:nvSpPr>
        <p:spPr>
          <a:xfrm>
            <a:off x="10080497" y="3248096"/>
            <a:ext cx="1440873" cy="419469"/>
          </a:xfrm>
          <a:prstGeom prst="wedgeRectCallout">
            <a:avLst>
              <a:gd name="adj1" fmla="val -49038"/>
              <a:gd name="adj2" fmla="val 66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関連の操作</a:t>
            </a:r>
            <a:endParaRPr lang="en-US" altLang="ja-JP" sz="14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のみ許可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950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790-F2B7-73B1-F7BF-E37298DB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B7669D-B516-5FD0-EBEF-A180B9186518}"/>
              </a:ext>
            </a:extLst>
          </p:cNvPr>
          <p:cNvSpPr txBox="1"/>
          <p:nvPr/>
        </p:nvSpPr>
        <p:spPr>
          <a:xfrm>
            <a:off x="839611" y="2386895"/>
            <a:ext cx="4494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使用ﾛｸﾞを元に、ユーザ・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モデルごとの使用量を集計可能。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24E28B-59B6-330E-D132-333D8CA8AAAF}"/>
              </a:ext>
            </a:extLst>
          </p:cNvPr>
          <p:cNvSpPr txBox="1"/>
          <p:nvPr/>
        </p:nvSpPr>
        <p:spPr>
          <a:xfrm>
            <a:off x="6800915" y="4007790"/>
            <a:ext cx="480933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SELECT 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 AS user,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 AS model,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responseElements.usage.inputTokens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total_input_tokens</a:t>
            </a:r>
            <a:r>
              <a:rPr lang="en-US" altLang="ja-JP" sz="1100" dirty="0"/>
              <a:t>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responseElements.usage.outputTokens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total_output_tokens</a:t>
            </a:r>
            <a:endParaRPr lang="en-US" altLang="ja-JP" sz="1100" dirty="0"/>
          </a:p>
          <a:p>
            <a:r>
              <a:rPr lang="en-US" altLang="ja-JP" sz="1100" dirty="0"/>
              <a:t>FROM </a:t>
            </a:r>
            <a:r>
              <a:rPr lang="en-US" altLang="ja-JP" sz="1100" dirty="0" err="1"/>
              <a:t>cloudtrail_logs</a:t>
            </a:r>
            <a:endParaRPr lang="en-US" altLang="ja-JP" sz="1100" dirty="0"/>
          </a:p>
          <a:p>
            <a:r>
              <a:rPr lang="en-US" altLang="ja-JP" sz="1100" dirty="0"/>
              <a:t>WHERE </a:t>
            </a:r>
            <a:r>
              <a:rPr lang="en-US" altLang="ja-JP" sz="1100" dirty="0" err="1"/>
              <a:t>eventSource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bedrock.amazonaws.com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  AND </a:t>
            </a:r>
            <a:r>
              <a:rPr lang="en-US" altLang="ja-JP" sz="1100" dirty="0" err="1"/>
              <a:t>eventName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InvokeModel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GROUP BY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;</a:t>
            </a:r>
          </a:p>
          <a:p>
            <a:endParaRPr kumimoji="1" lang="ja-JP" altLang="en-US" sz="11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7267E6C-769D-7216-9FE5-20E51C124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8607" y="2093054"/>
            <a:ext cx="609600" cy="609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3B67AA-C8E7-8FCE-279A-0F49691FFF92}"/>
              </a:ext>
            </a:extLst>
          </p:cNvPr>
          <p:cNvSpPr txBox="1"/>
          <p:nvPr/>
        </p:nvSpPr>
        <p:spPr>
          <a:xfrm>
            <a:off x="10060815" y="266627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DEFDBB-086D-A197-4416-2F2375F7071E}"/>
              </a:ext>
            </a:extLst>
          </p:cNvPr>
          <p:cNvSpPr txBox="1"/>
          <p:nvPr/>
        </p:nvSpPr>
        <p:spPr>
          <a:xfrm>
            <a:off x="6691849" y="3656825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使用状況集計ｸｴﾘのｲﾒｰｼﾞ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D772853-2F6A-C668-250E-27AED33F8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7497" y="2108507"/>
            <a:ext cx="609600" cy="6096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3A28A2C-F6E5-EC98-B804-29476E388C6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387097" y="2413307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0D2F71-24D1-8EFF-F06B-3BCF8952C121}"/>
              </a:ext>
            </a:extLst>
          </p:cNvPr>
          <p:cNvSpPr txBox="1"/>
          <p:nvPr/>
        </p:nvSpPr>
        <p:spPr>
          <a:xfrm>
            <a:off x="8909374" y="26627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S3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85E969-AC0D-0C98-4EE8-37A5CF6A21AA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ユーザごとの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使用量の集計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38D8C9-A2CF-6357-B1A0-1F7C8C817B61}"/>
              </a:ext>
            </a:extLst>
          </p:cNvPr>
          <p:cNvSpPr/>
          <p:nvPr/>
        </p:nvSpPr>
        <p:spPr>
          <a:xfrm>
            <a:off x="6882211" y="5367608"/>
            <a:ext cx="4265568" cy="2655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A447AE-451A-EC8F-C76E-D2A832D071DB}"/>
              </a:ext>
            </a:extLst>
          </p:cNvPr>
          <p:cNvSpPr txBox="1"/>
          <p:nvPr/>
        </p:nvSpPr>
        <p:spPr>
          <a:xfrm>
            <a:off x="7969062" y="5608228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ユーザ、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モデルで集計</a:t>
            </a: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A64EBA11-6EB7-156A-0512-89B8CBBD3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1256" y="2108507"/>
            <a:ext cx="609600" cy="6096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8A8F0E-8733-406A-34C8-42508188C15A}"/>
              </a:ext>
            </a:extLst>
          </p:cNvPr>
          <p:cNvSpPr txBox="1"/>
          <p:nvPr/>
        </p:nvSpPr>
        <p:spPr>
          <a:xfrm>
            <a:off x="7251354" y="268977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24BFC3-904E-BA4A-3A15-EE6AB0C95850}"/>
              </a:ext>
            </a:extLst>
          </p:cNvPr>
          <p:cNvSpPr txBox="1"/>
          <p:nvPr/>
        </p:nvSpPr>
        <p:spPr>
          <a:xfrm>
            <a:off x="7167972" y="17180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1D1A79D-55AE-AE67-E7E6-A8601F5921C0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7960856" y="2413307"/>
            <a:ext cx="81664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264F29-2CB7-598C-59CE-16A4A2F0AD8E}"/>
              </a:ext>
            </a:extLst>
          </p:cNvPr>
          <p:cNvSpPr txBox="1"/>
          <p:nvPr/>
        </p:nvSpPr>
        <p:spPr>
          <a:xfrm>
            <a:off x="8586007" y="173579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995EE8-1B5B-E33E-C597-F8934E73C63D}"/>
              </a:ext>
            </a:extLst>
          </p:cNvPr>
          <p:cNvSpPr txBox="1"/>
          <p:nvPr/>
        </p:nvSpPr>
        <p:spPr>
          <a:xfrm>
            <a:off x="9890731" y="174475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ﾛｸﾞ検索、集計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93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D11F-D1D0-F340-8155-631FB2E2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E0A6DE-93A9-B2D3-081A-ACDAAABCA9FA}"/>
              </a:ext>
            </a:extLst>
          </p:cNvPr>
          <p:cNvSpPr txBox="1"/>
          <p:nvPr/>
        </p:nvSpPr>
        <p:spPr>
          <a:xfrm>
            <a:off x="235686" y="2156774"/>
            <a:ext cx="652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アクセスキーを使うため、定期的な更新が必要。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カ月以上更新していないユーザを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マネージドルールで検知する。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68A653-54E5-581C-A09D-51FBE37E2B30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参考情報：アクセスキー更新漏れ検知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687D2C1-E3A3-F4C3-B881-1DAEF451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9509" y="3107438"/>
            <a:ext cx="643124" cy="6431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DDDE5C-B458-F1F4-CDCB-06C076D3FCDF}"/>
              </a:ext>
            </a:extLst>
          </p:cNvPr>
          <p:cNvSpPr txBox="1"/>
          <p:nvPr/>
        </p:nvSpPr>
        <p:spPr>
          <a:xfrm>
            <a:off x="9144206" y="3698365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439B90-ACE9-0483-CB1E-7C7F025BACB5}"/>
              </a:ext>
            </a:extLst>
          </p:cNvPr>
          <p:cNvSpPr txBox="1"/>
          <p:nvPr/>
        </p:nvSpPr>
        <p:spPr>
          <a:xfrm>
            <a:off x="8879088" y="2760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構成管理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79E317-BBDA-6C66-B5F6-B0F8512FF499}"/>
              </a:ext>
            </a:extLst>
          </p:cNvPr>
          <p:cNvSpPr txBox="1"/>
          <p:nvPr/>
        </p:nvSpPr>
        <p:spPr>
          <a:xfrm>
            <a:off x="10252016" y="3713950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r>
              <a:rPr kumimoji="1" lang="ja-JP" altLang="en-US" sz="1200" dirty="0"/>
              <a:t>ﾏﾈｰｼﾞﾄﾞﾙｰﾙ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E00AEE-22BD-817A-A870-959C34D4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451" y="3105306"/>
            <a:ext cx="570933" cy="629191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D8FB449-345D-7F51-AA0F-9E0EE55B17DC}"/>
              </a:ext>
            </a:extLst>
          </p:cNvPr>
          <p:cNvCxnSpPr>
            <a:cxnSpLocks/>
          </p:cNvCxnSpPr>
          <p:nvPr/>
        </p:nvCxnSpPr>
        <p:spPr>
          <a:xfrm>
            <a:off x="9755305" y="3437790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D6119690-C1D8-DED8-BADA-88713AF2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2548460"/>
            <a:ext cx="381053" cy="4239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AD9D9D-04BF-DE73-4714-5CDCB5C59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3200982"/>
            <a:ext cx="381053" cy="4239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C54FAE-02DA-ACCF-8974-0C427B33E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3836865"/>
            <a:ext cx="381053" cy="42392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321D66-DC7F-93FC-8F8F-4C7331E7425F}"/>
              </a:ext>
            </a:extLst>
          </p:cNvPr>
          <p:cNvSpPr txBox="1"/>
          <p:nvPr/>
        </p:nvSpPr>
        <p:spPr>
          <a:xfrm>
            <a:off x="7653965" y="4381954"/>
            <a:ext cx="967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ﾕｰｻﾞ</a:t>
            </a:r>
            <a:endParaRPr lang="en-US" altLang="ja-JP" sz="11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ｱｸｾｽｷｰ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6BCB93-5F50-042A-5BD4-84B9C1FB0BA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50118" y="2760421"/>
            <a:ext cx="994088" cy="6525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45E8E66-7DF1-0510-CC53-4B131958403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50118" y="3412943"/>
            <a:ext cx="9940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57F9C-F871-E9EF-0C5B-34542360CE6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150118" y="3412943"/>
            <a:ext cx="994088" cy="6358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FD1ECD6-B5B5-A194-3096-77519D476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164" y="2533897"/>
            <a:ext cx="457429" cy="44472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301106F-CF1C-C34C-E977-25A3709F7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256" y="3184227"/>
            <a:ext cx="444724" cy="45743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AE7C9DA-D121-E8A8-CC98-334FA5DDC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0164" y="3817993"/>
            <a:ext cx="432017" cy="461665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175A6B8-9FCE-E027-1666-1B1775EA8378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7315980" y="3412942"/>
            <a:ext cx="45308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24A12AE-29D2-5D37-8C81-82365F73421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7317593" y="2756259"/>
            <a:ext cx="451472" cy="41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EE6BF4-01D5-7174-7535-663F18997751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7292181" y="4048826"/>
            <a:ext cx="476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08871A8-E381-00F3-F75A-7C600BB46EEC}"/>
              </a:ext>
            </a:extLst>
          </p:cNvPr>
          <p:cNvSpPr txBox="1"/>
          <p:nvPr/>
        </p:nvSpPr>
        <p:spPr>
          <a:xfrm>
            <a:off x="6808379" y="4371446"/>
            <a:ext cx="96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ﾒﾝﾊﾞｰ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02DDAC3-55B0-B9ED-52F2-19F3429436C2}"/>
              </a:ext>
            </a:extLst>
          </p:cNvPr>
          <p:cNvSpPr txBox="1"/>
          <p:nvPr/>
        </p:nvSpPr>
        <p:spPr>
          <a:xfrm>
            <a:off x="10404301" y="2774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更新切れ検知</a:t>
            </a:r>
          </a:p>
        </p:txBody>
      </p:sp>
    </p:spTree>
    <p:extLst>
      <p:ext uri="{BB962C8B-B14F-4D97-AF65-F5344CB8AC3E}">
        <p14:creationId xmlns:p14="http://schemas.microsoft.com/office/powerpoint/2010/main" val="144014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1F7CE-2C07-E168-8FFC-ADB081C63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0B75AA-FC57-79A4-E197-07FAAC8D163A}"/>
              </a:ext>
            </a:extLst>
          </p:cNvPr>
          <p:cNvSpPr txBox="1"/>
          <p:nvPr/>
        </p:nvSpPr>
        <p:spPr>
          <a:xfrm>
            <a:off x="235686" y="2156774"/>
            <a:ext cx="924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Trusted Advisor :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ベストプラクティスのチェック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コスト最適化、セキュリティなど）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220D29-AFA7-D0DE-4700-E208F36FCC1E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参考情報：アクセスキー更新漏れ検知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63D3AAB-A576-0EC5-7F12-73F92F7FBB8F}"/>
              </a:ext>
            </a:extLst>
          </p:cNvPr>
          <p:cNvSpPr txBox="1"/>
          <p:nvPr/>
        </p:nvSpPr>
        <p:spPr>
          <a:xfrm>
            <a:off x="675255" y="969167"/>
            <a:ext cx="794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機密データを扱う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ため、セキュリティを考慮します。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また、ログを元に個人ごとの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使用状況を集計可とします。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36E1A33-3F48-63AB-ADEA-5E702150CFDB}"/>
              </a:ext>
            </a:extLst>
          </p:cNvPr>
          <p:cNvSpPr txBox="1"/>
          <p:nvPr/>
        </p:nvSpPr>
        <p:spPr>
          <a:xfrm>
            <a:off x="1371918" y="91763"/>
            <a:ext cx="368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B06DDC0-C066-694C-1ED1-A54D92769555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7020344" y="3438691"/>
            <a:ext cx="97426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3842570-14B3-7A4F-D9F5-0B88C22DA7F9}"/>
              </a:ext>
            </a:extLst>
          </p:cNvPr>
          <p:cNvSpPr/>
          <p:nvPr/>
        </p:nvSpPr>
        <p:spPr>
          <a:xfrm>
            <a:off x="4543877" y="2080007"/>
            <a:ext cx="7271498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375C299B-0E9C-CD3C-A164-13FBAE8C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986" y="3236512"/>
            <a:ext cx="404358" cy="404358"/>
          </a:xfrm>
          <a:prstGeom prst="rect">
            <a:avLst/>
          </a:prstGeom>
        </p:spPr>
      </p:pic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62A50343-C141-A416-84CA-47C43F185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8739" y="4546698"/>
            <a:ext cx="353197" cy="353197"/>
          </a:xfrm>
          <a:prstGeom prst="rect">
            <a:avLst/>
          </a:prstGeom>
        </p:spPr>
      </p:pic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02C15502-0DF2-90F2-3C69-51EF2FA41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4608" y="3249251"/>
            <a:ext cx="378881" cy="378881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C615831-713C-AB91-1F9A-6346C8B90867}"/>
              </a:ext>
            </a:extLst>
          </p:cNvPr>
          <p:cNvSpPr txBox="1"/>
          <p:nvPr/>
        </p:nvSpPr>
        <p:spPr>
          <a:xfrm>
            <a:off x="6439056" y="361334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F57F64C-CD83-443F-E9A3-80A33622CBF6}"/>
              </a:ext>
            </a:extLst>
          </p:cNvPr>
          <p:cNvSpPr txBox="1"/>
          <p:nvPr/>
        </p:nvSpPr>
        <p:spPr>
          <a:xfrm>
            <a:off x="2809169" y="312387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798979F-23E8-A872-691B-20CC4BF2D28A}"/>
              </a:ext>
            </a:extLst>
          </p:cNvPr>
          <p:cNvSpPr txBox="1"/>
          <p:nvPr/>
        </p:nvSpPr>
        <p:spPr>
          <a:xfrm>
            <a:off x="6394805" y="26902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B2D95470-6B15-9AF0-0790-19DD1BDF06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7450" y="4546698"/>
            <a:ext cx="353196" cy="353196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5C4347E6-EEA1-DC52-388C-EE58FE7A7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0580" y="3249251"/>
            <a:ext cx="374527" cy="378881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CD7FAFB-69F8-2393-0D3F-65FBC55E9988}"/>
              </a:ext>
            </a:extLst>
          </p:cNvPr>
          <p:cNvSpPr txBox="1"/>
          <p:nvPr/>
        </p:nvSpPr>
        <p:spPr>
          <a:xfrm>
            <a:off x="9447176" y="356275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13EE408-D6DC-045E-C077-60F3252BB038}"/>
              </a:ext>
            </a:extLst>
          </p:cNvPr>
          <p:cNvSpPr txBox="1"/>
          <p:nvPr/>
        </p:nvSpPr>
        <p:spPr>
          <a:xfrm>
            <a:off x="8104112" y="355302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1C21E8B-A084-F816-950A-2D915807E507}"/>
              </a:ext>
            </a:extLst>
          </p:cNvPr>
          <p:cNvSpPr txBox="1"/>
          <p:nvPr/>
        </p:nvSpPr>
        <p:spPr>
          <a:xfrm>
            <a:off x="7833275" y="484694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78C9662-7116-97AC-E911-02CD31ED2755}"/>
              </a:ext>
            </a:extLst>
          </p:cNvPr>
          <p:cNvSpPr txBox="1"/>
          <p:nvPr/>
        </p:nvSpPr>
        <p:spPr>
          <a:xfrm>
            <a:off x="9153862" y="485416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GuardDuty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829B08-0799-A4AD-36AE-AA6E3C4ADFCD}"/>
              </a:ext>
            </a:extLst>
          </p:cNvPr>
          <p:cNvSpPr txBox="1"/>
          <p:nvPr/>
        </p:nvSpPr>
        <p:spPr>
          <a:xfrm>
            <a:off x="5105956" y="3676138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1315FEC-F97A-FF01-74F7-CBE0176DCCC8}"/>
              </a:ext>
            </a:extLst>
          </p:cNvPr>
          <p:cNvSpPr txBox="1"/>
          <p:nvPr/>
        </p:nvSpPr>
        <p:spPr>
          <a:xfrm>
            <a:off x="5193843" y="288350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49CC854-9367-1F96-CC17-EFEF4DD7FFA1}"/>
              </a:ext>
            </a:extLst>
          </p:cNvPr>
          <p:cNvSpPr txBox="1"/>
          <p:nvPr/>
        </p:nvSpPr>
        <p:spPr>
          <a:xfrm>
            <a:off x="5368334" y="2268534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06ED7FFD-1034-B175-B4C7-F00C16FFA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657B1A81-29D0-8342-B863-206D704A65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6A77E2DB-DEEE-8DFC-7F85-CC8CD3A3737D}"/>
              </a:ext>
            </a:extLst>
          </p:cNvPr>
          <p:cNvSpPr/>
          <p:nvPr/>
        </p:nvSpPr>
        <p:spPr>
          <a:xfrm>
            <a:off x="5044130" y="2239108"/>
            <a:ext cx="6390245" cy="441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5C52CBE7-9E22-CCA3-2F95-CBECCCF344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4290" y="3121971"/>
            <a:ext cx="767245" cy="645873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3B62A7F-B7B6-A96D-B921-DF83C1F403E2}"/>
              </a:ext>
            </a:extLst>
          </p:cNvPr>
          <p:cNvSpPr/>
          <p:nvPr/>
        </p:nvSpPr>
        <p:spPr>
          <a:xfrm>
            <a:off x="2882381" y="2080007"/>
            <a:ext cx="1392465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0FDC531-91DB-5F31-D2EA-20B00ECE9FAF}"/>
              </a:ext>
            </a:extLst>
          </p:cNvPr>
          <p:cNvSpPr/>
          <p:nvPr/>
        </p:nvSpPr>
        <p:spPr>
          <a:xfrm>
            <a:off x="730288" y="2080007"/>
            <a:ext cx="1847352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37B4BF-A4F3-5697-6606-9CFB68DA19B0}"/>
              </a:ext>
            </a:extLst>
          </p:cNvPr>
          <p:cNvSpPr txBox="1"/>
          <p:nvPr/>
        </p:nvSpPr>
        <p:spPr>
          <a:xfrm>
            <a:off x="3249560" y="194620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F31F39-12CD-7F4E-C618-1B52F45B7FEF}"/>
              </a:ext>
            </a:extLst>
          </p:cNvPr>
          <p:cNvSpPr txBox="1"/>
          <p:nvPr/>
        </p:nvSpPr>
        <p:spPr>
          <a:xfrm>
            <a:off x="1381556" y="196210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0675B40-62B2-8149-3970-4A9B7F321139}"/>
              </a:ext>
            </a:extLst>
          </p:cNvPr>
          <p:cNvCxnSpPr>
            <a:cxnSpLocks/>
            <a:stCxn id="102" idx="3"/>
            <a:endCxn id="70" idx="1"/>
          </p:cNvCxnSpPr>
          <p:nvPr/>
        </p:nvCxnSpPr>
        <p:spPr>
          <a:xfrm flipV="1">
            <a:off x="2051535" y="3438691"/>
            <a:ext cx="4564451" cy="621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71D1A856-EEE9-D6A8-BE57-E563294BF24D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8373489" y="3438692"/>
            <a:ext cx="96709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721A6AA-FAF0-2F3C-2E23-FE0C77CA2E08}"/>
              </a:ext>
            </a:extLst>
          </p:cNvPr>
          <p:cNvSpPr txBox="1"/>
          <p:nvPr/>
        </p:nvSpPr>
        <p:spPr>
          <a:xfrm>
            <a:off x="7567904" y="2700161"/>
            <a:ext cx="128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ﾃﾞｰﾀ保管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BA5BD45-A876-44DA-F3D1-256CB594334E}"/>
              </a:ext>
            </a:extLst>
          </p:cNvPr>
          <p:cNvSpPr txBox="1"/>
          <p:nvPr/>
        </p:nvSpPr>
        <p:spPr>
          <a:xfrm>
            <a:off x="8946491" y="2683367"/>
            <a:ext cx="120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C137506-9954-62AD-540B-B3C3199531C5}"/>
              </a:ext>
            </a:extLst>
          </p:cNvPr>
          <p:cNvSpPr txBox="1"/>
          <p:nvPr/>
        </p:nvSpPr>
        <p:spPr>
          <a:xfrm>
            <a:off x="7772475" y="4099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9" name="図 118">
            <a:extLst>
              <a:ext uri="{FF2B5EF4-FFF2-40B4-BE49-F238E27FC236}">
                <a16:creationId xmlns:a16="http://schemas.microsoft.com/office/drawing/2014/main" id="{51659DCA-CB1E-8AE0-7815-0FD68867C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4" y="3165641"/>
            <a:ext cx="546101" cy="546101"/>
          </a:xfrm>
          <a:prstGeom prst="rect">
            <a:avLst/>
          </a:prstGeom>
        </p:spPr>
      </p:pic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4A419E4-8EAB-941D-D67F-E7765A9B54A8}"/>
              </a:ext>
            </a:extLst>
          </p:cNvPr>
          <p:cNvSpPr txBox="1"/>
          <p:nvPr/>
        </p:nvSpPr>
        <p:spPr>
          <a:xfrm>
            <a:off x="9040723" y="4275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4B9F0643-065B-3442-18A2-EE2928F8DD53}"/>
              </a:ext>
            </a:extLst>
          </p:cNvPr>
          <p:cNvCxnSpPr>
            <a:cxnSpLocks/>
            <a:stCxn id="82" idx="3"/>
            <a:endCxn id="72" idx="1"/>
          </p:cNvCxnSpPr>
          <p:nvPr/>
        </p:nvCxnSpPr>
        <p:spPr>
          <a:xfrm>
            <a:off x="8360646" y="4723296"/>
            <a:ext cx="988093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F0733429-63D4-24A9-DEA3-B8E2E2F68706}"/>
              </a:ext>
            </a:extLst>
          </p:cNvPr>
          <p:cNvCxnSpPr>
            <a:cxnSpLocks/>
            <a:stCxn id="73" idx="2"/>
            <a:endCxn id="82" idx="0"/>
          </p:cNvCxnSpPr>
          <p:nvPr/>
        </p:nvCxnSpPr>
        <p:spPr>
          <a:xfrm flipH="1">
            <a:off x="8184048" y="3628132"/>
            <a:ext cx="1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8" name="図 127">
            <a:extLst>
              <a:ext uri="{FF2B5EF4-FFF2-40B4-BE49-F238E27FC236}">
                <a16:creationId xmlns:a16="http://schemas.microsoft.com/office/drawing/2014/main" id="{0716451D-8810-E496-C172-35A02F5440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5782" y="2146611"/>
            <a:ext cx="349385" cy="337396"/>
          </a:xfrm>
          <a:prstGeom prst="rect">
            <a:avLst/>
          </a:prstGeom>
        </p:spPr>
      </p:pic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BBD7D3DF-190B-D725-CAD0-EF2B17C797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1145" y="5515065"/>
            <a:ext cx="365806" cy="365806"/>
          </a:xfrm>
          <a:prstGeom prst="rect">
            <a:avLst/>
          </a:prstGeom>
        </p:spPr>
      </p:pic>
      <p:pic>
        <p:nvPicPr>
          <p:cNvPr id="130" name="グラフィックス 129">
            <a:extLst>
              <a:ext uri="{FF2B5EF4-FFF2-40B4-BE49-F238E27FC236}">
                <a16:creationId xmlns:a16="http://schemas.microsoft.com/office/drawing/2014/main" id="{6D253725-2C7A-938A-447F-1520387C5C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41152" y="5521984"/>
            <a:ext cx="351969" cy="351969"/>
          </a:xfrm>
          <a:prstGeom prst="rect">
            <a:avLst/>
          </a:prstGeom>
        </p:spPr>
      </p:pic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D825FB7A-5499-E4A7-94F6-4FDB86150517}"/>
              </a:ext>
            </a:extLst>
          </p:cNvPr>
          <p:cNvCxnSpPr>
            <a:cxnSpLocks/>
            <a:stCxn id="82" idx="2"/>
            <a:endCxn id="129" idx="0"/>
          </p:cNvCxnSpPr>
          <p:nvPr/>
        </p:nvCxnSpPr>
        <p:spPr>
          <a:xfrm>
            <a:off x="8184048" y="4899894"/>
            <a:ext cx="0" cy="615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230401D-1C29-AC06-4EB5-73712276FDA9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8366951" y="5697968"/>
            <a:ext cx="97420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" name="グラフィックス 132">
            <a:extLst>
              <a:ext uri="{FF2B5EF4-FFF2-40B4-BE49-F238E27FC236}">
                <a16:creationId xmlns:a16="http://schemas.microsoft.com/office/drawing/2014/main" id="{D3FC97D2-2683-5983-6E44-BC07058C90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35262" y="5515066"/>
            <a:ext cx="365805" cy="365805"/>
          </a:xfrm>
          <a:prstGeom prst="rect">
            <a:avLst/>
          </a:prstGeom>
        </p:spPr>
      </p:pic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376A33D-1F13-21A4-11C3-F3CC1D8A11A8}"/>
              </a:ext>
            </a:extLst>
          </p:cNvPr>
          <p:cNvCxnSpPr>
            <a:cxnSpLocks/>
            <a:stCxn id="133" idx="3"/>
            <a:endCxn id="129" idx="1"/>
          </p:cNvCxnSpPr>
          <p:nvPr/>
        </p:nvCxnSpPr>
        <p:spPr>
          <a:xfrm flipV="1">
            <a:off x="7001067" y="5697968"/>
            <a:ext cx="100007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B4C0DEF6-7B18-9045-F307-C8544F141B49}"/>
              </a:ext>
            </a:extLst>
          </p:cNvPr>
          <p:cNvSpPr txBox="1"/>
          <p:nvPr/>
        </p:nvSpPr>
        <p:spPr>
          <a:xfrm>
            <a:off x="6554309" y="581397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KMS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A94BF8-0BBF-4E56-A340-FD5C886E61CD}"/>
              </a:ext>
            </a:extLst>
          </p:cNvPr>
          <p:cNvSpPr txBox="1"/>
          <p:nvPr/>
        </p:nvSpPr>
        <p:spPr>
          <a:xfrm>
            <a:off x="8008514" y="581397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52F67B81-43FB-5634-22EC-E0DE6B558987}"/>
              </a:ext>
            </a:extLst>
          </p:cNvPr>
          <p:cNvSpPr txBox="1"/>
          <p:nvPr/>
        </p:nvSpPr>
        <p:spPr>
          <a:xfrm>
            <a:off x="9211603" y="5808528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2002BB6-43AF-12E1-A14E-1A9F17482CDD}"/>
              </a:ext>
            </a:extLst>
          </p:cNvPr>
          <p:cNvSpPr txBox="1"/>
          <p:nvPr/>
        </p:nvSpPr>
        <p:spPr>
          <a:xfrm>
            <a:off x="6156132" y="603948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ﾛｸﾞ暗号化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6D85A6E-817D-4C69-3718-FB7BA28B22D7}"/>
              </a:ext>
            </a:extLst>
          </p:cNvPr>
          <p:cNvSpPr txBox="1"/>
          <p:nvPr/>
        </p:nvSpPr>
        <p:spPr>
          <a:xfrm>
            <a:off x="8976809" y="60339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EB7F8682-3C9A-93DE-B8DB-090B05CCB290}"/>
              </a:ext>
            </a:extLst>
          </p:cNvPr>
          <p:cNvSpPr txBox="1"/>
          <p:nvPr/>
        </p:nvSpPr>
        <p:spPr>
          <a:xfrm>
            <a:off x="7718490" y="60339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4C4841F-331E-675D-BEF3-B162C75C7B6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21204" y="4532796"/>
            <a:ext cx="381000" cy="381000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6B7C0B3-9B09-03D3-FB25-680B8DE59B1C}"/>
              </a:ext>
            </a:extLst>
          </p:cNvPr>
          <p:cNvSpPr txBox="1"/>
          <p:nvPr/>
        </p:nvSpPr>
        <p:spPr>
          <a:xfrm>
            <a:off x="6525000" y="486178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Config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727782F-CC3A-E6DC-D524-D27B63ED5F98}"/>
              </a:ext>
            </a:extLst>
          </p:cNvPr>
          <p:cNvSpPr txBox="1"/>
          <p:nvPr/>
        </p:nvSpPr>
        <p:spPr>
          <a:xfrm>
            <a:off x="5806253" y="4011896"/>
            <a:ext cx="1073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定期更新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D5B208C1-B8B6-D909-8C3F-A272C76411A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06204" y="3799248"/>
            <a:ext cx="422193" cy="451746"/>
          </a:xfrm>
          <a:prstGeom prst="rect">
            <a:avLst/>
          </a:prstGeom>
        </p:spPr>
      </p:pic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924200F-24B6-EAB7-A762-A573374A4121}"/>
              </a:ext>
            </a:extLst>
          </p:cNvPr>
          <p:cNvSpPr txBox="1"/>
          <p:nvPr/>
        </p:nvSpPr>
        <p:spPr>
          <a:xfrm>
            <a:off x="1667912" y="421360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Cline</a:t>
            </a:r>
            <a:endParaRPr kumimoji="1" lang="ja-JP" altLang="en-US" sz="1200" dirty="0"/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C00BC7B6-C991-466E-DB05-C006AF2E67F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99035" y="3788024"/>
            <a:ext cx="413525" cy="428177"/>
          </a:xfrm>
          <a:prstGeom prst="rect">
            <a:avLst/>
          </a:prstGeom>
        </p:spPr>
      </p:pic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A3210846-E872-DA17-9BD0-F6DCE268870F}"/>
              </a:ext>
            </a:extLst>
          </p:cNvPr>
          <p:cNvSpPr txBox="1"/>
          <p:nvPr/>
        </p:nvSpPr>
        <p:spPr>
          <a:xfrm>
            <a:off x="941575" y="42162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VSCode</a:t>
            </a:r>
            <a:endParaRPr kumimoji="1" lang="ja-JP" altLang="en-US" sz="1200" dirty="0"/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6FF6CE6-77FD-92BA-4E54-E10C52FEFA1A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8184048" y="3628132"/>
            <a:ext cx="1343796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8698D218-1707-5B5B-79E6-416B3196A452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6818165" y="3640870"/>
            <a:ext cx="1365883" cy="90582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27AC797D-62A1-26F2-95F9-DF6F4B554F4E}"/>
              </a:ext>
            </a:extLst>
          </p:cNvPr>
          <p:cNvCxnSpPr>
            <a:cxnSpLocks/>
            <a:stCxn id="70" idx="2"/>
            <a:endCxn id="142" idx="0"/>
          </p:cNvCxnSpPr>
          <p:nvPr/>
        </p:nvCxnSpPr>
        <p:spPr>
          <a:xfrm flipH="1">
            <a:off x="6811704" y="3640870"/>
            <a:ext cx="6461" cy="8919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A9BD4F6-A756-F9CF-F200-774EC3728048}"/>
              </a:ext>
            </a:extLst>
          </p:cNvPr>
          <p:cNvSpPr txBox="1"/>
          <p:nvPr/>
        </p:nvSpPr>
        <p:spPr>
          <a:xfrm>
            <a:off x="1242154" y="293979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開発用</a:t>
            </a:r>
            <a:r>
              <a:rPr kumimoji="1" lang="en-US" altLang="ja-JP" sz="1200" dirty="0"/>
              <a:t>PC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9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60822"/>
              </p:ext>
            </p:extLst>
          </p:nvPr>
        </p:nvGraphicFramePr>
        <p:xfrm>
          <a:off x="6096000" y="2307585"/>
          <a:ext cx="4647963" cy="2124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 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C56C3E-9D01-A102-60C3-E7F0844F95C0}"/>
              </a:ext>
            </a:extLst>
          </p:cNvPr>
          <p:cNvSpPr txBox="1"/>
          <p:nvPr/>
        </p:nvSpPr>
        <p:spPr>
          <a:xfrm>
            <a:off x="953205" y="2733413"/>
            <a:ext cx="464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千円／月程度を予想。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最大でも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千円／月を想定。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6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EAF68-A18B-BDAE-D2AB-653351F0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86605C-B041-21E1-B6B4-521074E8F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6534-92FC-CA24-98C4-1FA5A3FF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9C416F3-D4ED-4D82-BF40-8628F5B57AB0}"/>
              </a:ext>
            </a:extLst>
          </p:cNvPr>
          <p:cNvSpPr txBox="1"/>
          <p:nvPr/>
        </p:nvSpPr>
        <p:spPr>
          <a:xfrm>
            <a:off x="675255" y="969167"/>
            <a:ext cx="781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を試行。</a:t>
            </a: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機密データを扱う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ため、セキュリティを考慮します（下図）。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DD7B022-8E4F-5771-3CCA-504BD9FDCD4A}"/>
              </a:ext>
            </a:extLst>
          </p:cNvPr>
          <p:cNvSpPr txBox="1"/>
          <p:nvPr/>
        </p:nvSpPr>
        <p:spPr>
          <a:xfrm>
            <a:off x="1371918" y="91763"/>
            <a:ext cx="415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サンドボックス環境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の概要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FA0750A-E5D1-9EFE-02B4-5C14CBF17B9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020344" y="3438691"/>
            <a:ext cx="97426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2EF971-D7BC-E218-5E51-39054EE5C0EC}"/>
              </a:ext>
            </a:extLst>
          </p:cNvPr>
          <p:cNvSpPr/>
          <p:nvPr/>
        </p:nvSpPr>
        <p:spPr>
          <a:xfrm>
            <a:off x="4543877" y="2080007"/>
            <a:ext cx="7271498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9713337-25CC-512B-F55F-F8017072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986" y="3236512"/>
            <a:ext cx="404358" cy="40435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42E6E4C5-0C14-0698-B33E-DF7F7D204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8739" y="4546698"/>
            <a:ext cx="353197" cy="353197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28D2222E-6E49-6A91-9ACE-88E957EB6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4608" y="3249251"/>
            <a:ext cx="378881" cy="37888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7950E6-C25F-8D1F-60CA-4A58B6A31BB6}"/>
              </a:ext>
            </a:extLst>
          </p:cNvPr>
          <p:cNvSpPr txBox="1"/>
          <p:nvPr/>
        </p:nvSpPr>
        <p:spPr>
          <a:xfrm>
            <a:off x="6439056" y="361334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26C035-B0E7-AC1C-E09A-79491C60ACCE}"/>
              </a:ext>
            </a:extLst>
          </p:cNvPr>
          <p:cNvSpPr txBox="1"/>
          <p:nvPr/>
        </p:nvSpPr>
        <p:spPr>
          <a:xfrm>
            <a:off x="2809169" y="312387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D314D2-A5DD-59B8-28F3-2167FA8F11D9}"/>
              </a:ext>
            </a:extLst>
          </p:cNvPr>
          <p:cNvSpPr txBox="1"/>
          <p:nvPr/>
        </p:nvSpPr>
        <p:spPr>
          <a:xfrm>
            <a:off x="6394805" y="26902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0ECF3B9-332D-DC92-48FA-12DD6B4B4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7450" y="4546698"/>
            <a:ext cx="353196" cy="35319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D3F03A4E-E97D-478B-25D0-2A58FB056C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0580" y="3249251"/>
            <a:ext cx="374527" cy="378881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F43D87-A2D9-2982-256F-D364375A221E}"/>
              </a:ext>
            </a:extLst>
          </p:cNvPr>
          <p:cNvSpPr txBox="1"/>
          <p:nvPr/>
        </p:nvSpPr>
        <p:spPr>
          <a:xfrm>
            <a:off x="9447176" y="356275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ED1FC8C-8045-7374-61B5-A01F041E26B3}"/>
              </a:ext>
            </a:extLst>
          </p:cNvPr>
          <p:cNvSpPr txBox="1"/>
          <p:nvPr/>
        </p:nvSpPr>
        <p:spPr>
          <a:xfrm>
            <a:off x="8104112" y="355302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A955E3-E2FC-DA81-54B8-6D1739126B63}"/>
              </a:ext>
            </a:extLst>
          </p:cNvPr>
          <p:cNvSpPr txBox="1"/>
          <p:nvPr/>
        </p:nvSpPr>
        <p:spPr>
          <a:xfrm>
            <a:off x="7833275" y="484694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3A3CA6-A318-0543-2D93-463EB8B7AE3C}"/>
              </a:ext>
            </a:extLst>
          </p:cNvPr>
          <p:cNvSpPr txBox="1"/>
          <p:nvPr/>
        </p:nvSpPr>
        <p:spPr>
          <a:xfrm>
            <a:off x="9153862" y="485416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GuardDuty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58690BC-E4CC-3C47-6A05-674A0F78A810}"/>
              </a:ext>
            </a:extLst>
          </p:cNvPr>
          <p:cNvSpPr txBox="1"/>
          <p:nvPr/>
        </p:nvSpPr>
        <p:spPr>
          <a:xfrm>
            <a:off x="5105956" y="3676138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BF1BBF-5459-E125-C177-F5F58155907A}"/>
              </a:ext>
            </a:extLst>
          </p:cNvPr>
          <p:cNvSpPr txBox="1"/>
          <p:nvPr/>
        </p:nvSpPr>
        <p:spPr>
          <a:xfrm>
            <a:off x="5193843" y="288350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4155F11-C3A5-B810-5659-B571ACB6C0BD}"/>
              </a:ext>
            </a:extLst>
          </p:cNvPr>
          <p:cNvSpPr txBox="1"/>
          <p:nvPr/>
        </p:nvSpPr>
        <p:spPr>
          <a:xfrm>
            <a:off x="5368334" y="2268534"/>
            <a:ext cx="189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東京 </a:t>
            </a:r>
            <a:r>
              <a:rPr kumimoji="1" lang="en-US" altLang="ja-JP" sz="1200" dirty="0"/>
              <a:t>or </a:t>
            </a:r>
            <a:r>
              <a:rPr kumimoji="1" lang="ja-JP" altLang="en-US" sz="1200" dirty="0"/>
              <a:t>北米</a:t>
            </a:r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6DCFFEC4-5429-5208-F360-C4C3E14080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90A6CCD0-D4F2-F47A-0602-8B77090FF3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61E9D1F-0FA3-88D2-5AEA-755E46A83D05}"/>
              </a:ext>
            </a:extLst>
          </p:cNvPr>
          <p:cNvSpPr/>
          <p:nvPr/>
        </p:nvSpPr>
        <p:spPr>
          <a:xfrm>
            <a:off x="5044130" y="2239108"/>
            <a:ext cx="6390245" cy="441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C55D216-5DE9-9459-5A74-7A7A4A09A2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4290" y="3121971"/>
            <a:ext cx="767245" cy="645873"/>
          </a:xfrm>
          <a:prstGeom prst="rect">
            <a:avLst/>
          </a:prstGeom>
        </p:spPr>
      </p:pic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0DA736-495F-6809-D74C-CEE5F959BD11}"/>
              </a:ext>
            </a:extLst>
          </p:cNvPr>
          <p:cNvSpPr/>
          <p:nvPr/>
        </p:nvSpPr>
        <p:spPr>
          <a:xfrm>
            <a:off x="2882381" y="2080007"/>
            <a:ext cx="1392465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C24B15A-BDD5-B7C0-E1FE-629241D7A49E}"/>
              </a:ext>
            </a:extLst>
          </p:cNvPr>
          <p:cNvSpPr/>
          <p:nvPr/>
        </p:nvSpPr>
        <p:spPr>
          <a:xfrm>
            <a:off x="730288" y="2080007"/>
            <a:ext cx="1847352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1031D20-2280-1F3A-3680-D6C40359255B}"/>
              </a:ext>
            </a:extLst>
          </p:cNvPr>
          <p:cNvSpPr txBox="1"/>
          <p:nvPr/>
        </p:nvSpPr>
        <p:spPr>
          <a:xfrm>
            <a:off x="3249560" y="194620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22CA405-98B3-BB62-7AF4-03D06536A951}"/>
              </a:ext>
            </a:extLst>
          </p:cNvPr>
          <p:cNvSpPr txBox="1"/>
          <p:nvPr/>
        </p:nvSpPr>
        <p:spPr>
          <a:xfrm>
            <a:off x="1381556" y="196210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3D78879-2AD4-BBB7-9DBF-C5291A5207D3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2051535" y="3438691"/>
            <a:ext cx="4564451" cy="621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EF72491-0D8B-BC96-DE76-9743BAF14ABC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8373489" y="3438692"/>
            <a:ext cx="96709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42317A0-236B-3D11-842F-C81116C48FCF}"/>
              </a:ext>
            </a:extLst>
          </p:cNvPr>
          <p:cNvSpPr txBox="1"/>
          <p:nvPr/>
        </p:nvSpPr>
        <p:spPr>
          <a:xfrm>
            <a:off x="7567904" y="2700161"/>
            <a:ext cx="128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ﾃﾞｰﾀ保管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1283065-AD24-84DC-31ED-A4CA0DFC6D06}"/>
              </a:ext>
            </a:extLst>
          </p:cNvPr>
          <p:cNvSpPr txBox="1"/>
          <p:nvPr/>
        </p:nvSpPr>
        <p:spPr>
          <a:xfrm>
            <a:off x="8946491" y="2683367"/>
            <a:ext cx="120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B2B4080-CDAA-111A-B6CC-3726DFCD0C57}"/>
              </a:ext>
            </a:extLst>
          </p:cNvPr>
          <p:cNvSpPr txBox="1"/>
          <p:nvPr/>
        </p:nvSpPr>
        <p:spPr>
          <a:xfrm>
            <a:off x="7772475" y="4099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CEFB23A-4A6F-434F-0D36-F01A7457F5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4" y="3165641"/>
            <a:ext cx="546101" cy="546101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AD87C1C-78F8-C003-8C85-B4ABC30150AE}"/>
              </a:ext>
            </a:extLst>
          </p:cNvPr>
          <p:cNvSpPr txBox="1"/>
          <p:nvPr/>
        </p:nvSpPr>
        <p:spPr>
          <a:xfrm>
            <a:off x="9040723" y="4275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F07DEF9-E429-7BCD-F8BD-4E2C5915D388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8360646" y="4723296"/>
            <a:ext cx="988093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C5602FD-A19A-4049-B853-02AE222E587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8184048" y="3628132"/>
            <a:ext cx="1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9" name="図 88">
            <a:extLst>
              <a:ext uri="{FF2B5EF4-FFF2-40B4-BE49-F238E27FC236}">
                <a16:creationId xmlns:a16="http://schemas.microsoft.com/office/drawing/2014/main" id="{E5434179-57D8-E1FC-D99B-72747D884A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5782" y="2146611"/>
            <a:ext cx="349385" cy="337396"/>
          </a:xfrm>
          <a:prstGeom prst="rect">
            <a:avLst/>
          </a:prstGeom>
        </p:spPr>
      </p:pic>
      <p:pic>
        <p:nvPicPr>
          <p:cNvPr id="90" name="グラフィックス 89">
            <a:extLst>
              <a:ext uri="{FF2B5EF4-FFF2-40B4-BE49-F238E27FC236}">
                <a16:creationId xmlns:a16="http://schemas.microsoft.com/office/drawing/2014/main" id="{C74FDDB5-7128-96A7-1534-BF82456970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1145" y="5515065"/>
            <a:ext cx="365806" cy="365806"/>
          </a:xfrm>
          <a:prstGeom prst="rect">
            <a:avLst/>
          </a:prstGeom>
        </p:spPr>
      </p:pic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6A8ADBAF-8399-F4C8-95CE-5FB8C9C09A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41152" y="5521984"/>
            <a:ext cx="351969" cy="351969"/>
          </a:xfrm>
          <a:prstGeom prst="rect">
            <a:avLst/>
          </a:prstGeom>
        </p:spPr>
      </p:pic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46B0CBF-95BD-00C2-3CF3-3EB9EC4285D3}"/>
              </a:ext>
            </a:extLst>
          </p:cNvPr>
          <p:cNvCxnSpPr>
            <a:cxnSpLocks/>
            <a:stCxn id="22" idx="2"/>
            <a:endCxn id="90" idx="0"/>
          </p:cNvCxnSpPr>
          <p:nvPr/>
        </p:nvCxnSpPr>
        <p:spPr>
          <a:xfrm>
            <a:off x="8184048" y="4899894"/>
            <a:ext cx="0" cy="615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301C6C0-874C-2182-9D71-484909984BEA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8366951" y="5697968"/>
            <a:ext cx="97420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F4109787-FFEB-C819-51E8-D62E9828E05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35262" y="5515066"/>
            <a:ext cx="365805" cy="365805"/>
          </a:xfrm>
          <a:prstGeom prst="rect">
            <a:avLst/>
          </a:prstGeom>
        </p:spPr>
      </p:pic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DAAA0F8-7251-5A94-1A47-F57804FABF30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 flipV="1">
            <a:off x="7001067" y="5697968"/>
            <a:ext cx="100007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DC5E86E-C78A-822F-0486-EC9551C0ED36}"/>
              </a:ext>
            </a:extLst>
          </p:cNvPr>
          <p:cNvSpPr txBox="1"/>
          <p:nvPr/>
        </p:nvSpPr>
        <p:spPr>
          <a:xfrm>
            <a:off x="6554309" y="581397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KMS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D54C8B7-0756-26EB-8449-20D873375DA0}"/>
              </a:ext>
            </a:extLst>
          </p:cNvPr>
          <p:cNvSpPr txBox="1"/>
          <p:nvPr/>
        </p:nvSpPr>
        <p:spPr>
          <a:xfrm>
            <a:off x="8008514" y="581397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D849FE2-7BFC-B810-716F-677664D65489}"/>
              </a:ext>
            </a:extLst>
          </p:cNvPr>
          <p:cNvSpPr txBox="1"/>
          <p:nvPr/>
        </p:nvSpPr>
        <p:spPr>
          <a:xfrm>
            <a:off x="9211603" y="5808528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043C706-5D39-BC9C-15A8-7578CB5B9EF2}"/>
              </a:ext>
            </a:extLst>
          </p:cNvPr>
          <p:cNvSpPr txBox="1"/>
          <p:nvPr/>
        </p:nvSpPr>
        <p:spPr>
          <a:xfrm>
            <a:off x="6156132" y="603948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ﾛｸﾞ暗号化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94BAF3D-D39E-4830-21E6-74D49E40E067}"/>
              </a:ext>
            </a:extLst>
          </p:cNvPr>
          <p:cNvSpPr txBox="1"/>
          <p:nvPr/>
        </p:nvSpPr>
        <p:spPr>
          <a:xfrm>
            <a:off x="8976809" y="60339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0DCC1C-D1A9-FC70-172E-8C858895F111}"/>
              </a:ext>
            </a:extLst>
          </p:cNvPr>
          <p:cNvSpPr txBox="1"/>
          <p:nvPr/>
        </p:nvSpPr>
        <p:spPr>
          <a:xfrm>
            <a:off x="7718490" y="60339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9" name="グラフィックス 108">
            <a:extLst>
              <a:ext uri="{FF2B5EF4-FFF2-40B4-BE49-F238E27FC236}">
                <a16:creationId xmlns:a16="http://schemas.microsoft.com/office/drawing/2014/main" id="{266893E1-72FD-5009-73FF-DB9D0D7804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21204" y="4532796"/>
            <a:ext cx="381000" cy="381000"/>
          </a:xfrm>
          <a:prstGeom prst="rect">
            <a:avLst/>
          </a:prstGeom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A36B8E5-CF6D-F9BB-A1D9-1A29DF42E77F}"/>
              </a:ext>
            </a:extLst>
          </p:cNvPr>
          <p:cNvSpPr txBox="1"/>
          <p:nvPr/>
        </p:nvSpPr>
        <p:spPr>
          <a:xfrm>
            <a:off x="6525000" y="486178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Config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0D5FE9A-5876-370D-BE63-0966A7673209}"/>
              </a:ext>
            </a:extLst>
          </p:cNvPr>
          <p:cNvSpPr txBox="1"/>
          <p:nvPr/>
        </p:nvSpPr>
        <p:spPr>
          <a:xfrm>
            <a:off x="5806253" y="4011896"/>
            <a:ext cx="1073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定期更新</a:t>
            </a: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17F6C4ED-249F-0C05-6765-ACCCF3BB91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06204" y="3799248"/>
            <a:ext cx="422193" cy="451746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B136FF-3854-06C0-071F-EBB8BA0B174E}"/>
              </a:ext>
            </a:extLst>
          </p:cNvPr>
          <p:cNvSpPr txBox="1"/>
          <p:nvPr/>
        </p:nvSpPr>
        <p:spPr>
          <a:xfrm>
            <a:off x="1667912" y="421360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Cline</a:t>
            </a:r>
            <a:endParaRPr kumimoji="1" lang="ja-JP" altLang="en-US" sz="1200" dirty="0"/>
          </a:p>
        </p:txBody>
      </p:sp>
      <p:pic>
        <p:nvPicPr>
          <p:cNvPr id="115" name="図 114">
            <a:extLst>
              <a:ext uri="{FF2B5EF4-FFF2-40B4-BE49-F238E27FC236}">
                <a16:creationId xmlns:a16="http://schemas.microsoft.com/office/drawing/2014/main" id="{D18EC6D5-54AD-A134-DB4F-D0AE2307A41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99035" y="3788024"/>
            <a:ext cx="413525" cy="428177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B0D230E-464A-4C35-C646-FEC9D8E0D180}"/>
              </a:ext>
            </a:extLst>
          </p:cNvPr>
          <p:cNvSpPr txBox="1"/>
          <p:nvPr/>
        </p:nvSpPr>
        <p:spPr>
          <a:xfrm>
            <a:off x="941575" y="42162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VSCode</a:t>
            </a:r>
            <a:endParaRPr kumimoji="1" lang="ja-JP" altLang="en-US" sz="1200" dirty="0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781AA74-BB88-C32E-0321-2681B8C950F9}"/>
              </a:ext>
            </a:extLst>
          </p:cNvPr>
          <p:cNvCxnSpPr>
            <a:cxnSpLocks/>
            <a:stCxn id="36" idx="2"/>
            <a:endCxn id="22" idx="0"/>
          </p:cNvCxnSpPr>
          <p:nvPr/>
        </p:nvCxnSpPr>
        <p:spPr>
          <a:xfrm flipH="1">
            <a:off x="8184048" y="3628132"/>
            <a:ext cx="1343796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DDBB53A-FBBC-A57A-2A2B-A9B047C0B296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6818165" y="3640870"/>
            <a:ext cx="1365883" cy="90582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0E8D24A-EA66-3526-4727-DF52B7F068C7}"/>
              </a:ext>
            </a:extLst>
          </p:cNvPr>
          <p:cNvCxnSpPr>
            <a:cxnSpLocks/>
            <a:stCxn id="10" idx="2"/>
            <a:endCxn id="109" idx="0"/>
          </p:cNvCxnSpPr>
          <p:nvPr/>
        </p:nvCxnSpPr>
        <p:spPr>
          <a:xfrm flipH="1">
            <a:off x="6811704" y="3640870"/>
            <a:ext cx="6461" cy="8919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BEC2E6B-FCE4-17F0-375B-2231D29A4060}"/>
              </a:ext>
            </a:extLst>
          </p:cNvPr>
          <p:cNvSpPr txBox="1"/>
          <p:nvPr/>
        </p:nvSpPr>
        <p:spPr>
          <a:xfrm>
            <a:off x="1258117" y="28909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開発用</a:t>
            </a:r>
            <a:r>
              <a:rPr kumimoji="1" lang="en-US" altLang="ja-JP" sz="1200" dirty="0"/>
              <a:t>PC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489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86554"/>
              </p:ext>
            </p:extLst>
          </p:nvPr>
        </p:nvGraphicFramePr>
        <p:xfrm>
          <a:off x="6731942" y="1681051"/>
          <a:ext cx="4647963" cy="3276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4395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738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C56C3E-9D01-A102-60C3-E7F0844F95C0}"/>
              </a:ext>
            </a:extLst>
          </p:cNvPr>
          <p:cNvSpPr txBox="1"/>
          <p:nvPr/>
        </p:nvSpPr>
        <p:spPr>
          <a:xfrm>
            <a:off x="308563" y="2053663"/>
            <a:ext cx="6028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の利用が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増える想定。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トータルでは予算の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 に収まる予定。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4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12F79-483A-7AB8-366B-F4F05D9F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C7886-8989-553C-6A5A-9AD10A65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終わり</a:t>
            </a:r>
          </a:p>
        </p:txBody>
      </p:sp>
    </p:spTree>
    <p:extLst>
      <p:ext uri="{BB962C8B-B14F-4D97-AF65-F5344CB8AC3E}">
        <p14:creationId xmlns:p14="http://schemas.microsoft.com/office/powerpoint/2010/main" val="3076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0CE9A1-2A74-30F0-7B01-1F0325AFF564}"/>
              </a:ext>
            </a:extLst>
          </p:cNvPr>
          <p:cNvSpPr txBox="1"/>
          <p:nvPr/>
        </p:nvSpPr>
        <p:spPr>
          <a:xfrm>
            <a:off x="1543050" y="236480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2"/>
              </a:rPr>
              <a:t>データ保護 </a:t>
            </a:r>
            <a:r>
              <a:rPr lang="en-US" altLang="ja-JP" dirty="0">
                <a:hlinkClick r:id="rId2"/>
              </a:rPr>
              <a:t>- Amazon Bedrock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9D16AD-6F97-AC90-DB30-455728C2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734136"/>
            <a:ext cx="9105900" cy="6421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16B752-7649-0733-8CF8-BAACD0C8B8D6}"/>
              </a:ext>
            </a:extLst>
          </p:cNvPr>
          <p:cNvSpPr txBox="1"/>
          <p:nvPr/>
        </p:nvSpPr>
        <p:spPr>
          <a:xfrm>
            <a:off x="1543050" y="4198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4"/>
              </a:rPr>
              <a:t>プライバシー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70FFC1-63B0-1150-4D7C-DDFE8B10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638431"/>
            <a:ext cx="7918450" cy="98517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F24E96-A242-E874-4DF4-320A362A01AB}"/>
              </a:ext>
            </a:extLst>
          </p:cNvPr>
          <p:cNvSpPr txBox="1"/>
          <p:nvPr/>
        </p:nvSpPr>
        <p:spPr>
          <a:xfrm>
            <a:off x="695325" y="1076424"/>
            <a:ext cx="1104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環境のデータ保護、プライバシー について、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公式サイトにて確認済み。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3BD5A-7432-E03E-BD0A-058AB1A227C8}"/>
              </a:ext>
            </a:extLst>
          </p:cNvPr>
          <p:cNvSpPr txBox="1"/>
          <p:nvPr/>
        </p:nvSpPr>
        <p:spPr>
          <a:xfrm>
            <a:off x="1371918" y="91763"/>
            <a:ext cx="4901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BB73E56-F262-14F3-AB97-F2E7A5BCB134}"/>
              </a:ext>
            </a:extLst>
          </p:cNvPr>
          <p:cNvCxnSpPr/>
          <p:nvPr/>
        </p:nvCxnSpPr>
        <p:spPr>
          <a:xfrm>
            <a:off x="4019550" y="3263900"/>
            <a:ext cx="2197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2315690-EA8A-6D26-1C16-C3564D72B1B6}"/>
              </a:ext>
            </a:extLst>
          </p:cNvPr>
          <p:cNvCxnSpPr>
            <a:cxnSpLocks/>
          </p:cNvCxnSpPr>
          <p:nvPr/>
        </p:nvCxnSpPr>
        <p:spPr>
          <a:xfrm>
            <a:off x="4785177" y="5105400"/>
            <a:ext cx="33999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48ABA-58B6-CB45-369D-05ACB7E0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3CEFFF-AAD3-B387-B671-C6B95103757A}"/>
              </a:ext>
            </a:extLst>
          </p:cNvPr>
          <p:cNvSpPr txBox="1"/>
          <p:nvPr/>
        </p:nvSpPr>
        <p:spPr>
          <a:xfrm>
            <a:off x="531207" y="2283211"/>
            <a:ext cx="546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一人ずつ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ユーザを準備し、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試行グループに所属させる。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試行グループに、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利用権限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を付与する。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C4360D-3F92-1FD3-FFAF-1690123FE270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参考情報：権限管理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A86C7-38A7-AFF0-04A2-CFA1D0203279}"/>
              </a:ext>
            </a:extLst>
          </p:cNvPr>
          <p:cNvSpPr txBox="1"/>
          <p:nvPr/>
        </p:nvSpPr>
        <p:spPr>
          <a:xfrm>
            <a:off x="10619622" y="3529095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9D208A-4351-DE02-B0B0-B60A4358285F}"/>
              </a:ext>
            </a:extLst>
          </p:cNvPr>
          <p:cNvSpPr txBox="1"/>
          <p:nvPr/>
        </p:nvSpPr>
        <p:spPr>
          <a:xfrm>
            <a:off x="9206801" y="3607422"/>
            <a:ext cx="1041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ｸﾞﾙｰﾌﾟ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B1DDA4ED-5709-6F11-57F6-77A4CAA0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2414063"/>
            <a:ext cx="381053" cy="4239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0E7AE7A-D65A-E731-289E-1EA7EE52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988" y="2937630"/>
            <a:ext cx="652187" cy="68183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BA9F790-3361-2B0E-B53F-C1305ECCA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089" y="3028573"/>
            <a:ext cx="555024" cy="49994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C077B0-95B6-1462-45D1-905D2A61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3066585"/>
            <a:ext cx="381053" cy="42392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45FD800-E438-9615-F702-856238E9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3702468"/>
            <a:ext cx="381053" cy="42392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B300369-49EE-4E5F-6045-E7E1B0706005}"/>
              </a:ext>
            </a:extLst>
          </p:cNvPr>
          <p:cNvSpPr txBox="1"/>
          <p:nvPr/>
        </p:nvSpPr>
        <p:spPr>
          <a:xfrm>
            <a:off x="7801747" y="4247557"/>
            <a:ext cx="967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ﾕｰｻﾞ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B1DB1E-C55E-E552-D064-8C3F372597CA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8297900" y="2626024"/>
            <a:ext cx="994088" cy="6525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4D9DC69-59C8-A0CB-9E4C-3E4B68FE1E51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297900" y="3278546"/>
            <a:ext cx="9940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304DB74-41D2-FB69-CBF6-8C020FB461B6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8297900" y="3278546"/>
            <a:ext cx="994088" cy="6358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259CB28-7E2A-E50C-6916-3450DDE5168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944175" y="3278546"/>
            <a:ext cx="7949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BE51012E-8475-92EE-2F72-1B67453E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946" y="2399500"/>
            <a:ext cx="457429" cy="4447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D1D07D5-0EBF-6C01-387C-7EE93ABFD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038" y="3049830"/>
            <a:ext cx="444724" cy="45743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9D360CC-CE6E-0470-0418-EEF7CE175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946" y="3683596"/>
            <a:ext cx="432017" cy="461665"/>
          </a:xfrm>
          <a:prstGeom prst="rect">
            <a:avLst/>
          </a:prstGeom>
        </p:spPr>
      </p:pic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773E444-39B0-EDE2-5128-6830A7B69933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>
            <a:off x="7463762" y="3278545"/>
            <a:ext cx="45308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4B71DE2-4FB6-7A73-B752-6BBE2EFE8289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>
            <a:off x="7465375" y="2621862"/>
            <a:ext cx="451472" cy="41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E7C44B3-3F4D-C926-5C9E-3C021787C29D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7439963" y="3914429"/>
            <a:ext cx="476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149A7A7-E05B-00D7-7EA2-31E99B5A7D87}"/>
              </a:ext>
            </a:extLst>
          </p:cNvPr>
          <p:cNvSpPr txBox="1"/>
          <p:nvPr/>
        </p:nvSpPr>
        <p:spPr>
          <a:xfrm>
            <a:off x="6956161" y="4237049"/>
            <a:ext cx="96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ﾒﾝﾊﾞｰ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744418E-8214-21DB-4448-953A78D5D89C}"/>
              </a:ext>
            </a:extLst>
          </p:cNvPr>
          <p:cNvSpPr txBox="1"/>
          <p:nvPr/>
        </p:nvSpPr>
        <p:spPr>
          <a:xfrm>
            <a:off x="8831767" y="2604502"/>
            <a:ext cx="166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8F79B5F-F694-8CAF-516D-249E305E863C}"/>
              </a:ext>
            </a:extLst>
          </p:cNvPr>
          <p:cNvSpPr txBox="1"/>
          <p:nvPr/>
        </p:nvSpPr>
        <p:spPr>
          <a:xfrm>
            <a:off x="10498874" y="2604502"/>
            <a:ext cx="141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利用権限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B286274-CEB4-1769-E492-41011BF0DD38}"/>
              </a:ext>
            </a:extLst>
          </p:cNvPr>
          <p:cNvSpPr txBox="1"/>
          <p:nvPr/>
        </p:nvSpPr>
        <p:spPr>
          <a:xfrm>
            <a:off x="7690304" y="1957080"/>
            <a:ext cx="141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37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744</Words>
  <Application>Microsoft Office PowerPoint</Application>
  <PresentationFormat>ワイド画面</PresentationFormat>
  <Paragraphs>192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179</cp:revision>
  <dcterms:created xsi:type="dcterms:W3CDTF">2025-09-05T22:24:23Z</dcterms:created>
  <dcterms:modified xsi:type="dcterms:W3CDTF">2025-09-07T11:21:10Z</dcterms:modified>
</cp:coreProperties>
</file>