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4" r:id="rId2"/>
    <p:sldId id="257" r:id="rId3"/>
    <p:sldId id="279" r:id="rId4"/>
    <p:sldId id="280" r:id="rId5"/>
    <p:sldId id="275" r:id="rId6"/>
    <p:sldId id="256" r:id="rId7"/>
    <p:sldId id="276" r:id="rId8"/>
    <p:sldId id="259" r:id="rId9"/>
    <p:sldId id="272" r:id="rId10"/>
    <p:sldId id="258" r:id="rId11"/>
    <p:sldId id="277" r:id="rId12"/>
    <p:sldId id="271" r:id="rId13"/>
    <p:sldId id="270" r:id="rId14"/>
    <p:sldId id="273" r:id="rId15"/>
    <p:sldId id="278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6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0" autoAdjust="0"/>
    <p:restoredTop sz="94660"/>
  </p:normalViewPr>
  <p:slideViewPr>
    <p:cSldViewPr snapToGrid="0">
      <p:cViewPr>
        <p:scale>
          <a:sx n="125" d="100"/>
          <a:sy n="125" d="100"/>
        </p:scale>
        <p:origin x="736" y="6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57A03-5D1F-430B-A680-C84EE3BF639F}" type="datetimeFigureOut">
              <a:rPr kumimoji="1" lang="ja-JP" altLang="en-US" smtClean="0"/>
              <a:t>2025/9/12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B5E0E-6561-4E24-914F-2830C8F0DB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35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B5E0E-6561-4E24-914F-2830C8F0DB8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5201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3470D-8D83-642D-3972-F847CF4CC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539494A5-41E7-627E-1763-CD332099C5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B7E879FB-E7F9-1D25-0A27-68753DB6CD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3D1E324-5840-7999-911D-C45D1DFF61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B5E0E-6561-4E24-914F-2830C8F0DB8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122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DD12A-44C4-A539-F090-D887A6A9D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BB80ED96-60AB-B2CC-470B-C3794E405B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052C8413-3AD4-E10A-CEA4-61F9E6C9D4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56604B2-C941-662E-21CD-551A12F0B0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B5E0E-6561-4E24-914F-2830C8F0DB8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9353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B76BA-B645-7FE2-700B-CCAF4157A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96CEAD0E-445B-4305-6948-DFA667E92E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A4B6CD72-6BB4-FB14-3B9D-0FEDED2B66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A135BF1-C272-95CA-092A-5C2452A195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B5E0E-6561-4E24-914F-2830C8F0DB86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3979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8C5A93-B819-887A-9EC7-5284A4F77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869E50B-0F67-3C4D-EC30-807E9144B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293612-1020-22E4-199F-C97E38457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20DC3D-4E2D-F241-DCA0-C8983534D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4F3C93-E9A2-1BAB-97A5-1DFF365C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4334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CE7734-692F-F133-31F2-AEE6F9CC6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6F1C35D-12B6-471E-18B6-1D740013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5804C1-3D7A-9AB7-4179-1DBF9BC86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CB1652-D207-3D98-9F1A-22CFAC8AA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513523-7BB4-5849-08B8-B339564BC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9608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C3B4000-0CC6-B3A4-C9D2-9842EFEFAF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9C659A4-8548-47C6-55D4-266DBD253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CEF7F4-37DC-19A9-DC6D-E30C01C38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A4D13F-4DD0-B41C-6763-76ED29231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84634D-6EC8-E04C-AD1B-6FC74234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85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7912FB-59F5-445F-E960-8C5D5F941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E52977-CFFE-0928-FD72-36C97E6AA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50EB47-CFD3-3B23-1EC6-739B3A73C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4B371A-771B-5D1E-A16C-F9803C330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DACF90-1871-F0C7-BA87-ED062F668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69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D85FBF-A628-CB7E-E1E7-B17513DB9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D27FC8-F643-6C63-D8F4-C1D886A9F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6ADE43-F8C6-B1D0-1249-706EB8131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1789FF-3520-0D2B-FCE2-B286E09EB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830319-DE38-2174-0ADC-5698500BB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1830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5CB829-8AAC-618E-FC33-4D53B7358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D9E09A-0752-458C-B8D4-5E88A6C3F3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FDD7714-C74A-A690-D810-42F2E6935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9CD3020-193E-9074-3897-87EB6AC85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1351BBB-4F2C-C8BC-1070-C5C232449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48C87F8-F219-3BEA-CADC-9537C0A30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163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DFBE1F-A0D3-05DB-8022-2861B3D37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F7A68FC-195F-92C4-0C55-58EBD955B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98865FC-E565-3FCD-7418-A948DF469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40B1679-41E1-C78C-B1DA-00D8EC89B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C3E3AC2-70BA-7E2B-0FE4-0C959E47B9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50684FB-7BE5-E108-E9F3-F3B1265FD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8788505-B37A-AC0E-B6C7-A82820308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75FF70B-7CC7-86DB-E4A5-49DCCA9AA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7904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B8E341-9B5B-3BBA-5625-2AF72C560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1CBE3C2-A9C4-0555-7E1B-14EC24E98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0EACA28-BA86-95C5-E1F5-7BC57351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C54B606-7501-049D-4A56-18F57FA39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576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C236947-77A6-B04D-E591-E26659DA4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A6AAB04-D5B3-8AD5-CB00-CEBB05215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0F8D7A0-69BC-9F61-F14C-DF2C301C4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3203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E0E5C2-766B-C350-3A97-F90F7B02D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EA8368-1AE0-325F-538A-B553E4492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EACD9A8-F0B2-B193-6362-6750E52C7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1E4B7EE-39E6-8FA9-5934-9E6C2A576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AA0B8E-86AF-5190-3DF9-3A869C2E1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015A004-23B7-44E2-FEAA-C531BB5B2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092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7695AA-9E57-1396-5722-5D89B8D3A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54068BD-9968-5128-359F-2D28B3D4B9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075C81A-8098-4949-7BE5-60E754BAD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4C9EC53-ECBC-BC53-D524-358A6125B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778794-A118-DC53-BE96-E5FDE2199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0D7C29-E289-C4FD-9691-7387077D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297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8E2D34B-DBE4-9B27-1A74-0955D5D7D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B4922A4-0748-12BA-A5BB-70510B679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0998ED-3F91-D64F-1599-093B8553AA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24A67-B764-40B4-AC5D-31898D33BDFB}" type="datetimeFigureOut">
              <a:rPr kumimoji="1" lang="ja-JP" altLang="en-US" smtClean="0"/>
              <a:t>2025/9/12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51BD00-E1AB-E252-E1B5-9679F8F4F2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22BBBD-04E2-C175-0A25-FA4FFA34B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622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s://docs.aws.amazon.com/ja_jp/bedrock/latest/userguide/data-protection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hyperlink" Target="https://aws.amazon.com/jp/bedrock/amazon-models/privacy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12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28.svg"/><Relationship Id="rId7" Type="http://schemas.openxmlformats.org/officeDocument/2006/relationships/image" Target="../media/image5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1.png"/><Relationship Id="rId4" Type="http://schemas.openxmlformats.org/officeDocument/2006/relationships/image" Target="../media/image5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26" Type="http://schemas.openxmlformats.org/officeDocument/2006/relationships/image" Target="../media/image28.sv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png"/><Relationship Id="rId20" Type="http://schemas.openxmlformats.org/officeDocument/2006/relationships/image" Target="../media/image2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24" Type="http://schemas.openxmlformats.org/officeDocument/2006/relationships/image" Target="../media/image26.svg"/><Relationship Id="rId5" Type="http://schemas.openxmlformats.org/officeDocument/2006/relationships/image" Target="../media/image7.png"/><Relationship Id="rId15" Type="http://schemas.openxmlformats.org/officeDocument/2006/relationships/image" Target="../media/image17.sv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10" Type="http://schemas.openxmlformats.org/officeDocument/2006/relationships/image" Target="../media/image12.svg"/><Relationship Id="rId19" Type="http://schemas.openxmlformats.org/officeDocument/2006/relationships/image" Target="../media/image21.pn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svg"/><Relationship Id="rId27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10.svg"/><Relationship Id="rId18" Type="http://schemas.openxmlformats.org/officeDocument/2006/relationships/image" Target="../media/image17.svg"/><Relationship Id="rId3" Type="http://schemas.openxmlformats.org/officeDocument/2006/relationships/image" Target="../media/image31.png"/><Relationship Id="rId21" Type="http://schemas.openxmlformats.org/officeDocument/2006/relationships/image" Target="../media/image37.png"/><Relationship Id="rId7" Type="http://schemas.openxmlformats.org/officeDocument/2006/relationships/image" Target="../media/image34.png"/><Relationship Id="rId12" Type="http://schemas.openxmlformats.org/officeDocument/2006/relationships/image" Target="../media/image9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sv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6.svg"/><Relationship Id="rId5" Type="http://schemas.openxmlformats.org/officeDocument/2006/relationships/image" Target="../media/image18.png"/><Relationship Id="rId15" Type="http://schemas.openxmlformats.org/officeDocument/2006/relationships/image" Target="../media/image14.png"/><Relationship Id="rId10" Type="http://schemas.openxmlformats.org/officeDocument/2006/relationships/image" Target="../media/image5.png"/><Relationship Id="rId19" Type="http://schemas.openxmlformats.org/officeDocument/2006/relationships/image" Target="../media/image19.png"/><Relationship Id="rId4" Type="http://schemas.openxmlformats.org/officeDocument/2006/relationships/image" Target="../media/image32.png"/><Relationship Id="rId9" Type="http://schemas.openxmlformats.org/officeDocument/2006/relationships/image" Target="../media/image36.png"/><Relationship Id="rId14" Type="http://schemas.openxmlformats.org/officeDocument/2006/relationships/image" Target="../media/image13.png"/><Relationship Id="rId22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1.png"/><Relationship Id="rId18" Type="http://schemas.openxmlformats.org/officeDocument/2006/relationships/image" Target="../media/image44.svg"/><Relationship Id="rId26" Type="http://schemas.openxmlformats.org/officeDocument/2006/relationships/image" Target="../media/image48.svg"/><Relationship Id="rId3" Type="http://schemas.openxmlformats.org/officeDocument/2006/relationships/image" Target="../media/image31.png"/><Relationship Id="rId21" Type="http://schemas.openxmlformats.org/officeDocument/2006/relationships/image" Target="../media/image13.png"/><Relationship Id="rId7" Type="http://schemas.openxmlformats.org/officeDocument/2006/relationships/image" Target="../media/image16.png"/><Relationship Id="rId12" Type="http://schemas.openxmlformats.org/officeDocument/2006/relationships/image" Target="../media/image40.svg"/><Relationship Id="rId17" Type="http://schemas.openxmlformats.org/officeDocument/2006/relationships/image" Target="../media/image43.png"/><Relationship Id="rId25" Type="http://schemas.openxmlformats.org/officeDocument/2006/relationships/image" Target="../media/image4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2.svg"/><Relationship Id="rId20" Type="http://schemas.openxmlformats.org/officeDocument/2006/relationships/image" Target="../media/image1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39.png"/><Relationship Id="rId24" Type="http://schemas.openxmlformats.org/officeDocument/2006/relationships/image" Target="../media/image33.png"/><Relationship Id="rId5" Type="http://schemas.openxmlformats.org/officeDocument/2006/relationships/image" Target="../media/image14.png"/><Relationship Id="rId15" Type="http://schemas.openxmlformats.org/officeDocument/2006/relationships/image" Target="../media/image41.png"/><Relationship Id="rId23" Type="http://schemas.openxmlformats.org/officeDocument/2006/relationships/image" Target="../media/image46.svg"/><Relationship Id="rId28" Type="http://schemas.openxmlformats.org/officeDocument/2006/relationships/image" Target="../media/image38.png"/><Relationship Id="rId10" Type="http://schemas.openxmlformats.org/officeDocument/2006/relationships/image" Target="../media/image20.png"/><Relationship Id="rId19" Type="http://schemas.openxmlformats.org/officeDocument/2006/relationships/image" Target="../media/image9.png"/><Relationship Id="rId4" Type="http://schemas.openxmlformats.org/officeDocument/2006/relationships/image" Target="../media/image32.png"/><Relationship Id="rId9" Type="http://schemas.openxmlformats.org/officeDocument/2006/relationships/image" Target="../media/image18.png"/><Relationship Id="rId14" Type="http://schemas.openxmlformats.org/officeDocument/2006/relationships/image" Target="../media/image22.svg"/><Relationship Id="rId22" Type="http://schemas.openxmlformats.org/officeDocument/2006/relationships/image" Target="../media/image45.png"/><Relationship Id="rId27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26" Type="http://schemas.openxmlformats.org/officeDocument/2006/relationships/image" Target="../media/image28.sv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8.png"/><Relationship Id="rId20" Type="http://schemas.openxmlformats.org/officeDocument/2006/relationships/image" Target="../media/image2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24" Type="http://schemas.openxmlformats.org/officeDocument/2006/relationships/image" Target="../media/image26.svg"/><Relationship Id="rId5" Type="http://schemas.openxmlformats.org/officeDocument/2006/relationships/image" Target="../media/image7.png"/><Relationship Id="rId15" Type="http://schemas.openxmlformats.org/officeDocument/2006/relationships/image" Target="../media/image17.sv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10" Type="http://schemas.openxmlformats.org/officeDocument/2006/relationships/image" Target="../media/image12.svg"/><Relationship Id="rId19" Type="http://schemas.openxmlformats.org/officeDocument/2006/relationships/image" Target="../media/image21.pn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svg"/><Relationship Id="rId27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E5A76F-2927-0E1D-FFDA-3B2DA9F03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9482715-CC75-A731-50C9-623E9E8AA28E}"/>
              </a:ext>
            </a:extLst>
          </p:cNvPr>
          <p:cNvSpPr txBox="1"/>
          <p:nvPr/>
        </p:nvSpPr>
        <p:spPr>
          <a:xfrm>
            <a:off x="2187618" y="154053"/>
            <a:ext cx="2404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AWS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利用の目的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7990BB5-7907-43F9-4466-79D7A6582566}"/>
              </a:ext>
            </a:extLst>
          </p:cNvPr>
          <p:cNvSpPr txBox="1"/>
          <p:nvPr/>
        </p:nvSpPr>
        <p:spPr>
          <a:xfrm>
            <a:off x="991564" y="1467557"/>
            <a:ext cx="63721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ソフトウェア開発の効率化</a:t>
            </a:r>
            <a:endParaRPr lang="en-US" altLang="ja-JP" sz="2400" b="1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  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コード生成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Claude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を利用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4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24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ツール開発試行 </a:t>
            </a:r>
            <a:endParaRPr lang="en-US" altLang="ja-JP" sz="2400" b="1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  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社内文書問い合わせチャットボット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  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技術文書からの情報抽出 など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4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クラウドの運用効率化試行 </a:t>
            </a:r>
            <a:endParaRPr kumimoji="1" lang="en-US" altLang="ja-JP" sz="2400" b="1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  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サーバレス システム開発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  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-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インフラ管理のコード化 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5B775D8B-75C1-4EE5-412F-074D9C62C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185" y="1568925"/>
            <a:ext cx="2908784" cy="683244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4D62477C-9031-8107-CCCB-A96FF32F8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082" y="2859116"/>
            <a:ext cx="2019585" cy="147332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FF16588-AB70-D32B-A527-5332AA450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1817" y="4863095"/>
            <a:ext cx="1143678" cy="112877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A0219453-D3AB-8156-29F3-DA1AFE0528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3577" y="5144075"/>
            <a:ext cx="2062449" cy="56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E0CE9A1-2A74-30F0-7B01-1F0325AFF564}"/>
              </a:ext>
            </a:extLst>
          </p:cNvPr>
          <p:cNvSpPr txBox="1"/>
          <p:nvPr/>
        </p:nvSpPr>
        <p:spPr>
          <a:xfrm>
            <a:off x="1543050" y="2364804"/>
            <a:ext cx="3355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hlinkClick r:id="rId2"/>
              </a:rPr>
              <a:t>データ保護 </a:t>
            </a:r>
            <a:r>
              <a:rPr lang="en-US" altLang="ja-JP" dirty="0">
                <a:hlinkClick r:id="rId2"/>
              </a:rPr>
              <a:t>- Amazon Bedrock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79D16AD-6F97-AC90-DB30-455728C25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050" y="2734136"/>
            <a:ext cx="9105900" cy="64216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C16B752-7649-0733-8CF8-BAACD0C8B8D6}"/>
              </a:ext>
            </a:extLst>
          </p:cNvPr>
          <p:cNvSpPr txBox="1"/>
          <p:nvPr/>
        </p:nvSpPr>
        <p:spPr>
          <a:xfrm>
            <a:off x="1543050" y="419873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hlinkClick r:id="rId4"/>
              </a:rPr>
              <a:t>プライバシー</a:t>
            </a:r>
            <a:endParaRPr kumimoji="1"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CF70FFC1-63B0-1150-4D7C-DDFE8B1090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2900" y="4638431"/>
            <a:ext cx="7918450" cy="985177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DF24E96-A242-E874-4DF4-320A362A01AB}"/>
              </a:ext>
            </a:extLst>
          </p:cNvPr>
          <p:cNvSpPr txBox="1"/>
          <p:nvPr/>
        </p:nvSpPr>
        <p:spPr>
          <a:xfrm>
            <a:off x="695325" y="1076424"/>
            <a:ext cx="11042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AWS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環境のデータ保護、プライバシー について、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AWS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公式サイトにて確認済み。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1F3BD5A-7432-E03E-BD0A-058AB1A227C8}"/>
              </a:ext>
            </a:extLst>
          </p:cNvPr>
          <p:cNvSpPr txBox="1"/>
          <p:nvPr/>
        </p:nvSpPr>
        <p:spPr>
          <a:xfrm>
            <a:off x="1371918" y="91763"/>
            <a:ext cx="4901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参考情報：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AWS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利用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時のセキュリティ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BB73E56-F262-14F3-AB97-F2E7A5BCB134}"/>
              </a:ext>
            </a:extLst>
          </p:cNvPr>
          <p:cNvCxnSpPr/>
          <p:nvPr/>
        </p:nvCxnSpPr>
        <p:spPr>
          <a:xfrm>
            <a:off x="4019550" y="3263900"/>
            <a:ext cx="21971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2315690-EA8A-6D26-1C16-C3564D72B1B6}"/>
              </a:ext>
            </a:extLst>
          </p:cNvPr>
          <p:cNvCxnSpPr>
            <a:cxnSpLocks/>
          </p:cNvCxnSpPr>
          <p:nvPr/>
        </p:nvCxnSpPr>
        <p:spPr>
          <a:xfrm>
            <a:off x="4785177" y="5105400"/>
            <a:ext cx="339997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326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48ABA-58B6-CB45-369D-05ACB7E08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03CEFFF-AAD3-B387-B671-C6B95103757A}"/>
              </a:ext>
            </a:extLst>
          </p:cNvPr>
          <p:cNvSpPr txBox="1"/>
          <p:nvPr/>
        </p:nvSpPr>
        <p:spPr>
          <a:xfrm>
            <a:off x="531207" y="2283211"/>
            <a:ext cx="54689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一人ずつ</a:t>
            </a:r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IAM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ユーザを準備し、</a:t>
            </a:r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試行グループに所属させる。</a:t>
            </a:r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試行グループに、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利用権限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を付与する。</a:t>
            </a:r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EC4360D-3F92-1FD3-FFAF-1690123FE270}"/>
              </a:ext>
            </a:extLst>
          </p:cNvPr>
          <p:cNvSpPr txBox="1"/>
          <p:nvPr/>
        </p:nvSpPr>
        <p:spPr>
          <a:xfrm>
            <a:off x="1371918" y="91763"/>
            <a:ext cx="6940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参考情報：権限管理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9DA86C7-38A7-AFF0-04A2-CFA1D0203279}"/>
              </a:ext>
            </a:extLst>
          </p:cNvPr>
          <p:cNvSpPr txBox="1"/>
          <p:nvPr/>
        </p:nvSpPr>
        <p:spPr>
          <a:xfrm>
            <a:off x="10619622" y="3529095"/>
            <a:ext cx="10411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IAM</a:t>
            </a:r>
            <a:r>
              <a:rPr lang="ja-JP" altLang="en-US" sz="1100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ﾎﾟﾘｼｰ</a:t>
            </a:r>
            <a:endParaRPr kumimoji="1" lang="ja-JP" altLang="en-US" sz="11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39D208A-4351-DE02-B0B0-B60A4358285F}"/>
              </a:ext>
            </a:extLst>
          </p:cNvPr>
          <p:cNvSpPr txBox="1"/>
          <p:nvPr/>
        </p:nvSpPr>
        <p:spPr>
          <a:xfrm>
            <a:off x="9206801" y="3607422"/>
            <a:ext cx="1041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IAM</a:t>
            </a:r>
            <a:r>
              <a:rPr lang="ja-JP" altLang="en-US" sz="1100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ｸﾞﾙｰﾌﾟ</a:t>
            </a:r>
            <a:endParaRPr kumimoji="1" lang="ja-JP" altLang="en-US" sz="11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B1DDA4ED-5709-6F11-57F6-77A4CAA0B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6847" y="2414063"/>
            <a:ext cx="381053" cy="423922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00E7AE7A-D65A-E731-289E-1EA7EE52D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1988" y="2937630"/>
            <a:ext cx="652187" cy="681832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8BA9F790-3361-2B0E-B53F-C1305ECCA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089" y="3028573"/>
            <a:ext cx="555024" cy="499945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55C077B0-95B6-1462-45D1-905D2A61D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6847" y="3066585"/>
            <a:ext cx="381053" cy="423922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445FD800-E438-9615-F702-856238E94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6847" y="3702468"/>
            <a:ext cx="381053" cy="423922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B300369-49EE-4E5F-6045-E7E1B0706005}"/>
              </a:ext>
            </a:extLst>
          </p:cNvPr>
          <p:cNvSpPr txBox="1"/>
          <p:nvPr/>
        </p:nvSpPr>
        <p:spPr>
          <a:xfrm>
            <a:off x="7801747" y="4247557"/>
            <a:ext cx="9676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IAM</a:t>
            </a:r>
            <a:r>
              <a:rPr lang="ja-JP" altLang="en-US" sz="1100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ﾕｰｻﾞ</a:t>
            </a:r>
            <a:endParaRPr kumimoji="1" lang="ja-JP" altLang="en-US" sz="11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E1B1DB1E-C55E-E552-D064-8C3F372597CA}"/>
              </a:ext>
            </a:extLst>
          </p:cNvPr>
          <p:cNvCxnSpPr>
            <a:stCxn id="23" idx="3"/>
            <a:endCxn id="25" idx="1"/>
          </p:cNvCxnSpPr>
          <p:nvPr/>
        </p:nvCxnSpPr>
        <p:spPr>
          <a:xfrm>
            <a:off x="8297900" y="2626024"/>
            <a:ext cx="994088" cy="65252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A4D9DC69-59C8-A0CB-9E4C-3E4B68FE1E51}"/>
              </a:ext>
            </a:extLst>
          </p:cNvPr>
          <p:cNvCxnSpPr>
            <a:cxnSpLocks/>
            <a:stCxn id="28" idx="3"/>
            <a:endCxn id="25" idx="1"/>
          </p:cNvCxnSpPr>
          <p:nvPr/>
        </p:nvCxnSpPr>
        <p:spPr>
          <a:xfrm>
            <a:off x="8297900" y="3278546"/>
            <a:ext cx="994088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F304DB74-41D2-FB69-CBF6-8C020FB461B6}"/>
              </a:ext>
            </a:extLst>
          </p:cNvPr>
          <p:cNvCxnSpPr>
            <a:cxnSpLocks/>
            <a:stCxn id="29" idx="3"/>
            <a:endCxn id="25" idx="1"/>
          </p:cNvCxnSpPr>
          <p:nvPr/>
        </p:nvCxnSpPr>
        <p:spPr>
          <a:xfrm flipV="1">
            <a:off x="8297900" y="3278546"/>
            <a:ext cx="994088" cy="63588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4259CB28-7E2A-E50C-6916-3450DDE51684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9944175" y="3278546"/>
            <a:ext cx="79491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43" name="図 42">
            <a:extLst>
              <a:ext uri="{FF2B5EF4-FFF2-40B4-BE49-F238E27FC236}">
                <a16:creationId xmlns:a16="http://schemas.microsoft.com/office/drawing/2014/main" id="{BE51012E-8475-92EE-2F72-1B67453EB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7946" y="2399500"/>
            <a:ext cx="457429" cy="444723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2D1D07D5-0EBF-6C01-387C-7EE93ABFDC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9038" y="3049830"/>
            <a:ext cx="444724" cy="457430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59D360CC-CE6E-0470-0418-EEF7CE1755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7946" y="3683596"/>
            <a:ext cx="432017" cy="461665"/>
          </a:xfrm>
          <a:prstGeom prst="rect">
            <a:avLst/>
          </a:prstGeom>
        </p:spPr>
      </p:pic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9773E444-39B0-EDE2-5128-6830A7B69933}"/>
              </a:ext>
            </a:extLst>
          </p:cNvPr>
          <p:cNvCxnSpPr>
            <a:cxnSpLocks/>
            <a:stCxn id="45" idx="3"/>
            <a:endCxn id="28" idx="1"/>
          </p:cNvCxnSpPr>
          <p:nvPr/>
        </p:nvCxnSpPr>
        <p:spPr>
          <a:xfrm>
            <a:off x="7463762" y="3278545"/>
            <a:ext cx="453085" cy="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F4B71DE2-4FB6-7A73-B752-6BBE2EFE8289}"/>
              </a:ext>
            </a:extLst>
          </p:cNvPr>
          <p:cNvCxnSpPr>
            <a:cxnSpLocks/>
            <a:stCxn id="43" idx="3"/>
            <a:endCxn id="23" idx="1"/>
          </p:cNvCxnSpPr>
          <p:nvPr/>
        </p:nvCxnSpPr>
        <p:spPr>
          <a:xfrm>
            <a:off x="7465375" y="2621862"/>
            <a:ext cx="451472" cy="416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9E7C44B3-3F4D-C926-5C9E-3C021787C29D}"/>
              </a:ext>
            </a:extLst>
          </p:cNvPr>
          <p:cNvCxnSpPr>
            <a:cxnSpLocks/>
            <a:stCxn id="47" idx="3"/>
            <a:endCxn id="29" idx="1"/>
          </p:cNvCxnSpPr>
          <p:nvPr/>
        </p:nvCxnSpPr>
        <p:spPr>
          <a:xfrm>
            <a:off x="7439963" y="3914429"/>
            <a:ext cx="47688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D149A7A7-E05B-00D7-7EA2-31E99B5A7D87}"/>
              </a:ext>
            </a:extLst>
          </p:cNvPr>
          <p:cNvSpPr txBox="1"/>
          <p:nvPr/>
        </p:nvSpPr>
        <p:spPr>
          <a:xfrm>
            <a:off x="6956161" y="4237049"/>
            <a:ext cx="967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ﾒﾝﾊﾞｰ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6744418E-8214-21DB-4448-953A78D5D89C}"/>
              </a:ext>
            </a:extLst>
          </p:cNvPr>
          <p:cNvSpPr txBox="1"/>
          <p:nvPr/>
        </p:nvSpPr>
        <p:spPr>
          <a:xfrm>
            <a:off x="8831767" y="2604502"/>
            <a:ext cx="1667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試行グループ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C8F79B5F-F694-8CAF-516D-249E305E863C}"/>
              </a:ext>
            </a:extLst>
          </p:cNvPr>
          <p:cNvSpPr txBox="1"/>
          <p:nvPr/>
        </p:nvSpPr>
        <p:spPr>
          <a:xfrm>
            <a:off x="10498874" y="2604502"/>
            <a:ext cx="1418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利用権限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BB286274-CEB4-1769-E492-41011BF0DD38}"/>
              </a:ext>
            </a:extLst>
          </p:cNvPr>
          <p:cNvSpPr txBox="1"/>
          <p:nvPr/>
        </p:nvSpPr>
        <p:spPr>
          <a:xfrm>
            <a:off x="7690304" y="1957080"/>
            <a:ext cx="1418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ユーザ</a:t>
            </a:r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7375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A7F0552-7D44-6F35-145C-B13E34FE9C79}"/>
              </a:ext>
            </a:extLst>
          </p:cNvPr>
          <p:cNvSpPr txBox="1"/>
          <p:nvPr/>
        </p:nvSpPr>
        <p:spPr>
          <a:xfrm>
            <a:off x="6611281" y="3044645"/>
            <a:ext cx="4470399" cy="34778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100" dirty="0"/>
              <a:t>"Sid": "</a:t>
            </a:r>
            <a:r>
              <a:rPr lang="en-US" altLang="ja-JP" sz="1100" dirty="0" err="1"/>
              <a:t>VisualEditor0</a:t>
            </a:r>
            <a:r>
              <a:rPr lang="en-US" altLang="ja-JP" sz="1100" dirty="0"/>
              <a:t>",</a:t>
            </a:r>
          </a:p>
          <a:p>
            <a:r>
              <a:rPr lang="en-US" altLang="ja-JP" sz="1100" dirty="0"/>
              <a:t>"Effect": "Allow",</a:t>
            </a:r>
          </a:p>
          <a:p>
            <a:r>
              <a:rPr lang="en-US" altLang="ja-JP" sz="1100" dirty="0"/>
              <a:t>"Action": [</a:t>
            </a:r>
          </a:p>
          <a:p>
            <a:r>
              <a:rPr lang="en-US" altLang="ja-JP" sz="1100" dirty="0"/>
              <a:t>	"</a:t>
            </a:r>
            <a:r>
              <a:rPr lang="en-US" altLang="ja-JP" sz="1100" dirty="0" err="1"/>
              <a:t>bedrock:ListInferenceProfiles</a:t>
            </a:r>
            <a:r>
              <a:rPr lang="en-US" altLang="ja-JP" sz="1100" dirty="0"/>
              <a:t>",</a:t>
            </a:r>
          </a:p>
          <a:p>
            <a:r>
              <a:rPr lang="en-US" altLang="ja-JP" sz="1100" dirty="0"/>
              <a:t>	"</a:t>
            </a:r>
            <a:r>
              <a:rPr lang="en-US" altLang="ja-JP" sz="1100" dirty="0" err="1"/>
              <a:t>bedrock:InvokeModel</a:t>
            </a:r>
            <a:r>
              <a:rPr lang="en-US" altLang="ja-JP" sz="1100" dirty="0"/>
              <a:t>",</a:t>
            </a:r>
          </a:p>
          <a:p>
            <a:r>
              <a:rPr lang="en-US" altLang="ja-JP" sz="1100" dirty="0"/>
              <a:t>	"</a:t>
            </a:r>
            <a:r>
              <a:rPr lang="en-US" altLang="ja-JP" sz="1100" dirty="0" err="1"/>
              <a:t>bedrock:InvokeModelWithResponseStream</a:t>
            </a:r>
            <a:r>
              <a:rPr lang="en-US" altLang="ja-JP" sz="1100" dirty="0"/>
              <a:t>"</a:t>
            </a:r>
          </a:p>
          <a:p>
            <a:r>
              <a:rPr lang="en-US" altLang="ja-JP" sz="1100" dirty="0"/>
              <a:t>],</a:t>
            </a:r>
          </a:p>
          <a:p>
            <a:r>
              <a:rPr lang="en-US" altLang="ja-JP" sz="1100" dirty="0"/>
              <a:t>"Resource": "*",</a:t>
            </a:r>
          </a:p>
          <a:p>
            <a:r>
              <a:rPr lang="en-US" altLang="ja-JP" sz="1100" dirty="0"/>
              <a:t>"Condition": {</a:t>
            </a:r>
          </a:p>
          <a:p>
            <a:r>
              <a:rPr lang="en-US" altLang="ja-JP" sz="1100" dirty="0"/>
              <a:t>	"</a:t>
            </a:r>
            <a:r>
              <a:rPr lang="en-US" altLang="ja-JP" sz="1100" dirty="0" err="1"/>
              <a:t>IpAddress</a:t>
            </a:r>
            <a:r>
              <a:rPr lang="en-US" altLang="ja-JP" sz="1100" dirty="0"/>
              <a:t>": {</a:t>
            </a:r>
          </a:p>
          <a:p>
            <a:r>
              <a:rPr lang="en-US" altLang="ja-JP" sz="1100" dirty="0"/>
              <a:t>		"</a:t>
            </a:r>
            <a:r>
              <a:rPr lang="en-US" altLang="ja-JP" sz="1100" dirty="0" err="1"/>
              <a:t>aws:SourceIp</a:t>
            </a:r>
            <a:r>
              <a:rPr lang="en-US" altLang="ja-JP" sz="1100" dirty="0"/>
              <a:t>":[</a:t>
            </a:r>
          </a:p>
          <a:p>
            <a:r>
              <a:rPr lang="en-US" altLang="ja-JP" sz="1100" dirty="0"/>
              <a:t>		 "116.94.122.19/32",</a:t>
            </a:r>
          </a:p>
          <a:p>
            <a:r>
              <a:rPr lang="en-US" altLang="ja-JP" sz="1100" dirty="0"/>
              <a:t>		 "116.94.122.19/32",</a:t>
            </a:r>
          </a:p>
          <a:p>
            <a:r>
              <a:rPr lang="en-US" altLang="ja-JP" sz="1100" dirty="0"/>
              <a:t>		 "116.94.122.19/32",</a:t>
            </a:r>
          </a:p>
          <a:p>
            <a:r>
              <a:rPr lang="en-US" altLang="ja-JP" sz="1100" dirty="0"/>
              <a:t>		 "116.94.122.19/32",</a:t>
            </a:r>
          </a:p>
          <a:p>
            <a:r>
              <a:rPr lang="en-US" altLang="ja-JP" sz="1100" dirty="0"/>
              <a:t>		 "116.94.122.19/32"		 </a:t>
            </a:r>
          </a:p>
          <a:p>
            <a:r>
              <a:rPr lang="en-US" altLang="ja-JP" sz="1100" dirty="0"/>
              <a:t>		 ]</a:t>
            </a:r>
          </a:p>
          <a:p>
            <a:r>
              <a:rPr lang="en-US" altLang="ja-JP" sz="1100" dirty="0"/>
              <a:t>	}</a:t>
            </a:r>
          </a:p>
          <a:p>
            <a:r>
              <a:rPr lang="en-US" altLang="ja-JP" sz="1100" dirty="0"/>
              <a:t>}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9C4FA1C-F465-4282-AC81-C0519E416D7C}"/>
              </a:ext>
            </a:extLst>
          </p:cNvPr>
          <p:cNvSpPr txBox="1"/>
          <p:nvPr/>
        </p:nvSpPr>
        <p:spPr>
          <a:xfrm>
            <a:off x="1371918" y="91763"/>
            <a:ext cx="6940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参考情報：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ファイアウォール、アクセス制限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F854602-5261-FA6A-F6BE-E992E42C2602}"/>
              </a:ext>
            </a:extLst>
          </p:cNvPr>
          <p:cNvSpPr txBox="1"/>
          <p:nvPr/>
        </p:nvSpPr>
        <p:spPr>
          <a:xfrm>
            <a:off x="7933215" y="1601594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</a:t>
            </a:r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暗号化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A2FBC85-9C26-5DE4-C252-110B762BF724}"/>
              </a:ext>
            </a:extLst>
          </p:cNvPr>
          <p:cNvSpPr txBox="1"/>
          <p:nvPr/>
        </p:nvSpPr>
        <p:spPr>
          <a:xfrm>
            <a:off x="9904949" y="1307666"/>
            <a:ext cx="98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IP</a:t>
            </a:r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制限</a:t>
            </a:r>
            <a:endParaRPr kumimoji="1" lang="en-US" altLang="ja-JP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2E938B69-E399-1ED0-6D31-292EEBBEB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557" y="1531248"/>
            <a:ext cx="767245" cy="645873"/>
          </a:xfrm>
          <a:prstGeom prst="rect">
            <a:avLst/>
          </a:prstGeom>
        </p:spPr>
      </p:pic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6780B02A-9AEB-721C-EFAA-915DBB1562C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254802" y="1854185"/>
            <a:ext cx="3629098" cy="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図 11">
            <a:extLst>
              <a:ext uri="{FF2B5EF4-FFF2-40B4-BE49-F238E27FC236}">
                <a16:creationId xmlns:a16="http://schemas.microsoft.com/office/drawing/2014/main" id="{F0E35FA2-8866-11B2-901C-0C418040E6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709" y="1531248"/>
            <a:ext cx="760683" cy="760683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AAF7E37-A585-36C4-F802-0D3364547D41}"/>
              </a:ext>
            </a:extLst>
          </p:cNvPr>
          <p:cNvSpPr txBox="1"/>
          <p:nvPr/>
        </p:nvSpPr>
        <p:spPr>
          <a:xfrm>
            <a:off x="862909" y="2233550"/>
            <a:ext cx="44943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IAM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ポリシーにて制限する。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関連の操作のみ許可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  ・社内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LAN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からの接続のみ許可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5F203BB-E9AD-CEA1-97D4-ED01D8270DE7}"/>
              </a:ext>
            </a:extLst>
          </p:cNvPr>
          <p:cNvSpPr/>
          <p:nvPr/>
        </p:nvSpPr>
        <p:spPr>
          <a:xfrm>
            <a:off x="8505696" y="4755359"/>
            <a:ext cx="1574801" cy="10896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EDAFB16-74D4-2422-5CE6-D2A8CCF5A621}"/>
              </a:ext>
            </a:extLst>
          </p:cNvPr>
          <p:cNvSpPr/>
          <p:nvPr/>
        </p:nvSpPr>
        <p:spPr>
          <a:xfrm>
            <a:off x="7563779" y="3496756"/>
            <a:ext cx="3306940" cy="70934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3A75F83-D790-0E1A-5143-0B7F51E2DF37}"/>
              </a:ext>
            </a:extLst>
          </p:cNvPr>
          <p:cNvSpPr txBox="1"/>
          <p:nvPr/>
        </p:nvSpPr>
        <p:spPr>
          <a:xfrm>
            <a:off x="7120448" y="2773677"/>
            <a:ext cx="10411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IAM</a:t>
            </a:r>
            <a:r>
              <a:rPr lang="ja-JP" altLang="en-US" sz="1100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ﾎﾟﾘｼｰ</a:t>
            </a:r>
            <a:endParaRPr kumimoji="1" lang="ja-JP" altLang="en-US" sz="11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97458439-53C2-9E19-35BC-EF528483D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2697" y="2544700"/>
            <a:ext cx="555024" cy="499945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BB66617-FC5D-C02E-371D-4994A9F75DEA}"/>
              </a:ext>
            </a:extLst>
          </p:cNvPr>
          <p:cNvSpPr txBox="1"/>
          <p:nvPr/>
        </p:nvSpPr>
        <p:spPr>
          <a:xfrm>
            <a:off x="10482101" y="2426175"/>
            <a:ext cx="10411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IAM</a:t>
            </a:r>
            <a:r>
              <a:rPr lang="ja-JP" altLang="en-US" sz="1100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ﾎﾟﾘｼｰ</a:t>
            </a:r>
            <a:endParaRPr kumimoji="1" lang="ja-JP" altLang="en-US" sz="11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2A389572-BF41-C3DA-3144-C7A63014B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3207" y="1995438"/>
            <a:ext cx="555024" cy="499945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4CF24F1-F41B-1CC0-111E-E53025B4AFAF}"/>
              </a:ext>
            </a:extLst>
          </p:cNvPr>
          <p:cNvSpPr txBox="1"/>
          <p:nvPr/>
        </p:nvSpPr>
        <p:spPr>
          <a:xfrm>
            <a:off x="862909" y="4583528"/>
            <a:ext cx="49837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また、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意図しないアクセスを許可する設定ミスが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ないかを 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IAM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Access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Analyzer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で分析。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吹き出し: 四角形 20">
            <a:extLst>
              <a:ext uri="{FF2B5EF4-FFF2-40B4-BE49-F238E27FC236}">
                <a16:creationId xmlns:a16="http://schemas.microsoft.com/office/drawing/2014/main" id="{02AE276B-4D42-E6E1-98C9-B14608018E74}"/>
              </a:ext>
            </a:extLst>
          </p:cNvPr>
          <p:cNvSpPr/>
          <p:nvPr/>
        </p:nvSpPr>
        <p:spPr>
          <a:xfrm>
            <a:off x="10082399" y="4562957"/>
            <a:ext cx="1440873" cy="674254"/>
          </a:xfrm>
          <a:prstGeom prst="wedgeRectCallout">
            <a:avLst>
              <a:gd name="adj1" fmla="val -49038"/>
              <a:gd name="adj2" fmla="val 6661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社内</a:t>
            </a:r>
            <a:r>
              <a:rPr lang="en-US" altLang="ja-JP" sz="1400" dirty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LAN</a:t>
            </a:r>
            <a:r>
              <a:rPr lang="ja-JP" altLang="en-US" sz="1400" dirty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からの接続のみ許可</a:t>
            </a:r>
            <a:endParaRPr kumimoji="1" lang="ja-JP" altLang="en-US" sz="2000" dirty="0"/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6AA4C0BE-7E4F-E6F6-04B0-C1D71F2566EA}"/>
              </a:ext>
            </a:extLst>
          </p:cNvPr>
          <p:cNvSpPr/>
          <p:nvPr/>
        </p:nvSpPr>
        <p:spPr>
          <a:xfrm>
            <a:off x="10080497" y="3248096"/>
            <a:ext cx="1440873" cy="419469"/>
          </a:xfrm>
          <a:prstGeom prst="wedgeRectCallout">
            <a:avLst>
              <a:gd name="adj1" fmla="val -49038"/>
              <a:gd name="adj2" fmla="val 6661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AI</a:t>
            </a:r>
            <a:r>
              <a:rPr lang="ja-JP" altLang="en-US" sz="1400" dirty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関連の操作</a:t>
            </a:r>
            <a:endParaRPr lang="en-US" altLang="ja-JP" sz="1400" dirty="0">
              <a:ln w="0"/>
              <a:solidFill>
                <a:sysClr val="windowText" lastClr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ja-JP" altLang="en-US" sz="1400" dirty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のみ許可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79506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FF4790-F2B7-73B1-F7BF-E37298DB5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9B7669D-B516-5FD0-EBEF-A180B9186518}"/>
              </a:ext>
            </a:extLst>
          </p:cNvPr>
          <p:cNvSpPr txBox="1"/>
          <p:nvPr/>
        </p:nvSpPr>
        <p:spPr>
          <a:xfrm>
            <a:off x="839611" y="2386895"/>
            <a:ext cx="44943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API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使用ﾛｸﾞを元に、ユーザ・</a:t>
            </a:r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モデルごとの使用量を集計可能。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F24E28B-59B6-330E-D132-333D8CA8AAAF}"/>
              </a:ext>
            </a:extLst>
          </p:cNvPr>
          <p:cNvSpPr txBox="1"/>
          <p:nvPr/>
        </p:nvSpPr>
        <p:spPr>
          <a:xfrm>
            <a:off x="6800915" y="4007790"/>
            <a:ext cx="4809330" cy="1785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SELECT </a:t>
            </a:r>
          </a:p>
          <a:p>
            <a:r>
              <a:rPr lang="en-US" altLang="ja-JP" sz="1100" dirty="0"/>
              <a:t>  </a:t>
            </a:r>
            <a:r>
              <a:rPr lang="en-US" altLang="ja-JP" sz="1100" dirty="0" err="1"/>
              <a:t>userIdentity.userName</a:t>
            </a:r>
            <a:r>
              <a:rPr lang="en-US" altLang="ja-JP" sz="1100" dirty="0"/>
              <a:t> AS user,</a:t>
            </a:r>
          </a:p>
          <a:p>
            <a:r>
              <a:rPr lang="en-US" altLang="ja-JP" sz="1100" dirty="0"/>
              <a:t>  </a:t>
            </a:r>
            <a:r>
              <a:rPr lang="en-US" altLang="ja-JP" sz="1100" dirty="0" err="1"/>
              <a:t>requestParameters.modelId</a:t>
            </a:r>
            <a:r>
              <a:rPr lang="en-US" altLang="ja-JP" sz="1100" dirty="0"/>
              <a:t> AS model,</a:t>
            </a:r>
          </a:p>
          <a:p>
            <a:r>
              <a:rPr lang="en-US" altLang="ja-JP" sz="1100" dirty="0"/>
              <a:t>  SUM(</a:t>
            </a:r>
            <a:r>
              <a:rPr lang="en-US" altLang="ja-JP" sz="1100" dirty="0" err="1"/>
              <a:t>responseElements.usage.inputTokens</a:t>
            </a:r>
            <a:r>
              <a:rPr lang="en-US" altLang="ja-JP" sz="1100" dirty="0"/>
              <a:t>) AS </a:t>
            </a:r>
            <a:r>
              <a:rPr lang="en-US" altLang="ja-JP" sz="1100" dirty="0" err="1"/>
              <a:t>total_input_tokens</a:t>
            </a:r>
            <a:r>
              <a:rPr lang="en-US" altLang="ja-JP" sz="1100" dirty="0"/>
              <a:t>,</a:t>
            </a:r>
          </a:p>
          <a:p>
            <a:r>
              <a:rPr lang="en-US" altLang="ja-JP" sz="1100" dirty="0"/>
              <a:t>  SUM(</a:t>
            </a:r>
            <a:r>
              <a:rPr lang="en-US" altLang="ja-JP" sz="1100" dirty="0" err="1"/>
              <a:t>responseElements.usage.outputTokens</a:t>
            </a:r>
            <a:r>
              <a:rPr lang="en-US" altLang="ja-JP" sz="1100" dirty="0"/>
              <a:t>) AS </a:t>
            </a:r>
            <a:r>
              <a:rPr lang="en-US" altLang="ja-JP" sz="1100" dirty="0" err="1"/>
              <a:t>total_output_tokens</a:t>
            </a:r>
            <a:endParaRPr lang="en-US" altLang="ja-JP" sz="1100" dirty="0"/>
          </a:p>
          <a:p>
            <a:r>
              <a:rPr lang="en-US" altLang="ja-JP" sz="1100" dirty="0"/>
              <a:t>FROM </a:t>
            </a:r>
            <a:r>
              <a:rPr lang="en-US" altLang="ja-JP" sz="1100" dirty="0" err="1"/>
              <a:t>cloudtrail_logs</a:t>
            </a:r>
            <a:endParaRPr lang="en-US" altLang="ja-JP" sz="1100" dirty="0"/>
          </a:p>
          <a:p>
            <a:r>
              <a:rPr lang="en-US" altLang="ja-JP" sz="1100" dirty="0"/>
              <a:t>WHERE </a:t>
            </a:r>
            <a:r>
              <a:rPr lang="en-US" altLang="ja-JP" sz="1100" dirty="0" err="1"/>
              <a:t>eventSource</a:t>
            </a:r>
            <a:r>
              <a:rPr lang="en-US" altLang="ja-JP" sz="1100" dirty="0"/>
              <a:t> = '</a:t>
            </a:r>
            <a:r>
              <a:rPr lang="en-US" altLang="ja-JP" sz="1100" dirty="0" err="1"/>
              <a:t>bedrock.amazonaws.com</a:t>
            </a:r>
            <a:r>
              <a:rPr lang="en-US" altLang="ja-JP" sz="1100" dirty="0"/>
              <a:t>'</a:t>
            </a:r>
          </a:p>
          <a:p>
            <a:r>
              <a:rPr lang="en-US" altLang="ja-JP" sz="1100" dirty="0"/>
              <a:t>  AND </a:t>
            </a:r>
            <a:r>
              <a:rPr lang="en-US" altLang="ja-JP" sz="1100" dirty="0" err="1"/>
              <a:t>eventName</a:t>
            </a:r>
            <a:r>
              <a:rPr lang="en-US" altLang="ja-JP" sz="1100" dirty="0"/>
              <a:t> = '</a:t>
            </a:r>
            <a:r>
              <a:rPr lang="en-US" altLang="ja-JP" sz="1100" dirty="0" err="1"/>
              <a:t>InvokeModel</a:t>
            </a:r>
            <a:r>
              <a:rPr lang="en-US" altLang="ja-JP" sz="1100" dirty="0"/>
              <a:t>'</a:t>
            </a:r>
          </a:p>
          <a:p>
            <a:r>
              <a:rPr lang="en-US" altLang="ja-JP" sz="1100" dirty="0"/>
              <a:t>GROUP BY </a:t>
            </a:r>
            <a:r>
              <a:rPr lang="en-US" altLang="ja-JP" sz="1100" dirty="0" err="1"/>
              <a:t>userIdentity.userName</a:t>
            </a:r>
            <a:r>
              <a:rPr lang="en-US" altLang="ja-JP" sz="1100" dirty="0"/>
              <a:t>, </a:t>
            </a:r>
            <a:r>
              <a:rPr lang="en-US" altLang="ja-JP" sz="1100" dirty="0" err="1"/>
              <a:t>requestParameters.modelId</a:t>
            </a:r>
            <a:r>
              <a:rPr lang="en-US" altLang="ja-JP" sz="1100" dirty="0"/>
              <a:t>;</a:t>
            </a:r>
          </a:p>
          <a:p>
            <a:endParaRPr kumimoji="1" lang="ja-JP" altLang="en-US" sz="1100" dirty="0"/>
          </a:p>
        </p:txBody>
      </p: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D7267E6C-769D-7216-9FE5-20E51C124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68607" y="2093054"/>
            <a:ext cx="609600" cy="6096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33B67AA-C8E7-8FCE-279A-0F49691FFF92}"/>
              </a:ext>
            </a:extLst>
          </p:cNvPr>
          <p:cNvSpPr txBox="1"/>
          <p:nvPr/>
        </p:nvSpPr>
        <p:spPr>
          <a:xfrm>
            <a:off x="10060815" y="2666275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bg1">
                    <a:lumMod val="50000"/>
                  </a:schemeClr>
                </a:solidFill>
              </a:rPr>
              <a:t>Athena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DDEFDBB-086D-A197-4416-2F2375F7071E}"/>
              </a:ext>
            </a:extLst>
          </p:cNvPr>
          <p:cNvSpPr txBox="1"/>
          <p:nvPr/>
        </p:nvSpPr>
        <p:spPr>
          <a:xfrm>
            <a:off x="6691849" y="3656825"/>
            <a:ext cx="3409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使用状況集計ｸｴﾘのｲﾒｰｼﾞ</a:t>
            </a:r>
          </a:p>
        </p:txBody>
      </p:sp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6D772853-2F6A-C668-250E-27AED33F8D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77497" y="2108507"/>
            <a:ext cx="609600" cy="609600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A3A28A2C-F6E5-EC98-B804-29476E388C6D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9387097" y="2413307"/>
            <a:ext cx="700655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90D2F71-24D1-8EFF-F06B-3BCF8952C121}"/>
              </a:ext>
            </a:extLst>
          </p:cNvPr>
          <p:cNvSpPr txBox="1"/>
          <p:nvPr/>
        </p:nvSpPr>
        <p:spPr>
          <a:xfrm>
            <a:off x="8909374" y="2662739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bg1">
                    <a:lumMod val="50000"/>
                  </a:schemeClr>
                </a:solidFill>
              </a:rPr>
              <a:t>S3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285E969-AC0D-0C98-4EE8-37A5CF6A21AA}"/>
              </a:ext>
            </a:extLst>
          </p:cNvPr>
          <p:cNvSpPr txBox="1"/>
          <p:nvPr/>
        </p:nvSpPr>
        <p:spPr>
          <a:xfrm>
            <a:off x="1371918" y="91763"/>
            <a:ext cx="6940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参考情報：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ユーザごとの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API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使用量の集計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A38D8C9-A2CF-6357-B1A0-1F7C8C817B61}"/>
              </a:ext>
            </a:extLst>
          </p:cNvPr>
          <p:cNvSpPr/>
          <p:nvPr/>
        </p:nvSpPr>
        <p:spPr>
          <a:xfrm>
            <a:off x="6882211" y="5367608"/>
            <a:ext cx="4265568" cy="26554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FA447AE-451A-EC8F-C76E-D2A832D071DB}"/>
              </a:ext>
            </a:extLst>
          </p:cNvPr>
          <p:cNvSpPr txBox="1"/>
          <p:nvPr/>
        </p:nvSpPr>
        <p:spPr>
          <a:xfrm>
            <a:off x="7969062" y="5608228"/>
            <a:ext cx="3409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ユーザ、</a:t>
            </a:r>
            <a:r>
              <a:rPr kumimoji="1" lang="en-US" altLang="ja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AI</a:t>
            </a:r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モデルで集計</a:t>
            </a:r>
          </a:p>
        </p:txBody>
      </p:sp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A64EBA11-6EB7-156A-0512-89B8CBBD3A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51256" y="2108507"/>
            <a:ext cx="609600" cy="6096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48A8F0E-8733-406A-34C8-42508188C15A}"/>
              </a:ext>
            </a:extLst>
          </p:cNvPr>
          <p:cNvSpPr txBox="1"/>
          <p:nvPr/>
        </p:nvSpPr>
        <p:spPr>
          <a:xfrm>
            <a:off x="7251354" y="2689771"/>
            <a:ext cx="792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CloudTrail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E24BFC3-904E-BA4A-3A15-EE6AB0C95850}"/>
              </a:ext>
            </a:extLst>
          </p:cNvPr>
          <p:cNvSpPr txBox="1"/>
          <p:nvPr/>
        </p:nvSpPr>
        <p:spPr>
          <a:xfrm>
            <a:off x="7167972" y="171804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ﾛｸﾞ抽出</a:t>
            </a:r>
            <a:endParaRPr kumimoji="1" lang="ja-JP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51D1A79D-55AE-AE67-E7E6-A8601F5921C0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>
            <a:off x="7960856" y="2413307"/>
            <a:ext cx="816641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A264F29-2CB7-598C-59CE-16A4A2F0AD8E}"/>
              </a:ext>
            </a:extLst>
          </p:cNvPr>
          <p:cNvSpPr txBox="1"/>
          <p:nvPr/>
        </p:nvSpPr>
        <p:spPr>
          <a:xfrm>
            <a:off x="8586007" y="1735795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ﾛｸﾞ保管</a:t>
            </a:r>
            <a:endParaRPr kumimoji="1" lang="ja-JP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C995EE8-1B5B-E33E-C597-F8934E73C63D}"/>
              </a:ext>
            </a:extLst>
          </p:cNvPr>
          <p:cNvSpPr txBox="1"/>
          <p:nvPr/>
        </p:nvSpPr>
        <p:spPr>
          <a:xfrm>
            <a:off x="9890731" y="1744751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ﾛｸﾞ検索、集計</a:t>
            </a:r>
            <a:endParaRPr kumimoji="1" lang="ja-JP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0934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3AD11F-D1D0-F340-8155-631FB2E25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7E0A6DE-93A9-B2D3-081A-ACDAAABCA9FA}"/>
              </a:ext>
            </a:extLst>
          </p:cNvPr>
          <p:cNvSpPr txBox="1"/>
          <p:nvPr/>
        </p:nvSpPr>
        <p:spPr>
          <a:xfrm>
            <a:off x="235686" y="2156774"/>
            <a:ext cx="65263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アクセスキーを使うため、定期的な更新が必要。</a:t>
            </a:r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カ月以上更新していないユーザを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Config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マネージドルールで検知する。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D68A653-54E5-581C-A09D-51FBE37E2B30}"/>
              </a:ext>
            </a:extLst>
          </p:cNvPr>
          <p:cNvSpPr txBox="1"/>
          <p:nvPr/>
        </p:nvSpPr>
        <p:spPr>
          <a:xfrm>
            <a:off x="1371918" y="91763"/>
            <a:ext cx="6940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参考情報：アクセスキー更新漏れ検知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5687D2C1-E3A3-F4C3-B881-1DAEF4515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9509" y="3107438"/>
            <a:ext cx="643124" cy="643124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3DDDE5C-B458-F1F4-CDCB-06C076D3FCDF}"/>
              </a:ext>
            </a:extLst>
          </p:cNvPr>
          <p:cNvSpPr txBox="1"/>
          <p:nvPr/>
        </p:nvSpPr>
        <p:spPr>
          <a:xfrm>
            <a:off x="9144206" y="3698365"/>
            <a:ext cx="643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Config</a:t>
            </a:r>
            <a:endParaRPr kumimoji="1" lang="ja-JP" altLang="en-US" sz="12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5439B90-ACE9-0483-CB1E-7C7F025BACB5}"/>
              </a:ext>
            </a:extLst>
          </p:cNvPr>
          <p:cNvSpPr txBox="1"/>
          <p:nvPr/>
        </p:nvSpPr>
        <p:spPr>
          <a:xfrm>
            <a:off x="8879088" y="27604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構成管理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579E317-BBDA-6C66-B5F6-B0F8512FF499}"/>
              </a:ext>
            </a:extLst>
          </p:cNvPr>
          <p:cNvSpPr txBox="1"/>
          <p:nvPr/>
        </p:nvSpPr>
        <p:spPr>
          <a:xfrm>
            <a:off x="10252016" y="3713950"/>
            <a:ext cx="1412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Config</a:t>
            </a:r>
            <a:r>
              <a:rPr kumimoji="1" lang="ja-JP" altLang="en-US" sz="1200" dirty="0"/>
              <a:t>ﾏﾈｰｼﾞﾄﾞﾙｰﾙ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68E00AEE-22BD-817A-A870-959C34D43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4451" y="3105306"/>
            <a:ext cx="570933" cy="629191"/>
          </a:xfrm>
          <a:prstGeom prst="rect">
            <a:avLst/>
          </a:prstGeom>
        </p:spPr>
      </p:pic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D8FB449-345D-7F51-AA0F-9E0EE55B17DC}"/>
              </a:ext>
            </a:extLst>
          </p:cNvPr>
          <p:cNvCxnSpPr>
            <a:cxnSpLocks/>
          </p:cNvCxnSpPr>
          <p:nvPr/>
        </p:nvCxnSpPr>
        <p:spPr>
          <a:xfrm>
            <a:off x="9755305" y="3437790"/>
            <a:ext cx="700655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図 3">
            <a:extLst>
              <a:ext uri="{FF2B5EF4-FFF2-40B4-BE49-F238E27FC236}">
                <a16:creationId xmlns:a16="http://schemas.microsoft.com/office/drawing/2014/main" id="{D6119690-C1D8-DED8-BADA-88713AF21C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9065" y="2548460"/>
            <a:ext cx="381053" cy="42392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2AD9D9D-04BF-DE73-4714-5CDCB5C59F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9065" y="3200982"/>
            <a:ext cx="381053" cy="42392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EC54FAE-02DA-ACCF-8974-0C427B33EE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9065" y="3836865"/>
            <a:ext cx="381053" cy="423922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A321D66-DC7F-93FC-8F8F-4C7331E7425F}"/>
              </a:ext>
            </a:extLst>
          </p:cNvPr>
          <p:cNvSpPr txBox="1"/>
          <p:nvPr/>
        </p:nvSpPr>
        <p:spPr>
          <a:xfrm>
            <a:off x="7653965" y="4381954"/>
            <a:ext cx="9676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IAM</a:t>
            </a:r>
            <a:r>
              <a:rPr lang="ja-JP" altLang="en-US" sz="1100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ﾕｰｻﾞ</a:t>
            </a:r>
            <a:endParaRPr lang="en-US" altLang="ja-JP" sz="1100" b="1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ｱｸｾｽｷｰ</a:t>
            </a:r>
            <a:endParaRPr kumimoji="1" lang="ja-JP" altLang="en-US" sz="11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66BCB93-5F50-042A-5BD4-84B9C1FB0BA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8150118" y="2760421"/>
            <a:ext cx="994088" cy="65252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45E8E66-7DF1-0510-CC53-4B131958403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8150118" y="3412943"/>
            <a:ext cx="994088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D357F9C-F871-E9EF-0C5B-34542360CE61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8150118" y="3412943"/>
            <a:ext cx="994088" cy="63588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9" name="図 18">
            <a:extLst>
              <a:ext uri="{FF2B5EF4-FFF2-40B4-BE49-F238E27FC236}">
                <a16:creationId xmlns:a16="http://schemas.microsoft.com/office/drawing/2014/main" id="{4FD1ECD6-B5B5-A194-3096-77519D4760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0164" y="2533897"/>
            <a:ext cx="457429" cy="444723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E301106F-CF1C-C34C-E977-25A3709F76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1256" y="3184227"/>
            <a:ext cx="444724" cy="457430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3AE7C9DA-D121-E8A8-CC98-334FA5DDC3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60164" y="3817993"/>
            <a:ext cx="432017" cy="461665"/>
          </a:xfrm>
          <a:prstGeom prst="rect">
            <a:avLst/>
          </a:prstGeom>
        </p:spPr>
      </p:pic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2175A6B8-9FCE-E027-1666-1B1775EA8378}"/>
              </a:ext>
            </a:extLst>
          </p:cNvPr>
          <p:cNvCxnSpPr>
            <a:cxnSpLocks/>
            <a:stCxn id="20" idx="3"/>
            <a:endCxn id="6" idx="1"/>
          </p:cNvCxnSpPr>
          <p:nvPr/>
        </p:nvCxnSpPr>
        <p:spPr>
          <a:xfrm>
            <a:off x="7315980" y="3412942"/>
            <a:ext cx="453085" cy="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324A12AE-29D2-5D37-8C81-82365F734216}"/>
              </a:ext>
            </a:extLst>
          </p:cNvPr>
          <p:cNvCxnSpPr>
            <a:cxnSpLocks/>
            <a:stCxn id="19" idx="3"/>
            <a:endCxn id="4" idx="1"/>
          </p:cNvCxnSpPr>
          <p:nvPr/>
        </p:nvCxnSpPr>
        <p:spPr>
          <a:xfrm>
            <a:off x="7317593" y="2756259"/>
            <a:ext cx="451472" cy="416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76EE6BF4-01D5-7174-7535-663F18997751}"/>
              </a:ext>
            </a:extLst>
          </p:cNvPr>
          <p:cNvCxnSpPr>
            <a:cxnSpLocks/>
            <a:stCxn id="21" idx="3"/>
            <a:endCxn id="7" idx="1"/>
          </p:cNvCxnSpPr>
          <p:nvPr/>
        </p:nvCxnSpPr>
        <p:spPr>
          <a:xfrm>
            <a:off x="7292181" y="4048826"/>
            <a:ext cx="47688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08871A8-E381-00F3-F75A-7C600BB46EEC}"/>
              </a:ext>
            </a:extLst>
          </p:cNvPr>
          <p:cNvSpPr txBox="1"/>
          <p:nvPr/>
        </p:nvSpPr>
        <p:spPr>
          <a:xfrm>
            <a:off x="6808379" y="4371446"/>
            <a:ext cx="967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ﾒﾝﾊﾞｰ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02DDAC3-55B0-B9ED-52F2-19F3429436C2}"/>
              </a:ext>
            </a:extLst>
          </p:cNvPr>
          <p:cNvSpPr txBox="1"/>
          <p:nvPr/>
        </p:nvSpPr>
        <p:spPr>
          <a:xfrm>
            <a:off x="10404301" y="277470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更新切れ検知</a:t>
            </a:r>
          </a:p>
        </p:txBody>
      </p:sp>
    </p:spTree>
    <p:extLst>
      <p:ext uri="{BB962C8B-B14F-4D97-AF65-F5344CB8AC3E}">
        <p14:creationId xmlns:p14="http://schemas.microsoft.com/office/powerpoint/2010/main" val="1440146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E1F7CE-2C07-E168-8FFC-ADB081C630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E0B75AA-FC57-79A4-E197-07FAAC8D163A}"/>
              </a:ext>
            </a:extLst>
          </p:cNvPr>
          <p:cNvSpPr txBox="1"/>
          <p:nvPr/>
        </p:nvSpPr>
        <p:spPr>
          <a:xfrm>
            <a:off x="235686" y="2156774"/>
            <a:ext cx="92428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Trusted Advisor : 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ベストプラクティスのチェック </a:t>
            </a:r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コスト最適化、セキュリティなど）</a:t>
            </a:r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F220D29-AFA7-D0DE-4700-E208F36FCC1E}"/>
              </a:ext>
            </a:extLst>
          </p:cNvPr>
          <p:cNvSpPr txBox="1"/>
          <p:nvPr/>
        </p:nvSpPr>
        <p:spPr>
          <a:xfrm>
            <a:off x="1371918" y="91763"/>
            <a:ext cx="6940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参考情報：アクセスキー更新漏れ検知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663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463D3AAB-A576-0EC5-7F12-73F92F7FBB8F}"/>
              </a:ext>
            </a:extLst>
          </p:cNvPr>
          <p:cNvSpPr txBox="1"/>
          <p:nvPr/>
        </p:nvSpPr>
        <p:spPr>
          <a:xfrm>
            <a:off x="675255" y="969167"/>
            <a:ext cx="79460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機密データを扱う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ため、セキュリティを考慮します。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また、ログを元に個人ごとの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API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使用状況を集計可とします。</a:t>
            </a:r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536E1A33-3F48-63AB-ADEA-5E702150CFDB}"/>
              </a:ext>
            </a:extLst>
          </p:cNvPr>
          <p:cNvSpPr txBox="1"/>
          <p:nvPr/>
        </p:nvSpPr>
        <p:spPr>
          <a:xfrm>
            <a:off x="1371918" y="91763"/>
            <a:ext cx="3687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AWS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試行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環境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のセキュリティ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4B06DDC0-C066-694C-1ED1-A54D92769555}"/>
              </a:ext>
            </a:extLst>
          </p:cNvPr>
          <p:cNvCxnSpPr>
            <a:cxnSpLocks/>
            <a:stCxn id="70" idx="3"/>
            <a:endCxn id="73" idx="1"/>
          </p:cNvCxnSpPr>
          <p:nvPr/>
        </p:nvCxnSpPr>
        <p:spPr>
          <a:xfrm>
            <a:off x="7020344" y="3438691"/>
            <a:ext cx="974264" cy="1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F3842570-14B3-7A4F-D9F5-0B88C22DA7F9}"/>
              </a:ext>
            </a:extLst>
          </p:cNvPr>
          <p:cNvSpPr/>
          <p:nvPr/>
        </p:nvSpPr>
        <p:spPr>
          <a:xfrm>
            <a:off x="4543877" y="2080007"/>
            <a:ext cx="7271498" cy="46862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0" name="グラフィックス 69">
            <a:extLst>
              <a:ext uri="{FF2B5EF4-FFF2-40B4-BE49-F238E27FC236}">
                <a16:creationId xmlns:a16="http://schemas.microsoft.com/office/drawing/2014/main" id="{375C299B-0E9C-CD3C-A164-13FBAE8C2D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15986" y="3236512"/>
            <a:ext cx="404358" cy="404358"/>
          </a:xfrm>
          <a:prstGeom prst="rect">
            <a:avLst/>
          </a:prstGeom>
        </p:spPr>
      </p:pic>
      <p:pic>
        <p:nvPicPr>
          <p:cNvPr id="72" name="グラフィックス 71">
            <a:extLst>
              <a:ext uri="{FF2B5EF4-FFF2-40B4-BE49-F238E27FC236}">
                <a16:creationId xmlns:a16="http://schemas.microsoft.com/office/drawing/2014/main" id="{62A50343-C141-A416-84CA-47C43F185E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48739" y="4546698"/>
            <a:ext cx="353197" cy="353197"/>
          </a:xfrm>
          <a:prstGeom prst="rect">
            <a:avLst/>
          </a:prstGeom>
        </p:spPr>
      </p:pic>
      <p:pic>
        <p:nvPicPr>
          <p:cNvPr id="73" name="グラフィックス 72">
            <a:extLst>
              <a:ext uri="{FF2B5EF4-FFF2-40B4-BE49-F238E27FC236}">
                <a16:creationId xmlns:a16="http://schemas.microsoft.com/office/drawing/2014/main" id="{02C15502-0DF2-90F2-3C69-51EF2FA411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94608" y="3249251"/>
            <a:ext cx="378881" cy="378881"/>
          </a:xfrm>
          <a:prstGeom prst="rect">
            <a:avLst/>
          </a:prstGeom>
        </p:spPr>
      </p:pic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8C615831-713C-AB91-1F9A-6346C8B90867}"/>
              </a:ext>
            </a:extLst>
          </p:cNvPr>
          <p:cNvSpPr txBox="1"/>
          <p:nvPr/>
        </p:nvSpPr>
        <p:spPr>
          <a:xfrm>
            <a:off x="6439056" y="3613341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IAM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EF57F64C-CD83-443F-E9A3-80A33622CBF6}"/>
              </a:ext>
            </a:extLst>
          </p:cNvPr>
          <p:cNvSpPr txBox="1"/>
          <p:nvPr/>
        </p:nvSpPr>
        <p:spPr>
          <a:xfrm>
            <a:off x="2809169" y="3123873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</a:t>
            </a:r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暗号化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B798979F-23E8-A872-691B-20CC4BF2D28A}"/>
              </a:ext>
            </a:extLst>
          </p:cNvPr>
          <p:cNvSpPr txBox="1"/>
          <p:nvPr/>
        </p:nvSpPr>
        <p:spPr>
          <a:xfrm>
            <a:off x="6394805" y="2690253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ｱｸｾｽｷｰ</a:t>
            </a:r>
            <a:endParaRPr kumimoji="1" lang="en-US" altLang="ja-JP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認証</a:t>
            </a:r>
          </a:p>
        </p:txBody>
      </p:sp>
      <p:pic>
        <p:nvPicPr>
          <p:cNvPr id="82" name="グラフィックス 81">
            <a:extLst>
              <a:ext uri="{FF2B5EF4-FFF2-40B4-BE49-F238E27FC236}">
                <a16:creationId xmlns:a16="http://schemas.microsoft.com/office/drawing/2014/main" id="{B2D95470-6B15-9AF0-0790-19DD1BDF06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07450" y="4546698"/>
            <a:ext cx="353196" cy="353196"/>
          </a:xfrm>
          <a:prstGeom prst="rect">
            <a:avLst/>
          </a:prstGeom>
        </p:spPr>
      </p:pic>
      <p:pic>
        <p:nvPicPr>
          <p:cNvPr id="83" name="図 82">
            <a:extLst>
              <a:ext uri="{FF2B5EF4-FFF2-40B4-BE49-F238E27FC236}">
                <a16:creationId xmlns:a16="http://schemas.microsoft.com/office/drawing/2014/main" id="{5C4347E6-EEA1-DC52-388C-EE58FE7A75E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40580" y="3249251"/>
            <a:ext cx="374527" cy="378881"/>
          </a:xfrm>
          <a:prstGeom prst="rect">
            <a:avLst/>
          </a:prstGeom>
        </p:spPr>
      </p:pic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4CD7FAFB-69F8-2393-0D3F-65FBC55E9988}"/>
              </a:ext>
            </a:extLst>
          </p:cNvPr>
          <p:cNvSpPr txBox="1"/>
          <p:nvPr/>
        </p:nvSpPr>
        <p:spPr>
          <a:xfrm>
            <a:off x="9447176" y="3562752"/>
            <a:ext cx="5982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Claude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013EE408-D6DC-045E-C077-60F3252BB038}"/>
              </a:ext>
            </a:extLst>
          </p:cNvPr>
          <p:cNvSpPr txBox="1"/>
          <p:nvPr/>
        </p:nvSpPr>
        <p:spPr>
          <a:xfrm>
            <a:off x="8104112" y="3553027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Bedrock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21C21E8B-A084-F816-950A-2D915807E507}"/>
              </a:ext>
            </a:extLst>
          </p:cNvPr>
          <p:cNvSpPr txBox="1"/>
          <p:nvPr/>
        </p:nvSpPr>
        <p:spPr>
          <a:xfrm>
            <a:off x="7833275" y="4846942"/>
            <a:ext cx="792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CloudTrail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F78C9662-7116-97AC-E911-02CD31ED2755}"/>
              </a:ext>
            </a:extLst>
          </p:cNvPr>
          <p:cNvSpPr txBox="1"/>
          <p:nvPr/>
        </p:nvSpPr>
        <p:spPr>
          <a:xfrm>
            <a:off x="9153862" y="4854164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GuardDuty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C2829B08-0799-A4AD-36AE-AA6E3C4ADFCD}"/>
              </a:ext>
            </a:extLst>
          </p:cNvPr>
          <p:cNvSpPr txBox="1"/>
          <p:nvPr/>
        </p:nvSpPr>
        <p:spPr>
          <a:xfrm>
            <a:off x="5105956" y="3676138"/>
            <a:ext cx="8130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>
                <a:solidFill>
                  <a:schemeClr val="bg1">
                    <a:lumMod val="50000"/>
                  </a:schemeClr>
                </a:solidFill>
              </a:rPr>
              <a:t>IAM</a:t>
            </a:r>
            <a:r>
              <a:rPr lang="ja-JP" altLang="en-US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ja-JP" sz="1000" dirty="0">
                <a:solidFill>
                  <a:schemeClr val="bg1">
                    <a:lumMod val="50000"/>
                  </a:schemeClr>
                </a:solidFill>
              </a:rPr>
              <a:t>Policy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61315FEC-F97A-FF01-74F7-CBE0176DCCC8}"/>
              </a:ext>
            </a:extLst>
          </p:cNvPr>
          <p:cNvSpPr txBox="1"/>
          <p:nvPr/>
        </p:nvSpPr>
        <p:spPr>
          <a:xfrm>
            <a:off x="5193843" y="2883506"/>
            <a:ext cx="98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IP</a:t>
            </a:r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制限</a:t>
            </a:r>
            <a:endParaRPr kumimoji="1" lang="en-US" altLang="ja-JP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A49CC854-9367-1F96-CC17-EFEF4DD7FFA1}"/>
              </a:ext>
            </a:extLst>
          </p:cNvPr>
          <p:cNvSpPr txBox="1"/>
          <p:nvPr/>
        </p:nvSpPr>
        <p:spPr>
          <a:xfrm>
            <a:off x="5368334" y="2268534"/>
            <a:ext cx="1029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東京</a:t>
            </a:r>
            <a:r>
              <a:rPr lang="ja-JP" altLang="en-US" sz="1200" dirty="0"/>
              <a:t> </a:t>
            </a:r>
            <a:r>
              <a:rPr lang="en-US" altLang="ja-JP" sz="1200" dirty="0"/>
              <a:t>or</a:t>
            </a:r>
            <a:r>
              <a:rPr lang="ja-JP" altLang="en-US" sz="1200" dirty="0"/>
              <a:t> 北米</a:t>
            </a:r>
            <a:endParaRPr lang="en-US" altLang="ja-JP" sz="1200" dirty="0"/>
          </a:p>
        </p:txBody>
      </p:sp>
      <p:pic>
        <p:nvPicPr>
          <p:cNvPr id="95" name="グラフィックス 94">
            <a:extLst>
              <a:ext uri="{FF2B5EF4-FFF2-40B4-BE49-F238E27FC236}">
                <a16:creationId xmlns:a16="http://schemas.microsoft.com/office/drawing/2014/main" id="{06ED7FFD-1034-B175-B4C7-F00C16FFA92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43877" y="2080008"/>
            <a:ext cx="381000" cy="381000"/>
          </a:xfrm>
          <a:prstGeom prst="rect">
            <a:avLst/>
          </a:prstGeom>
        </p:spPr>
      </p:pic>
      <p:pic>
        <p:nvPicPr>
          <p:cNvPr id="100" name="グラフィックス 99">
            <a:extLst>
              <a:ext uri="{FF2B5EF4-FFF2-40B4-BE49-F238E27FC236}">
                <a16:creationId xmlns:a16="http://schemas.microsoft.com/office/drawing/2014/main" id="{657B1A81-29D0-8342-B863-206D704A652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044130" y="2239108"/>
            <a:ext cx="381000" cy="381000"/>
          </a:xfrm>
          <a:prstGeom prst="rect">
            <a:avLst/>
          </a:prstGeom>
        </p:spPr>
      </p:pic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6A77E2DB-DEEE-8DFC-7F85-CC8CD3A3737D}"/>
              </a:ext>
            </a:extLst>
          </p:cNvPr>
          <p:cNvSpPr/>
          <p:nvPr/>
        </p:nvSpPr>
        <p:spPr>
          <a:xfrm>
            <a:off x="5044130" y="2239108"/>
            <a:ext cx="6390245" cy="441569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" name="図 101">
            <a:extLst>
              <a:ext uri="{FF2B5EF4-FFF2-40B4-BE49-F238E27FC236}">
                <a16:creationId xmlns:a16="http://schemas.microsoft.com/office/drawing/2014/main" id="{5C52CBE7-9E22-CCA3-2F95-CBECCCF3449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84290" y="3121971"/>
            <a:ext cx="767245" cy="645873"/>
          </a:xfrm>
          <a:prstGeom prst="rect">
            <a:avLst/>
          </a:prstGeom>
        </p:spPr>
      </p:pic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43B62A7F-B7B6-A96D-B921-DF83C1F403E2}"/>
              </a:ext>
            </a:extLst>
          </p:cNvPr>
          <p:cNvSpPr/>
          <p:nvPr/>
        </p:nvSpPr>
        <p:spPr>
          <a:xfrm>
            <a:off x="2882381" y="2080007"/>
            <a:ext cx="1392465" cy="46862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A0FDC531-91DB-5F31-D2EA-20B00ECE9FAF}"/>
              </a:ext>
            </a:extLst>
          </p:cNvPr>
          <p:cNvSpPr/>
          <p:nvPr/>
        </p:nvSpPr>
        <p:spPr>
          <a:xfrm>
            <a:off x="730288" y="2080007"/>
            <a:ext cx="1847352" cy="46862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EA37B4BF-A4F3-5697-6606-9CFB68DA19B0}"/>
              </a:ext>
            </a:extLst>
          </p:cNvPr>
          <p:cNvSpPr txBox="1"/>
          <p:nvPr/>
        </p:nvSpPr>
        <p:spPr>
          <a:xfrm>
            <a:off x="3249560" y="1946206"/>
            <a:ext cx="72327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ｲﾝﾀｰﾈｯﾄ</a:t>
            </a: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C2F31F39-12CD-7F4E-C618-1B52F45B7FEF}"/>
              </a:ext>
            </a:extLst>
          </p:cNvPr>
          <p:cNvSpPr txBox="1"/>
          <p:nvPr/>
        </p:nvSpPr>
        <p:spPr>
          <a:xfrm>
            <a:off x="1381556" y="1962109"/>
            <a:ext cx="49084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LAN</a:t>
            </a:r>
            <a:endParaRPr kumimoji="1" lang="ja-JP" altLang="en-US" sz="1200" dirty="0"/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C0675B40-62B2-8149-3970-4A9B7F321139}"/>
              </a:ext>
            </a:extLst>
          </p:cNvPr>
          <p:cNvCxnSpPr>
            <a:cxnSpLocks/>
            <a:stCxn id="102" idx="3"/>
            <a:endCxn id="70" idx="1"/>
          </p:cNvCxnSpPr>
          <p:nvPr/>
        </p:nvCxnSpPr>
        <p:spPr>
          <a:xfrm flipV="1">
            <a:off x="2051535" y="3438691"/>
            <a:ext cx="4564451" cy="6217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71D1A856-EEE9-D6A8-BE57-E563294BF24D}"/>
              </a:ext>
            </a:extLst>
          </p:cNvPr>
          <p:cNvCxnSpPr>
            <a:cxnSpLocks/>
            <a:stCxn id="73" idx="3"/>
            <a:endCxn id="83" idx="1"/>
          </p:cNvCxnSpPr>
          <p:nvPr/>
        </p:nvCxnSpPr>
        <p:spPr>
          <a:xfrm>
            <a:off x="8373489" y="3438692"/>
            <a:ext cx="967091" cy="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4721A6AA-FAF0-2F3C-2E23-FE0C77CA2E08}"/>
              </a:ext>
            </a:extLst>
          </p:cNvPr>
          <p:cNvSpPr txBox="1"/>
          <p:nvPr/>
        </p:nvSpPr>
        <p:spPr>
          <a:xfrm>
            <a:off x="7567904" y="2700161"/>
            <a:ext cx="1280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ﾃﾞｰﾀ保管</a:t>
            </a:r>
            <a:endParaRPr kumimoji="1" lang="en-US" altLang="ja-JP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なし</a:t>
            </a:r>
            <a:endParaRPr kumimoji="1" lang="en-US" altLang="ja-JP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CBA5BD45-A876-44DA-F3D1-256CB594334E}"/>
              </a:ext>
            </a:extLst>
          </p:cNvPr>
          <p:cNvSpPr txBox="1"/>
          <p:nvPr/>
        </p:nvSpPr>
        <p:spPr>
          <a:xfrm>
            <a:off x="8946491" y="2683367"/>
            <a:ext cx="1201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AI</a:t>
            </a:r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学習</a:t>
            </a:r>
            <a:endParaRPr kumimoji="1" lang="en-US" altLang="ja-JP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なし</a:t>
            </a:r>
            <a:endParaRPr kumimoji="1" lang="en-US" altLang="ja-JP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BC137506-9954-62AD-540B-B3C3199531C5}"/>
              </a:ext>
            </a:extLst>
          </p:cNvPr>
          <p:cNvSpPr txBox="1"/>
          <p:nvPr/>
        </p:nvSpPr>
        <p:spPr>
          <a:xfrm>
            <a:off x="7772475" y="409949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ﾛｸﾞ抽出</a:t>
            </a:r>
            <a:endParaRPr kumimoji="1" lang="ja-JP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19" name="図 118">
            <a:extLst>
              <a:ext uri="{FF2B5EF4-FFF2-40B4-BE49-F238E27FC236}">
                <a16:creationId xmlns:a16="http://schemas.microsoft.com/office/drawing/2014/main" id="{51659DCA-CB1E-8AE0-7815-0FD68867CF5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144" y="3165641"/>
            <a:ext cx="546101" cy="546101"/>
          </a:xfrm>
          <a:prstGeom prst="rect">
            <a:avLst/>
          </a:prstGeom>
        </p:spPr>
      </p:pic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34A419E4-8EAB-941D-D67F-E7765A9B54A8}"/>
              </a:ext>
            </a:extLst>
          </p:cNvPr>
          <p:cNvSpPr txBox="1"/>
          <p:nvPr/>
        </p:nvSpPr>
        <p:spPr>
          <a:xfrm>
            <a:off x="9040723" y="42757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脅威検出</a:t>
            </a:r>
          </a:p>
        </p:txBody>
      </p: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4B9F0643-065B-3442-18A2-EE2928F8DD53}"/>
              </a:ext>
            </a:extLst>
          </p:cNvPr>
          <p:cNvCxnSpPr>
            <a:cxnSpLocks/>
            <a:stCxn id="82" idx="3"/>
            <a:endCxn id="72" idx="1"/>
          </p:cNvCxnSpPr>
          <p:nvPr/>
        </p:nvCxnSpPr>
        <p:spPr>
          <a:xfrm>
            <a:off x="8360646" y="4723296"/>
            <a:ext cx="988093" cy="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F0733429-63D4-24A9-DEA3-B8E2E2F68706}"/>
              </a:ext>
            </a:extLst>
          </p:cNvPr>
          <p:cNvCxnSpPr>
            <a:cxnSpLocks/>
            <a:stCxn id="73" idx="2"/>
            <a:endCxn id="82" idx="0"/>
          </p:cNvCxnSpPr>
          <p:nvPr/>
        </p:nvCxnSpPr>
        <p:spPr>
          <a:xfrm flipH="1">
            <a:off x="8184048" y="3628132"/>
            <a:ext cx="1" cy="918566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8" name="図 127">
            <a:extLst>
              <a:ext uri="{FF2B5EF4-FFF2-40B4-BE49-F238E27FC236}">
                <a16:creationId xmlns:a16="http://schemas.microsoft.com/office/drawing/2014/main" id="{0716451D-8810-E496-C172-35A02F5440E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395782" y="2146611"/>
            <a:ext cx="349385" cy="337396"/>
          </a:xfrm>
          <a:prstGeom prst="rect">
            <a:avLst/>
          </a:prstGeom>
        </p:spPr>
      </p:pic>
      <p:pic>
        <p:nvPicPr>
          <p:cNvPr id="129" name="グラフィックス 128">
            <a:extLst>
              <a:ext uri="{FF2B5EF4-FFF2-40B4-BE49-F238E27FC236}">
                <a16:creationId xmlns:a16="http://schemas.microsoft.com/office/drawing/2014/main" id="{BBD7D3DF-190B-D725-CAD0-EF2B17C797F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001145" y="5515065"/>
            <a:ext cx="365806" cy="365806"/>
          </a:xfrm>
          <a:prstGeom prst="rect">
            <a:avLst/>
          </a:prstGeom>
        </p:spPr>
      </p:pic>
      <p:pic>
        <p:nvPicPr>
          <p:cNvPr id="130" name="グラフィックス 129">
            <a:extLst>
              <a:ext uri="{FF2B5EF4-FFF2-40B4-BE49-F238E27FC236}">
                <a16:creationId xmlns:a16="http://schemas.microsoft.com/office/drawing/2014/main" id="{6D253725-2C7A-938A-447F-1520387C5CA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341152" y="5521984"/>
            <a:ext cx="351969" cy="351969"/>
          </a:xfrm>
          <a:prstGeom prst="rect">
            <a:avLst/>
          </a:prstGeom>
        </p:spPr>
      </p:pic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D825FB7A-5499-E4A7-94F6-4FDB86150517}"/>
              </a:ext>
            </a:extLst>
          </p:cNvPr>
          <p:cNvCxnSpPr>
            <a:cxnSpLocks/>
            <a:stCxn id="82" idx="2"/>
            <a:endCxn id="129" idx="0"/>
          </p:cNvCxnSpPr>
          <p:nvPr/>
        </p:nvCxnSpPr>
        <p:spPr>
          <a:xfrm>
            <a:off x="8184048" y="4899894"/>
            <a:ext cx="0" cy="61517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2" name="直線矢印コネクタ 131">
            <a:extLst>
              <a:ext uri="{FF2B5EF4-FFF2-40B4-BE49-F238E27FC236}">
                <a16:creationId xmlns:a16="http://schemas.microsoft.com/office/drawing/2014/main" id="{4230401D-1C29-AC06-4EB5-73712276FDA9}"/>
              </a:ext>
            </a:extLst>
          </p:cNvPr>
          <p:cNvCxnSpPr>
            <a:cxnSpLocks/>
            <a:stCxn id="129" idx="3"/>
            <a:endCxn id="130" idx="1"/>
          </p:cNvCxnSpPr>
          <p:nvPr/>
        </p:nvCxnSpPr>
        <p:spPr>
          <a:xfrm>
            <a:off x="8366951" y="5697968"/>
            <a:ext cx="974201" cy="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33" name="グラフィックス 132">
            <a:extLst>
              <a:ext uri="{FF2B5EF4-FFF2-40B4-BE49-F238E27FC236}">
                <a16:creationId xmlns:a16="http://schemas.microsoft.com/office/drawing/2014/main" id="{D3FC97D2-2683-5983-6E44-BC07058C906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635262" y="5515066"/>
            <a:ext cx="365805" cy="365805"/>
          </a:xfrm>
          <a:prstGeom prst="rect">
            <a:avLst/>
          </a:prstGeom>
        </p:spPr>
      </p:pic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9376A33D-1F13-21A4-11C3-F3CC1D8A11A8}"/>
              </a:ext>
            </a:extLst>
          </p:cNvPr>
          <p:cNvCxnSpPr>
            <a:cxnSpLocks/>
            <a:stCxn id="133" idx="3"/>
            <a:endCxn id="129" idx="1"/>
          </p:cNvCxnSpPr>
          <p:nvPr/>
        </p:nvCxnSpPr>
        <p:spPr>
          <a:xfrm flipV="1">
            <a:off x="7001067" y="5697968"/>
            <a:ext cx="1000078" cy="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B4C0DEF6-7B18-9045-F307-C8544F141B49}"/>
              </a:ext>
            </a:extLst>
          </p:cNvPr>
          <p:cNvSpPr txBox="1"/>
          <p:nvPr/>
        </p:nvSpPr>
        <p:spPr>
          <a:xfrm>
            <a:off x="6554309" y="5813975"/>
            <a:ext cx="4716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KMS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59A94BF8-0BBF-4E56-A340-FD5C886E61CD}"/>
              </a:ext>
            </a:extLst>
          </p:cNvPr>
          <p:cNvSpPr txBox="1"/>
          <p:nvPr/>
        </p:nvSpPr>
        <p:spPr>
          <a:xfrm>
            <a:off x="8008514" y="5813975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S3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52F67B81-43FB-5634-22EC-E0DE6B558987}"/>
              </a:ext>
            </a:extLst>
          </p:cNvPr>
          <p:cNvSpPr txBox="1"/>
          <p:nvPr/>
        </p:nvSpPr>
        <p:spPr>
          <a:xfrm>
            <a:off x="9211603" y="5808528"/>
            <a:ext cx="6046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Athena</a:t>
            </a:r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62002BB6-43AF-12E1-A14E-1A9F17482CDD}"/>
              </a:ext>
            </a:extLst>
          </p:cNvPr>
          <p:cNvSpPr txBox="1"/>
          <p:nvPr/>
        </p:nvSpPr>
        <p:spPr>
          <a:xfrm>
            <a:off x="6156132" y="6039489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ﾛｸﾞ暗号化</a:t>
            </a:r>
            <a:endParaRPr kumimoji="1" lang="ja-JP" alt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C6D85A6E-817D-4C69-3718-FB7BA28B22D7}"/>
              </a:ext>
            </a:extLst>
          </p:cNvPr>
          <p:cNvSpPr txBox="1"/>
          <p:nvPr/>
        </p:nvSpPr>
        <p:spPr>
          <a:xfrm>
            <a:off x="8976809" y="603393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使用状況集計</a:t>
            </a:r>
          </a:p>
        </p:txBody>
      </p: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EB7F8682-3C9A-93DE-B8DB-090B05CCB290}"/>
              </a:ext>
            </a:extLst>
          </p:cNvPr>
          <p:cNvSpPr txBox="1"/>
          <p:nvPr/>
        </p:nvSpPr>
        <p:spPr>
          <a:xfrm>
            <a:off x="7718490" y="6033934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ﾛｸﾞ保管</a:t>
            </a:r>
            <a:endParaRPr kumimoji="1" lang="ja-JP" alt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42" name="グラフィックス 141">
            <a:extLst>
              <a:ext uri="{FF2B5EF4-FFF2-40B4-BE49-F238E27FC236}">
                <a16:creationId xmlns:a16="http://schemas.microsoft.com/office/drawing/2014/main" id="{D4C4841F-331E-675D-BEF3-B162C75C7B6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621204" y="4532796"/>
            <a:ext cx="381000" cy="381000"/>
          </a:xfrm>
          <a:prstGeom prst="rect">
            <a:avLst/>
          </a:prstGeom>
        </p:spPr>
      </p:pic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C6B7C0B3-9B09-03D3-FB25-680B8DE59B1C}"/>
              </a:ext>
            </a:extLst>
          </p:cNvPr>
          <p:cNvSpPr txBox="1"/>
          <p:nvPr/>
        </p:nvSpPr>
        <p:spPr>
          <a:xfrm>
            <a:off x="6525000" y="4861786"/>
            <a:ext cx="567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Config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A727782F-CC3A-E6DC-D524-D27B63ED5F98}"/>
              </a:ext>
            </a:extLst>
          </p:cNvPr>
          <p:cNvSpPr txBox="1"/>
          <p:nvPr/>
        </p:nvSpPr>
        <p:spPr>
          <a:xfrm>
            <a:off x="5806253" y="4011896"/>
            <a:ext cx="1073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ｱｸｾｽｷｰ</a:t>
            </a:r>
            <a:endParaRPr kumimoji="1" lang="en-US" altLang="ja-JP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r"/>
            <a:r>
              <a:rPr kumimoji="1" lang="ja-JP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定期更新</a:t>
            </a:r>
          </a:p>
        </p:txBody>
      </p:sp>
      <p:pic>
        <p:nvPicPr>
          <p:cNvPr id="145" name="図 144">
            <a:extLst>
              <a:ext uri="{FF2B5EF4-FFF2-40B4-BE49-F238E27FC236}">
                <a16:creationId xmlns:a16="http://schemas.microsoft.com/office/drawing/2014/main" id="{D5B208C1-B8B6-D909-8C3F-A272C76411A0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706204" y="3799248"/>
            <a:ext cx="422193" cy="451746"/>
          </a:xfrm>
          <a:prstGeom prst="rect">
            <a:avLst/>
          </a:prstGeom>
        </p:spPr>
      </p:pic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7924200F-24B6-EAB7-A762-A573374A4121}"/>
              </a:ext>
            </a:extLst>
          </p:cNvPr>
          <p:cNvSpPr txBox="1"/>
          <p:nvPr/>
        </p:nvSpPr>
        <p:spPr>
          <a:xfrm>
            <a:off x="1667912" y="4213601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Cline</a:t>
            </a:r>
            <a:endParaRPr kumimoji="1" lang="ja-JP" altLang="en-US" sz="1200" dirty="0"/>
          </a:p>
        </p:txBody>
      </p:sp>
      <p:pic>
        <p:nvPicPr>
          <p:cNvPr id="149" name="図 148">
            <a:extLst>
              <a:ext uri="{FF2B5EF4-FFF2-40B4-BE49-F238E27FC236}">
                <a16:creationId xmlns:a16="http://schemas.microsoft.com/office/drawing/2014/main" id="{C00BC7B6-C991-466E-DB05-C006AF2E67F5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199035" y="3788024"/>
            <a:ext cx="413525" cy="428177"/>
          </a:xfrm>
          <a:prstGeom prst="rect">
            <a:avLst/>
          </a:prstGeom>
        </p:spPr>
      </p:pic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A3210846-E872-DA17-9BD0-F6DCE268870F}"/>
              </a:ext>
            </a:extLst>
          </p:cNvPr>
          <p:cNvSpPr txBox="1"/>
          <p:nvPr/>
        </p:nvSpPr>
        <p:spPr>
          <a:xfrm>
            <a:off x="941575" y="4216201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/>
              <a:t>VSCode</a:t>
            </a:r>
            <a:endParaRPr kumimoji="1" lang="ja-JP" altLang="en-US" sz="1200" dirty="0"/>
          </a:p>
        </p:txBody>
      </p:sp>
      <p:cxnSp>
        <p:nvCxnSpPr>
          <p:cNvPr id="151" name="直線矢印コネクタ 150">
            <a:extLst>
              <a:ext uri="{FF2B5EF4-FFF2-40B4-BE49-F238E27FC236}">
                <a16:creationId xmlns:a16="http://schemas.microsoft.com/office/drawing/2014/main" id="{96FF6CE6-77FD-92BA-4E54-E10C52FEFA1A}"/>
              </a:ext>
            </a:extLst>
          </p:cNvPr>
          <p:cNvCxnSpPr>
            <a:cxnSpLocks/>
            <a:stCxn id="83" idx="2"/>
            <a:endCxn id="82" idx="0"/>
          </p:cNvCxnSpPr>
          <p:nvPr/>
        </p:nvCxnSpPr>
        <p:spPr>
          <a:xfrm flipH="1">
            <a:off x="8184048" y="3628132"/>
            <a:ext cx="1343796" cy="918566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2" name="直線矢印コネクタ 151">
            <a:extLst>
              <a:ext uri="{FF2B5EF4-FFF2-40B4-BE49-F238E27FC236}">
                <a16:creationId xmlns:a16="http://schemas.microsoft.com/office/drawing/2014/main" id="{8698D218-1707-5B5B-79E6-416B3196A452}"/>
              </a:ext>
            </a:extLst>
          </p:cNvPr>
          <p:cNvCxnSpPr>
            <a:cxnSpLocks/>
            <a:stCxn id="70" idx="2"/>
            <a:endCxn id="82" idx="0"/>
          </p:cNvCxnSpPr>
          <p:nvPr/>
        </p:nvCxnSpPr>
        <p:spPr>
          <a:xfrm>
            <a:off x="6818165" y="3640870"/>
            <a:ext cx="1365883" cy="90582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3" name="直線矢印コネクタ 152">
            <a:extLst>
              <a:ext uri="{FF2B5EF4-FFF2-40B4-BE49-F238E27FC236}">
                <a16:creationId xmlns:a16="http://schemas.microsoft.com/office/drawing/2014/main" id="{27AC797D-62A1-26F2-95F9-DF6F4B554F4E}"/>
              </a:ext>
            </a:extLst>
          </p:cNvPr>
          <p:cNvCxnSpPr>
            <a:cxnSpLocks/>
            <a:stCxn id="70" idx="2"/>
            <a:endCxn id="142" idx="0"/>
          </p:cNvCxnSpPr>
          <p:nvPr/>
        </p:nvCxnSpPr>
        <p:spPr>
          <a:xfrm flipH="1">
            <a:off x="6811704" y="3640870"/>
            <a:ext cx="6461" cy="891926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4A9BD4F6-A756-F9CF-F200-774EC3728048}"/>
              </a:ext>
            </a:extLst>
          </p:cNvPr>
          <p:cNvSpPr txBox="1"/>
          <p:nvPr/>
        </p:nvSpPr>
        <p:spPr>
          <a:xfrm>
            <a:off x="1242154" y="2939792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開発用</a:t>
            </a:r>
            <a:r>
              <a:rPr kumimoji="1" lang="en-US" altLang="ja-JP" sz="1200" dirty="0"/>
              <a:t>PC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09996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2DB595-124D-FE7C-E645-DC3F9A2A0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図 75">
            <a:extLst>
              <a:ext uri="{FF2B5EF4-FFF2-40B4-BE49-F238E27FC236}">
                <a16:creationId xmlns:a16="http://schemas.microsoft.com/office/drawing/2014/main" id="{F2C2150C-3A33-DA25-211D-2AA1E2BCC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537" y="3635392"/>
            <a:ext cx="406866" cy="378881"/>
          </a:xfrm>
          <a:prstGeom prst="rect">
            <a:avLst/>
          </a:prstGeom>
        </p:spPr>
      </p:pic>
      <p:pic>
        <p:nvPicPr>
          <p:cNvPr id="71" name="図 70">
            <a:extLst>
              <a:ext uri="{FF2B5EF4-FFF2-40B4-BE49-F238E27FC236}">
                <a16:creationId xmlns:a16="http://schemas.microsoft.com/office/drawing/2014/main" id="{2128B068-A14F-D7EE-7B43-493256D1B1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5630" y="3632995"/>
            <a:ext cx="395537" cy="402954"/>
          </a:xfrm>
          <a:prstGeom prst="rect">
            <a:avLst/>
          </a:prstGeom>
        </p:spPr>
      </p:pic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0E8731C7-CC30-3D25-0835-60DED8964785}"/>
              </a:ext>
            </a:extLst>
          </p:cNvPr>
          <p:cNvSpPr txBox="1"/>
          <p:nvPr/>
        </p:nvSpPr>
        <p:spPr>
          <a:xfrm>
            <a:off x="818086" y="1239925"/>
            <a:ext cx="7615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①フロントエンドは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Figma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、バックエンドは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Cline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で開発効率化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②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が必要な場合は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AWS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へ接続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CD37A671-E0C9-9EAA-E709-C5E63D49DD83}"/>
              </a:ext>
            </a:extLst>
          </p:cNvPr>
          <p:cNvSpPr txBox="1"/>
          <p:nvPr/>
        </p:nvSpPr>
        <p:spPr>
          <a:xfrm>
            <a:off x="1371918" y="91763"/>
            <a:ext cx="4631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ローカルサーバ 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システム  ＋ 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2" name="図 101">
            <a:extLst>
              <a:ext uri="{FF2B5EF4-FFF2-40B4-BE49-F238E27FC236}">
                <a16:creationId xmlns:a16="http://schemas.microsoft.com/office/drawing/2014/main" id="{302197EF-0959-AFDE-644F-1F272F1051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6123" y="3630328"/>
            <a:ext cx="509344" cy="428770"/>
          </a:xfrm>
          <a:prstGeom prst="rect">
            <a:avLst/>
          </a:prstGeom>
        </p:spPr>
      </p:pic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A28D09C9-0927-9775-C338-067F58643B29}"/>
              </a:ext>
            </a:extLst>
          </p:cNvPr>
          <p:cNvSpPr/>
          <p:nvPr/>
        </p:nvSpPr>
        <p:spPr>
          <a:xfrm>
            <a:off x="952304" y="2492827"/>
            <a:ext cx="3754881" cy="353713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BF1FDB78-BDCC-5AFF-339F-B2FC61B4B6AC}"/>
              </a:ext>
            </a:extLst>
          </p:cNvPr>
          <p:cNvSpPr txBox="1"/>
          <p:nvPr/>
        </p:nvSpPr>
        <p:spPr>
          <a:xfrm>
            <a:off x="1603573" y="2374929"/>
            <a:ext cx="49084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LAN</a:t>
            </a:r>
            <a:endParaRPr kumimoji="1" lang="ja-JP" altLang="en-US" sz="1200" dirty="0"/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7B94D369-DB32-1ECF-3CD8-C64661B41D31}"/>
              </a:ext>
            </a:extLst>
          </p:cNvPr>
          <p:cNvCxnSpPr>
            <a:cxnSpLocks/>
            <a:stCxn id="102" idx="3"/>
            <a:endCxn id="177" idx="1"/>
          </p:cNvCxnSpPr>
          <p:nvPr/>
        </p:nvCxnSpPr>
        <p:spPr>
          <a:xfrm flipV="1">
            <a:off x="1805467" y="3840813"/>
            <a:ext cx="578683" cy="390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CCEF92F-B280-9CF2-675C-DE541C79F1F4}"/>
              </a:ext>
            </a:extLst>
          </p:cNvPr>
          <p:cNvSpPr txBox="1"/>
          <p:nvPr/>
        </p:nvSpPr>
        <p:spPr>
          <a:xfrm>
            <a:off x="3447155" y="3997677"/>
            <a:ext cx="651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>
                <a:solidFill>
                  <a:schemeClr val="bg1">
                    <a:lumMod val="50000"/>
                  </a:schemeClr>
                </a:solidFill>
              </a:rPr>
              <a:t>FastAPI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8604C0B9-67D4-F3C2-4F5B-27F8EBF340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3912" y="5028791"/>
            <a:ext cx="516473" cy="509647"/>
          </a:xfrm>
          <a:prstGeom prst="rect">
            <a:avLst/>
          </a:prstGeom>
        </p:spPr>
      </p:pic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4AA2C81-5130-5C82-BA6D-077D8CE43424}"/>
              </a:ext>
            </a:extLst>
          </p:cNvPr>
          <p:cNvSpPr txBox="1"/>
          <p:nvPr/>
        </p:nvSpPr>
        <p:spPr>
          <a:xfrm>
            <a:off x="2801758" y="3983339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React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877CED2E-D1B0-886A-0B59-BF6D37523B8D}"/>
              </a:ext>
            </a:extLst>
          </p:cNvPr>
          <p:cNvCxnSpPr>
            <a:cxnSpLocks/>
            <a:stCxn id="76" idx="3"/>
            <a:endCxn id="179" idx="1"/>
          </p:cNvCxnSpPr>
          <p:nvPr/>
        </p:nvCxnSpPr>
        <p:spPr>
          <a:xfrm>
            <a:off x="3247403" y="3824833"/>
            <a:ext cx="333797" cy="978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F1415861-48CE-6350-9BF6-A8577D41EEE8}"/>
              </a:ext>
            </a:extLst>
          </p:cNvPr>
          <p:cNvCxnSpPr>
            <a:cxnSpLocks/>
            <a:stCxn id="71" idx="3"/>
            <a:endCxn id="215" idx="1"/>
          </p:cNvCxnSpPr>
          <p:nvPr/>
        </p:nvCxnSpPr>
        <p:spPr>
          <a:xfrm>
            <a:off x="4481167" y="3834472"/>
            <a:ext cx="2921276" cy="14835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1" name="直線矢印コネクタ 120">
            <a:extLst>
              <a:ext uri="{FF2B5EF4-FFF2-40B4-BE49-F238E27FC236}">
                <a16:creationId xmlns:a16="http://schemas.microsoft.com/office/drawing/2014/main" id="{25A6D630-FBCA-07CB-5201-FFABC41CD3EC}"/>
              </a:ext>
            </a:extLst>
          </p:cNvPr>
          <p:cNvCxnSpPr>
            <a:cxnSpLocks/>
            <a:stCxn id="71" idx="2"/>
            <a:endCxn id="190" idx="0"/>
          </p:cNvCxnSpPr>
          <p:nvPr/>
        </p:nvCxnSpPr>
        <p:spPr>
          <a:xfrm>
            <a:off x="4283399" y="4035949"/>
            <a:ext cx="7352" cy="91475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78BFDB1E-5AAE-AA67-FE8A-366A65457DA2}"/>
              </a:ext>
            </a:extLst>
          </p:cNvPr>
          <p:cNvCxnSpPr>
            <a:cxnSpLocks/>
            <a:stCxn id="71" idx="2"/>
            <a:endCxn id="27" idx="0"/>
          </p:cNvCxnSpPr>
          <p:nvPr/>
        </p:nvCxnSpPr>
        <p:spPr>
          <a:xfrm flipH="1">
            <a:off x="3542149" y="4035949"/>
            <a:ext cx="741250" cy="992842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7" name="図 176">
            <a:extLst>
              <a:ext uri="{FF2B5EF4-FFF2-40B4-BE49-F238E27FC236}">
                <a16:creationId xmlns:a16="http://schemas.microsoft.com/office/drawing/2014/main" id="{1FD03F9F-45BC-79DA-5B7E-EB0671A943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4150" y="3625633"/>
            <a:ext cx="412521" cy="430360"/>
          </a:xfrm>
          <a:prstGeom prst="rect">
            <a:avLst/>
          </a:prstGeom>
        </p:spPr>
      </p:pic>
      <p:pic>
        <p:nvPicPr>
          <p:cNvPr id="179" name="図 178">
            <a:extLst>
              <a:ext uri="{FF2B5EF4-FFF2-40B4-BE49-F238E27FC236}">
                <a16:creationId xmlns:a16="http://schemas.microsoft.com/office/drawing/2014/main" id="{80477E0A-324E-B60D-EA07-6EF78B0480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200" y="3598026"/>
            <a:ext cx="455570" cy="455570"/>
          </a:xfrm>
          <a:prstGeom prst="rect">
            <a:avLst/>
          </a:prstGeom>
        </p:spPr>
      </p:pic>
      <p:sp>
        <p:nvSpPr>
          <p:cNvPr id="182" name="テキスト ボックス 181">
            <a:extLst>
              <a:ext uri="{FF2B5EF4-FFF2-40B4-BE49-F238E27FC236}">
                <a16:creationId xmlns:a16="http://schemas.microsoft.com/office/drawing/2014/main" id="{11E27396-AED1-5433-50D2-A009954B4B4A}"/>
              </a:ext>
            </a:extLst>
          </p:cNvPr>
          <p:cNvSpPr txBox="1"/>
          <p:nvPr/>
        </p:nvSpPr>
        <p:spPr>
          <a:xfrm>
            <a:off x="2424103" y="3999246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chemeClr val="bg1">
                    <a:lumMod val="50000"/>
                  </a:schemeClr>
                </a:solidFill>
              </a:rPr>
              <a:t>IIS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90" name="図 189">
            <a:extLst>
              <a:ext uri="{FF2B5EF4-FFF2-40B4-BE49-F238E27FC236}">
                <a16:creationId xmlns:a16="http://schemas.microsoft.com/office/drawing/2014/main" id="{E6AEFAF1-D11C-EA99-70D4-E9598433B2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763" y="4950699"/>
            <a:ext cx="669976" cy="669976"/>
          </a:xfrm>
          <a:prstGeom prst="rect">
            <a:avLst/>
          </a:prstGeom>
        </p:spPr>
      </p:pic>
      <p:cxnSp>
        <p:nvCxnSpPr>
          <p:cNvPr id="192" name="直線矢印コネクタ 191">
            <a:extLst>
              <a:ext uri="{FF2B5EF4-FFF2-40B4-BE49-F238E27FC236}">
                <a16:creationId xmlns:a16="http://schemas.microsoft.com/office/drawing/2014/main" id="{B901886C-C404-70A5-65BD-D3D7CF72D06B}"/>
              </a:ext>
            </a:extLst>
          </p:cNvPr>
          <p:cNvCxnSpPr>
            <a:cxnSpLocks/>
            <a:stCxn id="194" idx="3"/>
            <a:endCxn id="196" idx="1"/>
          </p:cNvCxnSpPr>
          <p:nvPr/>
        </p:nvCxnSpPr>
        <p:spPr>
          <a:xfrm>
            <a:off x="8725403" y="3849306"/>
            <a:ext cx="400224" cy="1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3" name="正方形/長方形 192">
            <a:extLst>
              <a:ext uri="{FF2B5EF4-FFF2-40B4-BE49-F238E27FC236}">
                <a16:creationId xmlns:a16="http://schemas.microsoft.com/office/drawing/2014/main" id="{074667DA-E7D4-9C3F-A39B-CD5AFFF7C38B}"/>
              </a:ext>
            </a:extLst>
          </p:cNvPr>
          <p:cNvSpPr/>
          <p:nvPr/>
        </p:nvSpPr>
        <p:spPr>
          <a:xfrm>
            <a:off x="6645176" y="2490622"/>
            <a:ext cx="4737474" cy="353933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4" name="グラフィックス 193">
            <a:extLst>
              <a:ext uri="{FF2B5EF4-FFF2-40B4-BE49-F238E27FC236}">
                <a16:creationId xmlns:a16="http://schemas.microsoft.com/office/drawing/2014/main" id="{B3B4AACC-29BA-5D3A-7057-D0DB877C62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21045" y="3647127"/>
            <a:ext cx="404358" cy="404358"/>
          </a:xfrm>
          <a:prstGeom prst="rect">
            <a:avLst/>
          </a:prstGeom>
        </p:spPr>
      </p:pic>
      <p:pic>
        <p:nvPicPr>
          <p:cNvPr id="196" name="グラフィックス 195">
            <a:extLst>
              <a:ext uri="{FF2B5EF4-FFF2-40B4-BE49-F238E27FC236}">
                <a16:creationId xmlns:a16="http://schemas.microsoft.com/office/drawing/2014/main" id="{EAB4A69B-2AF2-82B8-3004-31A0A4592C3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25627" y="3659866"/>
            <a:ext cx="378881" cy="378881"/>
          </a:xfrm>
          <a:prstGeom prst="rect">
            <a:avLst/>
          </a:prstGeom>
        </p:spPr>
      </p:pic>
      <p:sp>
        <p:nvSpPr>
          <p:cNvPr id="197" name="テキスト ボックス 196">
            <a:extLst>
              <a:ext uri="{FF2B5EF4-FFF2-40B4-BE49-F238E27FC236}">
                <a16:creationId xmlns:a16="http://schemas.microsoft.com/office/drawing/2014/main" id="{CBA6536F-026C-09A2-EF19-F945200A3DE2}"/>
              </a:ext>
            </a:extLst>
          </p:cNvPr>
          <p:cNvSpPr txBox="1"/>
          <p:nvPr/>
        </p:nvSpPr>
        <p:spPr>
          <a:xfrm>
            <a:off x="8307638" y="4026933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IAM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8" name="テキスト ボックス 197">
            <a:extLst>
              <a:ext uri="{FF2B5EF4-FFF2-40B4-BE49-F238E27FC236}">
                <a16:creationId xmlns:a16="http://schemas.microsoft.com/office/drawing/2014/main" id="{5C2F1A4D-C0FE-8E13-E25D-7E623D611816}"/>
              </a:ext>
            </a:extLst>
          </p:cNvPr>
          <p:cNvSpPr txBox="1"/>
          <p:nvPr/>
        </p:nvSpPr>
        <p:spPr>
          <a:xfrm>
            <a:off x="8210345" y="3255186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ｱｸｾｽｷｰ</a:t>
            </a:r>
            <a:endParaRPr kumimoji="1" lang="en-US" altLang="ja-JP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kumimoji="1" lang="ja-JP" alt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認証</a:t>
            </a:r>
          </a:p>
        </p:txBody>
      </p:sp>
      <p:pic>
        <p:nvPicPr>
          <p:cNvPr id="200" name="図 199">
            <a:extLst>
              <a:ext uri="{FF2B5EF4-FFF2-40B4-BE49-F238E27FC236}">
                <a16:creationId xmlns:a16="http://schemas.microsoft.com/office/drawing/2014/main" id="{B29AEDE1-20DB-4768-671F-7060030DBD0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999159" y="3659866"/>
            <a:ext cx="374527" cy="378881"/>
          </a:xfrm>
          <a:prstGeom prst="rect">
            <a:avLst/>
          </a:prstGeom>
        </p:spPr>
      </p:pic>
      <p:sp>
        <p:nvSpPr>
          <p:cNvPr id="201" name="テキスト ボックス 200">
            <a:extLst>
              <a:ext uri="{FF2B5EF4-FFF2-40B4-BE49-F238E27FC236}">
                <a16:creationId xmlns:a16="http://schemas.microsoft.com/office/drawing/2014/main" id="{9D917B12-2D51-1638-B99E-A3A76A7563DA}"/>
              </a:ext>
            </a:extLst>
          </p:cNvPr>
          <p:cNvSpPr txBox="1"/>
          <p:nvPr/>
        </p:nvSpPr>
        <p:spPr>
          <a:xfrm>
            <a:off x="9808754" y="4000677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Claude AI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2" name="テキスト ボックス 201">
            <a:extLst>
              <a:ext uri="{FF2B5EF4-FFF2-40B4-BE49-F238E27FC236}">
                <a16:creationId xmlns:a16="http://schemas.microsoft.com/office/drawing/2014/main" id="{7F9B8648-FD97-B59F-4EED-35B6BCA95466}"/>
              </a:ext>
            </a:extLst>
          </p:cNvPr>
          <p:cNvSpPr txBox="1"/>
          <p:nvPr/>
        </p:nvSpPr>
        <p:spPr>
          <a:xfrm>
            <a:off x="8984894" y="3997677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Bedrock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5" name="テキスト ボックス 204">
            <a:extLst>
              <a:ext uri="{FF2B5EF4-FFF2-40B4-BE49-F238E27FC236}">
                <a16:creationId xmlns:a16="http://schemas.microsoft.com/office/drawing/2014/main" id="{6E4449EF-301E-8D7F-2779-45BA7508E3E5}"/>
              </a:ext>
            </a:extLst>
          </p:cNvPr>
          <p:cNvSpPr txBox="1"/>
          <p:nvPr/>
        </p:nvSpPr>
        <p:spPr>
          <a:xfrm>
            <a:off x="7207255" y="4086753"/>
            <a:ext cx="8130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>
                <a:solidFill>
                  <a:schemeClr val="bg1">
                    <a:lumMod val="50000"/>
                  </a:schemeClr>
                </a:solidFill>
              </a:rPr>
              <a:t>IAM</a:t>
            </a:r>
            <a:r>
              <a:rPr lang="ja-JP" altLang="en-US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ja-JP" sz="1000" dirty="0">
                <a:solidFill>
                  <a:schemeClr val="bg1">
                    <a:lumMod val="50000"/>
                  </a:schemeClr>
                </a:solidFill>
              </a:rPr>
              <a:t>Policy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6" name="テキスト ボックス 205">
            <a:extLst>
              <a:ext uri="{FF2B5EF4-FFF2-40B4-BE49-F238E27FC236}">
                <a16:creationId xmlns:a16="http://schemas.microsoft.com/office/drawing/2014/main" id="{84B9CF66-83F6-F688-D61E-4EF29A34FDF3}"/>
              </a:ext>
            </a:extLst>
          </p:cNvPr>
          <p:cNvSpPr txBox="1"/>
          <p:nvPr/>
        </p:nvSpPr>
        <p:spPr>
          <a:xfrm>
            <a:off x="7412986" y="3377357"/>
            <a:ext cx="986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IP</a:t>
            </a:r>
            <a:r>
              <a:rPr kumimoji="1" lang="ja-JP" alt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制限</a:t>
            </a:r>
            <a:endParaRPr kumimoji="1" lang="en-US" altLang="ja-JP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7" name="テキスト ボックス 206">
            <a:extLst>
              <a:ext uri="{FF2B5EF4-FFF2-40B4-BE49-F238E27FC236}">
                <a16:creationId xmlns:a16="http://schemas.microsoft.com/office/drawing/2014/main" id="{D5F6FD41-359A-DA69-FDBD-3D89E4D134B7}"/>
              </a:ext>
            </a:extLst>
          </p:cNvPr>
          <p:cNvSpPr txBox="1"/>
          <p:nvPr/>
        </p:nvSpPr>
        <p:spPr>
          <a:xfrm>
            <a:off x="7469633" y="2679149"/>
            <a:ext cx="1029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東京</a:t>
            </a:r>
            <a:r>
              <a:rPr lang="ja-JP" altLang="en-US" sz="1200" dirty="0"/>
              <a:t> </a:t>
            </a:r>
            <a:r>
              <a:rPr lang="en-US" altLang="ja-JP" sz="1200" dirty="0"/>
              <a:t>or</a:t>
            </a:r>
            <a:r>
              <a:rPr lang="ja-JP" altLang="en-US" sz="1200" dirty="0"/>
              <a:t> 北米</a:t>
            </a:r>
            <a:endParaRPr lang="en-US" altLang="ja-JP" sz="1200" dirty="0"/>
          </a:p>
        </p:txBody>
      </p:sp>
      <p:pic>
        <p:nvPicPr>
          <p:cNvPr id="208" name="グラフィックス 207">
            <a:extLst>
              <a:ext uri="{FF2B5EF4-FFF2-40B4-BE49-F238E27FC236}">
                <a16:creationId xmlns:a16="http://schemas.microsoft.com/office/drawing/2014/main" id="{9D41B252-E721-2699-1EDF-E8C4CAC9318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645176" y="2490623"/>
            <a:ext cx="381000" cy="381000"/>
          </a:xfrm>
          <a:prstGeom prst="rect">
            <a:avLst/>
          </a:prstGeom>
        </p:spPr>
      </p:pic>
      <p:pic>
        <p:nvPicPr>
          <p:cNvPr id="209" name="グラフィックス 208">
            <a:extLst>
              <a:ext uri="{FF2B5EF4-FFF2-40B4-BE49-F238E27FC236}">
                <a16:creationId xmlns:a16="http://schemas.microsoft.com/office/drawing/2014/main" id="{18A0F5C1-D420-F4B3-0844-9DECE0A63E7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145429" y="2649723"/>
            <a:ext cx="381000" cy="381000"/>
          </a:xfrm>
          <a:prstGeom prst="rect">
            <a:avLst/>
          </a:prstGeom>
        </p:spPr>
      </p:pic>
      <p:sp>
        <p:nvSpPr>
          <p:cNvPr id="210" name="正方形/長方形 209">
            <a:extLst>
              <a:ext uri="{FF2B5EF4-FFF2-40B4-BE49-F238E27FC236}">
                <a16:creationId xmlns:a16="http://schemas.microsoft.com/office/drawing/2014/main" id="{64D401C3-DAC1-5A1C-DAE3-59972DBF53AC}"/>
              </a:ext>
            </a:extLst>
          </p:cNvPr>
          <p:cNvSpPr/>
          <p:nvPr/>
        </p:nvSpPr>
        <p:spPr>
          <a:xfrm>
            <a:off x="7145430" y="2649723"/>
            <a:ext cx="3714407" cy="320751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1" name="直線矢印コネクタ 210">
            <a:extLst>
              <a:ext uri="{FF2B5EF4-FFF2-40B4-BE49-F238E27FC236}">
                <a16:creationId xmlns:a16="http://schemas.microsoft.com/office/drawing/2014/main" id="{29BC329B-0B37-3FEA-C4BD-688992E3AD39}"/>
              </a:ext>
            </a:extLst>
          </p:cNvPr>
          <p:cNvCxnSpPr>
            <a:cxnSpLocks/>
            <a:stCxn id="196" idx="3"/>
            <a:endCxn id="200" idx="1"/>
          </p:cNvCxnSpPr>
          <p:nvPr/>
        </p:nvCxnSpPr>
        <p:spPr>
          <a:xfrm>
            <a:off x="9504508" y="3849307"/>
            <a:ext cx="494651" cy="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15" name="図 214">
            <a:extLst>
              <a:ext uri="{FF2B5EF4-FFF2-40B4-BE49-F238E27FC236}">
                <a16:creationId xmlns:a16="http://schemas.microsoft.com/office/drawing/2014/main" id="{AEFFF772-0E60-1713-EA7D-6F5D500A88E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443" y="3576256"/>
            <a:ext cx="546101" cy="546101"/>
          </a:xfrm>
          <a:prstGeom prst="rect">
            <a:avLst/>
          </a:prstGeom>
        </p:spPr>
      </p:pic>
      <p:cxnSp>
        <p:nvCxnSpPr>
          <p:cNvPr id="243" name="直線矢印コネクタ 242">
            <a:extLst>
              <a:ext uri="{FF2B5EF4-FFF2-40B4-BE49-F238E27FC236}">
                <a16:creationId xmlns:a16="http://schemas.microsoft.com/office/drawing/2014/main" id="{ACFD1F88-6EE5-769B-6F91-3A935535B8F9}"/>
              </a:ext>
            </a:extLst>
          </p:cNvPr>
          <p:cNvCxnSpPr>
            <a:cxnSpLocks/>
            <a:stCxn id="215" idx="3"/>
            <a:endCxn id="194" idx="1"/>
          </p:cNvCxnSpPr>
          <p:nvPr/>
        </p:nvCxnSpPr>
        <p:spPr>
          <a:xfrm flipV="1">
            <a:off x="7948544" y="3849306"/>
            <a:ext cx="372501" cy="1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6" name="正方形/長方形 245">
            <a:extLst>
              <a:ext uri="{FF2B5EF4-FFF2-40B4-BE49-F238E27FC236}">
                <a16:creationId xmlns:a16="http://schemas.microsoft.com/office/drawing/2014/main" id="{FB6DD801-7ABC-7DD6-DAC4-7F6CCAC59A17}"/>
              </a:ext>
            </a:extLst>
          </p:cNvPr>
          <p:cNvSpPr/>
          <p:nvPr/>
        </p:nvSpPr>
        <p:spPr>
          <a:xfrm>
            <a:off x="4879587" y="2460340"/>
            <a:ext cx="1575186" cy="35696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7" name="テキスト ボックス 246">
            <a:extLst>
              <a:ext uri="{FF2B5EF4-FFF2-40B4-BE49-F238E27FC236}">
                <a16:creationId xmlns:a16="http://schemas.microsoft.com/office/drawing/2014/main" id="{DBA5BFBD-C78A-493F-8BF0-85D9CF6B5365}"/>
              </a:ext>
            </a:extLst>
          </p:cNvPr>
          <p:cNvSpPr txBox="1"/>
          <p:nvPr/>
        </p:nvSpPr>
        <p:spPr>
          <a:xfrm>
            <a:off x="5246766" y="2326539"/>
            <a:ext cx="72327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ｲﾝﾀｰﾈｯﾄ</a:t>
            </a:r>
          </a:p>
        </p:txBody>
      </p:sp>
      <p:pic>
        <p:nvPicPr>
          <p:cNvPr id="248" name="図 247">
            <a:extLst>
              <a:ext uri="{FF2B5EF4-FFF2-40B4-BE49-F238E27FC236}">
                <a16:creationId xmlns:a16="http://schemas.microsoft.com/office/drawing/2014/main" id="{72BD856B-7359-C2BF-E9AF-F26EADF43BC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392988" y="2526944"/>
            <a:ext cx="349385" cy="337396"/>
          </a:xfrm>
          <a:prstGeom prst="rect">
            <a:avLst/>
          </a:prstGeom>
        </p:spPr>
      </p:pic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0F08D43B-5CD9-65FB-775D-3BA2EC953D1C}"/>
              </a:ext>
            </a:extLst>
          </p:cNvPr>
          <p:cNvSpPr txBox="1"/>
          <p:nvPr/>
        </p:nvSpPr>
        <p:spPr>
          <a:xfrm>
            <a:off x="5066872" y="3618607"/>
            <a:ext cx="1151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</a:t>
            </a:r>
            <a:r>
              <a:rPr kumimoji="1" lang="ja-JP" alt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暗号化</a:t>
            </a:r>
          </a:p>
        </p:txBody>
      </p:sp>
      <p:pic>
        <p:nvPicPr>
          <p:cNvPr id="258" name="図 257">
            <a:extLst>
              <a:ext uri="{FF2B5EF4-FFF2-40B4-BE49-F238E27FC236}">
                <a16:creationId xmlns:a16="http://schemas.microsoft.com/office/drawing/2014/main" id="{72F4805C-5ACA-783A-9DB3-972CDD306AD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906963" y="2962599"/>
            <a:ext cx="274014" cy="409144"/>
          </a:xfrm>
          <a:prstGeom prst="rect">
            <a:avLst/>
          </a:prstGeom>
        </p:spPr>
      </p:pic>
      <p:pic>
        <p:nvPicPr>
          <p:cNvPr id="260" name="図 259">
            <a:extLst>
              <a:ext uri="{FF2B5EF4-FFF2-40B4-BE49-F238E27FC236}">
                <a16:creationId xmlns:a16="http://schemas.microsoft.com/office/drawing/2014/main" id="{E082CA70-328C-242C-5D34-F0960E00906B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836815" y="2984505"/>
            <a:ext cx="411022" cy="400110"/>
          </a:xfrm>
          <a:prstGeom prst="rect">
            <a:avLst/>
          </a:prstGeom>
        </p:spPr>
      </p:pic>
      <p:cxnSp>
        <p:nvCxnSpPr>
          <p:cNvPr id="261" name="直線矢印コネクタ 260">
            <a:extLst>
              <a:ext uri="{FF2B5EF4-FFF2-40B4-BE49-F238E27FC236}">
                <a16:creationId xmlns:a16="http://schemas.microsoft.com/office/drawing/2014/main" id="{03B7BC32-F044-D22F-E587-DDEA001497DF}"/>
              </a:ext>
            </a:extLst>
          </p:cNvPr>
          <p:cNvCxnSpPr>
            <a:cxnSpLocks/>
            <a:stCxn id="260" idx="2"/>
            <a:endCxn id="71" idx="0"/>
          </p:cNvCxnSpPr>
          <p:nvPr/>
        </p:nvCxnSpPr>
        <p:spPr>
          <a:xfrm>
            <a:off x="4042326" y="3384615"/>
            <a:ext cx="241073" cy="24838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4" name="直線矢印コネクタ 263">
            <a:extLst>
              <a:ext uri="{FF2B5EF4-FFF2-40B4-BE49-F238E27FC236}">
                <a16:creationId xmlns:a16="http://schemas.microsoft.com/office/drawing/2014/main" id="{125BA69A-C94F-816E-ABD3-321A57A27D27}"/>
              </a:ext>
            </a:extLst>
          </p:cNvPr>
          <p:cNvCxnSpPr>
            <a:cxnSpLocks/>
            <a:stCxn id="260" idx="2"/>
            <a:endCxn id="179" idx="0"/>
          </p:cNvCxnSpPr>
          <p:nvPr/>
        </p:nvCxnSpPr>
        <p:spPr>
          <a:xfrm flipH="1">
            <a:off x="3808985" y="3384615"/>
            <a:ext cx="233341" cy="213411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7" name="直線矢印コネクタ 266">
            <a:extLst>
              <a:ext uri="{FF2B5EF4-FFF2-40B4-BE49-F238E27FC236}">
                <a16:creationId xmlns:a16="http://schemas.microsoft.com/office/drawing/2014/main" id="{E5097E4D-3C2B-36ED-8ADF-91208E2F15C9}"/>
              </a:ext>
            </a:extLst>
          </p:cNvPr>
          <p:cNvCxnSpPr>
            <a:cxnSpLocks/>
            <a:stCxn id="258" idx="2"/>
            <a:endCxn id="76" idx="0"/>
          </p:cNvCxnSpPr>
          <p:nvPr/>
        </p:nvCxnSpPr>
        <p:spPr>
          <a:xfrm>
            <a:off x="3043970" y="3371743"/>
            <a:ext cx="0" cy="263649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5" name="テキスト ボックス 274">
            <a:extLst>
              <a:ext uri="{FF2B5EF4-FFF2-40B4-BE49-F238E27FC236}">
                <a16:creationId xmlns:a16="http://schemas.microsoft.com/office/drawing/2014/main" id="{7308C136-9F3B-DB35-EF58-A12EB96FD32F}"/>
              </a:ext>
            </a:extLst>
          </p:cNvPr>
          <p:cNvSpPr txBox="1"/>
          <p:nvPr/>
        </p:nvSpPr>
        <p:spPr>
          <a:xfrm>
            <a:off x="2571925" y="2789030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Figma</a:t>
            </a:r>
            <a:r>
              <a:rPr kumimoji="1" lang="ja-JP" altLang="en-US" sz="1000" dirty="0">
                <a:solidFill>
                  <a:schemeClr val="bg1">
                    <a:lumMod val="50000"/>
                  </a:schemeClr>
                </a:solidFill>
              </a:rPr>
              <a:t>で開発</a:t>
            </a:r>
          </a:p>
        </p:txBody>
      </p:sp>
      <p:sp>
        <p:nvSpPr>
          <p:cNvPr id="276" name="テキスト ボックス 275">
            <a:extLst>
              <a:ext uri="{FF2B5EF4-FFF2-40B4-BE49-F238E27FC236}">
                <a16:creationId xmlns:a16="http://schemas.microsoft.com/office/drawing/2014/main" id="{B39EBECE-11C4-D5F4-8CF7-300E62F6FF5E}"/>
              </a:ext>
            </a:extLst>
          </p:cNvPr>
          <p:cNvSpPr txBox="1"/>
          <p:nvPr/>
        </p:nvSpPr>
        <p:spPr>
          <a:xfrm>
            <a:off x="3591996" y="2799205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Cline</a:t>
            </a:r>
            <a:r>
              <a:rPr kumimoji="1" lang="ja-JP" altLang="en-US" sz="1000" dirty="0">
                <a:solidFill>
                  <a:schemeClr val="bg1">
                    <a:lumMod val="50000"/>
                  </a:schemeClr>
                </a:solidFill>
              </a:rPr>
              <a:t>で開発</a:t>
            </a:r>
          </a:p>
        </p:txBody>
      </p:sp>
      <p:sp>
        <p:nvSpPr>
          <p:cNvPr id="278" name="テキスト ボックス 277">
            <a:extLst>
              <a:ext uri="{FF2B5EF4-FFF2-40B4-BE49-F238E27FC236}">
                <a16:creationId xmlns:a16="http://schemas.microsoft.com/office/drawing/2014/main" id="{4A113E9D-8A87-57B7-F570-CC3F71081F14}"/>
              </a:ext>
            </a:extLst>
          </p:cNvPr>
          <p:cNvSpPr txBox="1"/>
          <p:nvPr/>
        </p:nvSpPr>
        <p:spPr>
          <a:xfrm>
            <a:off x="4265925" y="3935988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Python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1" name="テキスト ボックス 280">
            <a:extLst>
              <a:ext uri="{FF2B5EF4-FFF2-40B4-BE49-F238E27FC236}">
                <a16:creationId xmlns:a16="http://schemas.microsoft.com/office/drawing/2014/main" id="{E9D5C22B-9552-2D92-69EC-B1CA2EAC5F8A}"/>
              </a:ext>
            </a:extLst>
          </p:cNvPr>
          <p:cNvSpPr txBox="1"/>
          <p:nvPr/>
        </p:nvSpPr>
        <p:spPr>
          <a:xfrm>
            <a:off x="2940307" y="5458087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chemeClr val="bg1">
                    <a:lumMod val="50000"/>
                  </a:schemeClr>
                </a:solidFill>
              </a:rPr>
              <a:t>ファイルサーバ</a:t>
            </a:r>
          </a:p>
        </p:txBody>
      </p:sp>
      <p:sp>
        <p:nvSpPr>
          <p:cNvPr id="282" name="テキスト ボックス 281">
            <a:extLst>
              <a:ext uri="{FF2B5EF4-FFF2-40B4-BE49-F238E27FC236}">
                <a16:creationId xmlns:a16="http://schemas.microsoft.com/office/drawing/2014/main" id="{A1142977-0E4E-7368-1068-3186DB6DBE76}"/>
              </a:ext>
            </a:extLst>
          </p:cNvPr>
          <p:cNvSpPr txBox="1"/>
          <p:nvPr/>
        </p:nvSpPr>
        <p:spPr>
          <a:xfrm>
            <a:off x="1188960" y="402693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chemeClr val="bg1">
                    <a:lumMod val="50000"/>
                  </a:schemeClr>
                </a:solidFill>
              </a:rPr>
              <a:t>ユーザ</a:t>
            </a:r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PC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3" name="吹き出し: 四角形 282">
            <a:extLst>
              <a:ext uri="{FF2B5EF4-FFF2-40B4-BE49-F238E27FC236}">
                <a16:creationId xmlns:a16="http://schemas.microsoft.com/office/drawing/2014/main" id="{4837FE34-9D90-44AE-94E3-6F573E91B70D}"/>
              </a:ext>
            </a:extLst>
          </p:cNvPr>
          <p:cNvSpPr/>
          <p:nvPr/>
        </p:nvSpPr>
        <p:spPr>
          <a:xfrm>
            <a:off x="1249681" y="4508722"/>
            <a:ext cx="1544610" cy="1002277"/>
          </a:xfrm>
          <a:prstGeom prst="wedgeRectCallout">
            <a:avLst>
              <a:gd name="adj1" fmla="val 50969"/>
              <a:gd name="adj2" fmla="val -82880"/>
            </a:avLst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本日の説明範囲。</a:t>
            </a:r>
            <a:endParaRPr lang="en-US" altLang="ja-JP" sz="1400" dirty="0">
              <a:ln w="0"/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40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静的</a:t>
            </a:r>
            <a:r>
              <a:rPr kumimoji="1" lang="en-US" altLang="ja-JP" sz="140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kumimoji="1" lang="ja-JP" altLang="en-US" sz="140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サイトならここだけで</a:t>
            </a:r>
            <a:r>
              <a:rPr kumimoji="1" lang="en-US" altLang="ja-JP" sz="140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OK</a:t>
            </a:r>
            <a:endParaRPr kumimoji="1" lang="ja-JP" altLang="en-US" sz="2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4" name="正方形/長方形 283">
            <a:extLst>
              <a:ext uri="{FF2B5EF4-FFF2-40B4-BE49-F238E27FC236}">
                <a16:creationId xmlns:a16="http://schemas.microsoft.com/office/drawing/2014/main" id="{8D9F8B6F-37D2-3453-6FCA-13049FE457A4}"/>
              </a:ext>
            </a:extLst>
          </p:cNvPr>
          <p:cNvSpPr/>
          <p:nvPr/>
        </p:nvSpPr>
        <p:spPr>
          <a:xfrm>
            <a:off x="2762658" y="3343027"/>
            <a:ext cx="617894" cy="933866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4F615EBA-2D82-FBB2-9CDC-207B5B044473}"/>
              </a:ext>
            </a:extLst>
          </p:cNvPr>
          <p:cNvSpPr txBox="1"/>
          <p:nvPr/>
        </p:nvSpPr>
        <p:spPr>
          <a:xfrm>
            <a:off x="11155555" y="137929"/>
            <a:ext cx="74571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 S N</a:t>
            </a:r>
            <a:endParaRPr kumimoji="1" lang="ja-JP" altLang="en-US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3438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57BCC-F4CA-A6B0-3A5F-67A51B2F99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図 75">
            <a:extLst>
              <a:ext uri="{FF2B5EF4-FFF2-40B4-BE49-F238E27FC236}">
                <a16:creationId xmlns:a16="http://schemas.microsoft.com/office/drawing/2014/main" id="{9616DEC8-F5CB-4F60-B540-24D2502CB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204" y="4124276"/>
            <a:ext cx="406866" cy="378881"/>
          </a:xfrm>
          <a:prstGeom prst="rect">
            <a:avLst/>
          </a:prstGeom>
        </p:spPr>
      </p:pic>
      <p:pic>
        <p:nvPicPr>
          <p:cNvPr id="71" name="図 70">
            <a:extLst>
              <a:ext uri="{FF2B5EF4-FFF2-40B4-BE49-F238E27FC236}">
                <a16:creationId xmlns:a16="http://schemas.microsoft.com/office/drawing/2014/main" id="{ED5D8249-CD47-C60C-EF00-61C888437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2708" y="4124276"/>
            <a:ext cx="395537" cy="402954"/>
          </a:xfrm>
          <a:prstGeom prst="rect">
            <a:avLst/>
          </a:prstGeom>
        </p:spPr>
      </p:pic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355FE41A-55A5-1499-256E-D42DF1F96882}"/>
              </a:ext>
            </a:extLst>
          </p:cNvPr>
          <p:cNvSpPr txBox="1"/>
          <p:nvPr/>
        </p:nvSpPr>
        <p:spPr>
          <a:xfrm>
            <a:off x="728404" y="1105813"/>
            <a:ext cx="9708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DB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のサーバレス化により、運用負荷・情報インフラのコスト最小化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9614F6C6-F9C9-28A9-ECC5-19E756537530}"/>
              </a:ext>
            </a:extLst>
          </p:cNvPr>
          <p:cNvSpPr txBox="1"/>
          <p:nvPr/>
        </p:nvSpPr>
        <p:spPr>
          <a:xfrm>
            <a:off x="1371918" y="91763"/>
            <a:ext cx="3905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AWS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サーバレス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システム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D106CD39-7BB6-419F-72A4-D809B7D76E84}"/>
              </a:ext>
            </a:extLst>
          </p:cNvPr>
          <p:cNvSpPr/>
          <p:nvPr/>
        </p:nvSpPr>
        <p:spPr>
          <a:xfrm>
            <a:off x="4391477" y="2567687"/>
            <a:ext cx="7271498" cy="415315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6A9C00B2-8717-C4CE-DA0E-90419B4260F6}"/>
              </a:ext>
            </a:extLst>
          </p:cNvPr>
          <p:cNvSpPr txBox="1"/>
          <p:nvPr/>
        </p:nvSpPr>
        <p:spPr>
          <a:xfrm>
            <a:off x="2817919" y="4093158"/>
            <a:ext cx="1151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</a:t>
            </a:r>
            <a:r>
              <a:rPr kumimoji="1" lang="ja-JP" alt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暗号化</a:t>
            </a: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C89A222A-FCDD-66D2-5C3A-BD395AFFEE13}"/>
              </a:ext>
            </a:extLst>
          </p:cNvPr>
          <p:cNvSpPr txBox="1"/>
          <p:nvPr/>
        </p:nvSpPr>
        <p:spPr>
          <a:xfrm>
            <a:off x="5215934" y="2756214"/>
            <a:ext cx="1029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東京</a:t>
            </a:r>
            <a:r>
              <a:rPr lang="ja-JP" altLang="en-US" sz="1200" dirty="0"/>
              <a:t> </a:t>
            </a:r>
            <a:r>
              <a:rPr lang="en-US" altLang="ja-JP" sz="1200" dirty="0"/>
              <a:t>or</a:t>
            </a:r>
            <a:r>
              <a:rPr lang="ja-JP" altLang="en-US" sz="1200" dirty="0"/>
              <a:t> 北米</a:t>
            </a:r>
            <a:endParaRPr lang="en-US" altLang="ja-JP" sz="1200" dirty="0"/>
          </a:p>
        </p:txBody>
      </p:sp>
      <p:pic>
        <p:nvPicPr>
          <p:cNvPr id="95" name="グラフィックス 94">
            <a:extLst>
              <a:ext uri="{FF2B5EF4-FFF2-40B4-BE49-F238E27FC236}">
                <a16:creationId xmlns:a16="http://schemas.microsoft.com/office/drawing/2014/main" id="{02792F8A-AA59-2854-2D94-8E3FD5DF63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91477" y="2567688"/>
            <a:ext cx="381000" cy="381000"/>
          </a:xfrm>
          <a:prstGeom prst="rect">
            <a:avLst/>
          </a:prstGeom>
        </p:spPr>
      </p:pic>
      <p:pic>
        <p:nvPicPr>
          <p:cNvPr id="100" name="グラフィックス 99">
            <a:extLst>
              <a:ext uri="{FF2B5EF4-FFF2-40B4-BE49-F238E27FC236}">
                <a16:creationId xmlns:a16="http://schemas.microsoft.com/office/drawing/2014/main" id="{80879979-625B-8025-7F77-551CF17FB0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91730" y="2726788"/>
            <a:ext cx="381000" cy="381000"/>
          </a:xfrm>
          <a:prstGeom prst="rect">
            <a:avLst/>
          </a:prstGeom>
        </p:spPr>
      </p:pic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81CCA828-E270-58AD-8CF1-E42E8234A0AB}"/>
              </a:ext>
            </a:extLst>
          </p:cNvPr>
          <p:cNvSpPr/>
          <p:nvPr/>
        </p:nvSpPr>
        <p:spPr>
          <a:xfrm>
            <a:off x="4891730" y="2726788"/>
            <a:ext cx="6390245" cy="382641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" name="図 101">
            <a:extLst>
              <a:ext uri="{FF2B5EF4-FFF2-40B4-BE49-F238E27FC236}">
                <a16:creationId xmlns:a16="http://schemas.microsoft.com/office/drawing/2014/main" id="{56F454CA-B070-CBC2-F391-D5B68070AC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86493" y="4124276"/>
            <a:ext cx="438737" cy="369332"/>
          </a:xfrm>
          <a:prstGeom prst="rect">
            <a:avLst/>
          </a:prstGeom>
        </p:spPr>
      </p:pic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A5C6C834-5BB5-FD8D-528A-BD5CC418F91B}"/>
              </a:ext>
            </a:extLst>
          </p:cNvPr>
          <p:cNvSpPr/>
          <p:nvPr/>
        </p:nvSpPr>
        <p:spPr>
          <a:xfrm>
            <a:off x="2729981" y="2567687"/>
            <a:ext cx="1392465" cy="245646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2C8BC248-2987-6D32-85CD-D864E2F87E68}"/>
              </a:ext>
            </a:extLst>
          </p:cNvPr>
          <p:cNvSpPr/>
          <p:nvPr/>
        </p:nvSpPr>
        <p:spPr>
          <a:xfrm>
            <a:off x="577888" y="2567687"/>
            <a:ext cx="1847352" cy="415315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8ACFAC32-C3A3-10F5-9A23-1F61B27E544C}"/>
              </a:ext>
            </a:extLst>
          </p:cNvPr>
          <p:cNvSpPr txBox="1"/>
          <p:nvPr/>
        </p:nvSpPr>
        <p:spPr>
          <a:xfrm>
            <a:off x="3097160" y="2433886"/>
            <a:ext cx="72327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ｲﾝﾀｰﾈｯﾄ</a:t>
            </a: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312BA5FB-7458-A557-5CA0-724C00B0420E}"/>
              </a:ext>
            </a:extLst>
          </p:cNvPr>
          <p:cNvSpPr txBox="1"/>
          <p:nvPr/>
        </p:nvSpPr>
        <p:spPr>
          <a:xfrm>
            <a:off x="1229156" y="2449789"/>
            <a:ext cx="49084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LAN</a:t>
            </a:r>
            <a:endParaRPr kumimoji="1" lang="ja-JP" altLang="en-US" sz="1200" dirty="0"/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726F0D8A-3041-C535-5859-8DC5387E51FD}"/>
              </a:ext>
            </a:extLst>
          </p:cNvPr>
          <p:cNvCxnSpPr>
            <a:cxnSpLocks/>
            <a:stCxn id="102" idx="3"/>
            <a:endCxn id="5" idx="1"/>
          </p:cNvCxnSpPr>
          <p:nvPr/>
        </p:nvCxnSpPr>
        <p:spPr>
          <a:xfrm>
            <a:off x="1625230" y="4308942"/>
            <a:ext cx="4127870" cy="5834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8" name="図 127">
            <a:extLst>
              <a:ext uri="{FF2B5EF4-FFF2-40B4-BE49-F238E27FC236}">
                <a16:creationId xmlns:a16="http://schemas.microsoft.com/office/drawing/2014/main" id="{15714746-AA20-E34A-384F-64180AD7A9B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43382" y="2634291"/>
            <a:ext cx="349385" cy="337396"/>
          </a:xfrm>
          <a:prstGeom prst="rect">
            <a:avLst/>
          </a:prstGeom>
        </p:spPr>
      </p:pic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9B262188-22D8-832E-2094-2DD9A15E87A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753100" y="4124276"/>
            <a:ext cx="381000" cy="381000"/>
          </a:xfrm>
          <a:prstGeom prst="rect">
            <a:avLst/>
          </a:prstGeom>
        </p:spPr>
      </p:pic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51A13E2B-80D8-7928-1760-78CAAFB8210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36691" y="4124276"/>
            <a:ext cx="365806" cy="365806"/>
          </a:xfrm>
          <a:prstGeom prst="rect">
            <a:avLst/>
          </a:prstGeom>
        </p:spPr>
      </p:pic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708B8B2B-45EC-206A-521B-353F01BB269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779061" y="4124276"/>
            <a:ext cx="381000" cy="381000"/>
          </a:xfrm>
          <a:prstGeom prst="rect">
            <a:avLst/>
          </a:prstGeom>
        </p:spPr>
      </p:pic>
      <p:pic>
        <p:nvPicPr>
          <p:cNvPr id="11" name="グラフィックス 10">
            <a:extLst>
              <a:ext uri="{FF2B5EF4-FFF2-40B4-BE49-F238E27FC236}">
                <a16:creationId xmlns:a16="http://schemas.microsoft.com/office/drawing/2014/main" id="{70E621FD-C604-5138-472D-6434ADC11D5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611828" y="4124276"/>
            <a:ext cx="381000" cy="381000"/>
          </a:xfrm>
          <a:prstGeom prst="rect">
            <a:avLst/>
          </a:prstGeom>
        </p:spPr>
      </p:pic>
      <p:pic>
        <p:nvPicPr>
          <p:cNvPr id="14" name="グラフィックス 13">
            <a:extLst>
              <a:ext uri="{FF2B5EF4-FFF2-40B4-BE49-F238E27FC236}">
                <a16:creationId xmlns:a16="http://schemas.microsoft.com/office/drawing/2014/main" id="{4BDC6728-E0C0-19F6-8AA4-72F655D0AF4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070865" y="4654873"/>
            <a:ext cx="378881" cy="378881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46447C3B-9D5F-1B7B-B585-40AA6C7E3AD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647848" y="4659673"/>
            <a:ext cx="374527" cy="378881"/>
          </a:xfrm>
          <a:prstGeom prst="rect">
            <a:avLst/>
          </a:prstGeom>
        </p:spPr>
      </p:pic>
      <p:pic>
        <p:nvPicPr>
          <p:cNvPr id="16" name="グラフィックス 15">
            <a:extLst>
              <a:ext uri="{FF2B5EF4-FFF2-40B4-BE49-F238E27FC236}">
                <a16:creationId xmlns:a16="http://schemas.microsoft.com/office/drawing/2014/main" id="{6D77DF38-5876-9041-13F7-12EC7589164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070865" y="5386381"/>
            <a:ext cx="365806" cy="365806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1BE5A19-C802-90E2-7B95-065269448BC3}"/>
              </a:ext>
            </a:extLst>
          </p:cNvPr>
          <p:cNvSpPr txBox="1"/>
          <p:nvPr/>
        </p:nvSpPr>
        <p:spPr>
          <a:xfrm>
            <a:off x="5516426" y="3902956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CloudFront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1EBC90F-A354-B0E6-A61A-584582AB8702}"/>
              </a:ext>
            </a:extLst>
          </p:cNvPr>
          <p:cNvSpPr txBox="1"/>
          <p:nvPr/>
        </p:nvSpPr>
        <p:spPr>
          <a:xfrm>
            <a:off x="6555986" y="3902956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>
                <a:solidFill>
                  <a:schemeClr val="bg1">
                    <a:lumMod val="50000"/>
                  </a:schemeClr>
                </a:solidFill>
              </a:rPr>
              <a:t>S3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F104B1C-1833-A303-AC02-1F132943AFD0}"/>
              </a:ext>
            </a:extLst>
          </p:cNvPr>
          <p:cNvSpPr txBox="1"/>
          <p:nvPr/>
        </p:nvSpPr>
        <p:spPr>
          <a:xfrm>
            <a:off x="7627057" y="3782006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API</a:t>
            </a:r>
            <a:endParaRPr lang="en-US" altLang="ja-JP" sz="10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Gateway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ACF6DD8-1CE5-9E7D-2763-4B9EABC6BB97}"/>
              </a:ext>
            </a:extLst>
          </p:cNvPr>
          <p:cNvSpPr txBox="1"/>
          <p:nvPr/>
        </p:nvSpPr>
        <p:spPr>
          <a:xfrm>
            <a:off x="8451646" y="3902955"/>
            <a:ext cx="663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Lambda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7719B1C-909F-2387-B92D-D850D8D0115D}"/>
              </a:ext>
            </a:extLst>
          </p:cNvPr>
          <p:cNvSpPr txBox="1"/>
          <p:nvPr/>
        </p:nvSpPr>
        <p:spPr>
          <a:xfrm>
            <a:off x="9872449" y="3782006"/>
            <a:ext cx="801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Aurora </a:t>
            </a:r>
          </a:p>
          <a:p>
            <a:pPr algn="ctr"/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Serverless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3" name="グラフィックス 22">
            <a:extLst>
              <a:ext uri="{FF2B5EF4-FFF2-40B4-BE49-F238E27FC236}">
                <a16:creationId xmlns:a16="http://schemas.microsoft.com/office/drawing/2014/main" id="{D8EF73A0-5B05-CDB9-760D-90A31B5743B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076445" y="4124276"/>
            <a:ext cx="381000" cy="381000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DF9915B-D064-BAE7-7C7B-B65609F17863}"/>
              </a:ext>
            </a:extLst>
          </p:cNvPr>
          <p:cNvSpPr txBox="1"/>
          <p:nvPr/>
        </p:nvSpPr>
        <p:spPr>
          <a:xfrm>
            <a:off x="9889217" y="5007500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>
                <a:solidFill>
                  <a:schemeClr val="bg1">
                    <a:lumMod val="50000"/>
                  </a:schemeClr>
                </a:solidFill>
              </a:rPr>
              <a:t>Bedrock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2ADA35E-F0E4-75AC-4ECE-79CCD06DF137}"/>
              </a:ext>
            </a:extLst>
          </p:cNvPr>
          <p:cNvSpPr txBox="1"/>
          <p:nvPr/>
        </p:nvSpPr>
        <p:spPr>
          <a:xfrm>
            <a:off x="10457445" y="5006533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Claude AI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58E9CBD3-B157-6F05-8CF8-2C4460811E74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254186" y="5675030"/>
            <a:ext cx="448689" cy="442759"/>
          </a:xfrm>
          <a:prstGeom prst="rect">
            <a:avLst/>
          </a:prstGeom>
        </p:spPr>
      </p:pic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CA1A737-35F8-1A96-C220-6C552BB6E496}"/>
              </a:ext>
            </a:extLst>
          </p:cNvPr>
          <p:cNvSpPr/>
          <p:nvPr/>
        </p:nvSpPr>
        <p:spPr>
          <a:xfrm>
            <a:off x="2729981" y="5427109"/>
            <a:ext cx="1392465" cy="12937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040812E-9FF5-5C0C-157C-6AA802F81C87}"/>
              </a:ext>
            </a:extLst>
          </p:cNvPr>
          <p:cNvSpPr txBox="1"/>
          <p:nvPr/>
        </p:nvSpPr>
        <p:spPr>
          <a:xfrm>
            <a:off x="3059036" y="5310223"/>
            <a:ext cx="79861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LAN</a:t>
            </a:r>
            <a:r>
              <a:rPr kumimoji="1" lang="ja-JP" altLang="en-US" sz="1200" dirty="0"/>
              <a:t>延長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44171663-9DEF-CEA8-6D84-75567D35F4AB}"/>
              </a:ext>
            </a:extLst>
          </p:cNvPr>
          <p:cNvSpPr txBox="1"/>
          <p:nvPr/>
        </p:nvSpPr>
        <p:spPr>
          <a:xfrm>
            <a:off x="6896955" y="3902956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React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5F6555D1-466E-2460-49CE-E98B6B535A4B}"/>
              </a:ext>
            </a:extLst>
          </p:cNvPr>
          <p:cNvSpPr txBox="1"/>
          <p:nvPr/>
        </p:nvSpPr>
        <p:spPr>
          <a:xfrm>
            <a:off x="9004262" y="3902956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>
                <a:solidFill>
                  <a:schemeClr val="bg1">
                    <a:lumMod val="50000"/>
                  </a:schemeClr>
                </a:solidFill>
              </a:rPr>
              <a:t>Python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C35AE48-649C-C9B4-4E1E-BC0D3BCBE29E}"/>
              </a:ext>
            </a:extLst>
          </p:cNvPr>
          <p:cNvSpPr txBox="1"/>
          <p:nvPr/>
        </p:nvSpPr>
        <p:spPr>
          <a:xfrm>
            <a:off x="10523934" y="5724171"/>
            <a:ext cx="1668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Lambda </a:t>
            </a:r>
          </a:p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Layer </a:t>
            </a:r>
          </a:p>
          <a:p>
            <a:r>
              <a:rPr kumimoji="1" lang="ja-JP" altLang="en-US" sz="1000" dirty="0">
                <a:solidFill>
                  <a:schemeClr val="bg1">
                    <a:lumMod val="50000"/>
                  </a:schemeClr>
                </a:solidFill>
              </a:rPr>
              <a:t>ﾍﾞｸﾄﾙ</a:t>
            </a:r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DB</a:t>
            </a:r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EF47D0B1-D799-9091-D867-1E759137A21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6134100" y="4307179"/>
            <a:ext cx="402591" cy="7597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1E1C7A4A-9113-74B1-DC9E-FEE7F9100CA2}"/>
              </a:ext>
            </a:extLst>
          </p:cNvPr>
          <p:cNvCxnSpPr>
            <a:cxnSpLocks/>
            <a:stCxn id="76" idx="3"/>
            <a:endCxn id="9" idx="1"/>
          </p:cNvCxnSpPr>
          <p:nvPr/>
        </p:nvCxnSpPr>
        <p:spPr>
          <a:xfrm>
            <a:off x="7349070" y="4313717"/>
            <a:ext cx="429991" cy="1059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DBE2A4DB-434F-7976-C318-D1DF9E6C2C30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8160061" y="4314776"/>
            <a:ext cx="451767" cy="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5909E239-AD75-90FE-C611-7BD3CB213A14}"/>
              </a:ext>
            </a:extLst>
          </p:cNvPr>
          <p:cNvCxnSpPr>
            <a:cxnSpLocks/>
            <a:stCxn id="71" idx="3"/>
            <a:endCxn id="23" idx="1"/>
          </p:cNvCxnSpPr>
          <p:nvPr/>
        </p:nvCxnSpPr>
        <p:spPr>
          <a:xfrm flipV="1">
            <a:off x="9498245" y="4314776"/>
            <a:ext cx="578200" cy="10977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1" name="直線矢印コネクタ 120">
            <a:extLst>
              <a:ext uri="{FF2B5EF4-FFF2-40B4-BE49-F238E27FC236}">
                <a16:creationId xmlns:a16="http://schemas.microsoft.com/office/drawing/2014/main" id="{EBA1D95E-229A-CDE1-AE57-29559028D845}"/>
              </a:ext>
            </a:extLst>
          </p:cNvPr>
          <p:cNvCxnSpPr>
            <a:cxnSpLocks/>
            <a:stCxn id="71" idx="3"/>
            <a:endCxn id="14" idx="1"/>
          </p:cNvCxnSpPr>
          <p:nvPr/>
        </p:nvCxnSpPr>
        <p:spPr>
          <a:xfrm>
            <a:off x="9498245" y="4325753"/>
            <a:ext cx="572620" cy="518561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BC123EF7-AA21-94A3-A4E5-A0B10412924F}"/>
              </a:ext>
            </a:extLst>
          </p:cNvPr>
          <p:cNvCxnSpPr>
            <a:cxnSpLocks/>
            <a:stCxn id="71" idx="3"/>
            <a:endCxn id="16" idx="1"/>
          </p:cNvCxnSpPr>
          <p:nvPr/>
        </p:nvCxnSpPr>
        <p:spPr>
          <a:xfrm>
            <a:off x="9498245" y="4325753"/>
            <a:ext cx="572620" cy="1243531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6" name="コネクタ: カギ線 155">
            <a:extLst>
              <a:ext uri="{FF2B5EF4-FFF2-40B4-BE49-F238E27FC236}">
                <a16:creationId xmlns:a16="http://schemas.microsoft.com/office/drawing/2014/main" id="{7D60D8C0-C08A-F7F4-AD68-7BAB10EA891A}"/>
              </a:ext>
            </a:extLst>
          </p:cNvPr>
          <p:cNvCxnSpPr>
            <a:cxnSpLocks/>
            <a:stCxn id="71" idx="2"/>
            <a:endCxn id="27" idx="3"/>
          </p:cNvCxnSpPr>
          <p:nvPr/>
        </p:nvCxnSpPr>
        <p:spPr>
          <a:xfrm rot="5400000">
            <a:off x="4817086" y="1413019"/>
            <a:ext cx="1369180" cy="759760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ACD122B1-1205-E62A-B2D0-2912D512D6F2}"/>
              </a:ext>
            </a:extLst>
          </p:cNvPr>
          <p:cNvSpPr txBox="1"/>
          <p:nvPr/>
        </p:nvSpPr>
        <p:spPr>
          <a:xfrm>
            <a:off x="2429903" y="5854979"/>
            <a:ext cx="33231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solidFill>
                  <a:schemeClr val="accent1"/>
                </a:solidFill>
              </a:rPr>
              <a:t>LAN</a:t>
            </a:r>
            <a:r>
              <a:rPr kumimoji="1" lang="ja-JP" altLang="en-US" sz="1000" dirty="0">
                <a:solidFill>
                  <a:schemeClr val="accent1"/>
                </a:solidFill>
              </a:rPr>
              <a:t>延長は月額４万円</a:t>
            </a:r>
            <a:r>
              <a:rPr lang="ja-JP" altLang="en-US" sz="1000" dirty="0">
                <a:solidFill>
                  <a:schemeClr val="accent1"/>
                </a:solidFill>
              </a:rPr>
              <a:t>かかるので保留</a:t>
            </a:r>
            <a:endParaRPr kumimoji="1" lang="ja-JP" altLang="en-US" sz="1000" dirty="0">
              <a:solidFill>
                <a:schemeClr val="accent1"/>
              </a:solidFill>
            </a:endParaRPr>
          </a:p>
        </p:txBody>
      </p:sp>
      <p:pic>
        <p:nvPicPr>
          <p:cNvPr id="167" name="グラフィックス 166">
            <a:extLst>
              <a:ext uri="{FF2B5EF4-FFF2-40B4-BE49-F238E27FC236}">
                <a16:creationId xmlns:a16="http://schemas.microsoft.com/office/drawing/2014/main" id="{73AA3778-B169-70BF-D2EC-F49DAA4F005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955137" y="4727999"/>
            <a:ext cx="381000" cy="381000"/>
          </a:xfrm>
          <a:prstGeom prst="rect">
            <a:avLst/>
          </a:prstGeom>
        </p:spPr>
      </p:pic>
      <p:cxnSp>
        <p:nvCxnSpPr>
          <p:cNvPr id="168" name="直線矢印コネクタ 167">
            <a:extLst>
              <a:ext uri="{FF2B5EF4-FFF2-40B4-BE49-F238E27FC236}">
                <a16:creationId xmlns:a16="http://schemas.microsoft.com/office/drawing/2014/main" id="{3419BC85-9CA8-D667-C50D-26F0543C4715}"/>
              </a:ext>
            </a:extLst>
          </p:cNvPr>
          <p:cNvCxnSpPr>
            <a:cxnSpLocks/>
            <a:stCxn id="76" idx="2"/>
            <a:endCxn id="167" idx="0"/>
          </p:cNvCxnSpPr>
          <p:nvPr/>
        </p:nvCxnSpPr>
        <p:spPr>
          <a:xfrm>
            <a:off x="7145637" y="4503157"/>
            <a:ext cx="0" cy="224842"/>
          </a:xfrm>
          <a:prstGeom prst="straightConnector1">
            <a:avLst/>
          </a:prstGeom>
          <a:ln w="31750">
            <a:headEnd type="stealt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2" name="テキスト ボックス 171">
            <a:extLst>
              <a:ext uri="{FF2B5EF4-FFF2-40B4-BE49-F238E27FC236}">
                <a16:creationId xmlns:a16="http://schemas.microsoft.com/office/drawing/2014/main" id="{22DD33A8-2CEA-E165-9B64-ECA6118B6C7A}"/>
              </a:ext>
            </a:extLst>
          </p:cNvPr>
          <p:cNvSpPr txBox="1"/>
          <p:nvPr/>
        </p:nvSpPr>
        <p:spPr>
          <a:xfrm>
            <a:off x="6818408" y="5064987"/>
            <a:ext cx="6751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000" dirty="0">
                <a:solidFill>
                  <a:schemeClr val="bg1">
                    <a:lumMod val="50000"/>
                  </a:schemeClr>
                </a:solidFill>
              </a:rPr>
              <a:t>Cognito</a:t>
            </a:r>
          </a:p>
          <a:p>
            <a:pPr algn="ctr"/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Passkey</a:t>
            </a:r>
          </a:p>
          <a:p>
            <a:pPr algn="ctr"/>
            <a:r>
              <a:rPr lang="ja-JP" altLang="en-US" sz="1000" dirty="0">
                <a:solidFill>
                  <a:schemeClr val="bg1">
                    <a:lumMod val="50000"/>
                  </a:schemeClr>
                </a:solidFill>
              </a:rPr>
              <a:t>認証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C40BC18-926A-5000-FB99-37E61C51B8DA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008630" y="2073201"/>
            <a:ext cx="274014" cy="40914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BC1C6D01-727D-D485-F941-31DAABC79EF2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9094965" y="2069628"/>
            <a:ext cx="411022" cy="40011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ABE3D1C-3F42-F1CF-262F-2693AC5F8386}"/>
              </a:ext>
            </a:extLst>
          </p:cNvPr>
          <p:cNvSpPr txBox="1"/>
          <p:nvPr/>
        </p:nvSpPr>
        <p:spPr>
          <a:xfrm>
            <a:off x="6683899" y="1899136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Figma</a:t>
            </a:r>
            <a:r>
              <a:rPr kumimoji="1" lang="ja-JP" altLang="en-US" sz="1000" dirty="0">
                <a:solidFill>
                  <a:schemeClr val="bg1">
                    <a:lumMod val="50000"/>
                  </a:schemeClr>
                </a:solidFill>
              </a:rPr>
              <a:t>で開発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66C409E-1E29-D06E-BB3B-5C9C77A8748D}"/>
              </a:ext>
            </a:extLst>
          </p:cNvPr>
          <p:cNvSpPr txBox="1"/>
          <p:nvPr/>
        </p:nvSpPr>
        <p:spPr>
          <a:xfrm>
            <a:off x="8865100" y="1873094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Cline</a:t>
            </a:r>
            <a:r>
              <a:rPr kumimoji="1" lang="ja-JP" altLang="en-US" sz="1000" dirty="0">
                <a:solidFill>
                  <a:schemeClr val="bg1">
                    <a:lumMod val="50000"/>
                  </a:schemeClr>
                </a:solidFill>
              </a:rPr>
              <a:t>で開発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25D69433-D225-7C22-2880-AAF37B4004C4}"/>
              </a:ext>
            </a:extLst>
          </p:cNvPr>
          <p:cNvCxnSpPr>
            <a:cxnSpLocks/>
            <a:stCxn id="3" idx="2"/>
            <a:endCxn id="78" idx="0"/>
          </p:cNvCxnSpPr>
          <p:nvPr/>
        </p:nvCxnSpPr>
        <p:spPr>
          <a:xfrm>
            <a:off x="7145637" y="2482345"/>
            <a:ext cx="14371" cy="1420611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FB778480-F1F4-AB6D-8387-55F260528AE6}"/>
              </a:ext>
            </a:extLst>
          </p:cNvPr>
          <p:cNvCxnSpPr>
            <a:cxnSpLocks/>
            <a:stCxn id="4" idx="2"/>
            <a:endCxn id="81" idx="0"/>
          </p:cNvCxnSpPr>
          <p:nvPr/>
        </p:nvCxnSpPr>
        <p:spPr>
          <a:xfrm>
            <a:off x="9300476" y="2469738"/>
            <a:ext cx="2105" cy="143321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7F1700B7-5079-61E0-A775-55474E194F1B}"/>
              </a:ext>
            </a:extLst>
          </p:cNvPr>
          <p:cNvSpPr txBox="1"/>
          <p:nvPr/>
        </p:nvSpPr>
        <p:spPr>
          <a:xfrm>
            <a:off x="1063871" y="3942217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chemeClr val="bg1">
                    <a:lumMod val="50000"/>
                  </a:schemeClr>
                </a:solidFill>
              </a:rPr>
              <a:t>ユーザ</a:t>
            </a:r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PC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11E1CA8C-194E-D926-EC2C-60E9C7D999F3}"/>
              </a:ext>
            </a:extLst>
          </p:cNvPr>
          <p:cNvSpPr txBox="1"/>
          <p:nvPr/>
        </p:nvSpPr>
        <p:spPr>
          <a:xfrm>
            <a:off x="963933" y="5492971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chemeClr val="bg1">
                    <a:lumMod val="50000"/>
                  </a:schemeClr>
                </a:solidFill>
              </a:rPr>
              <a:t>ファイルサーバ</a:t>
            </a: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622BA257-CC47-8CBA-D283-ED2EA3822E53}"/>
              </a:ext>
            </a:extLst>
          </p:cNvPr>
          <p:cNvSpPr txBox="1"/>
          <p:nvPr/>
        </p:nvSpPr>
        <p:spPr>
          <a:xfrm>
            <a:off x="11155555" y="137929"/>
            <a:ext cx="74571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 S N</a:t>
            </a:r>
            <a:endParaRPr kumimoji="1" lang="ja-JP" altLang="en-US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89" name="グラフィックス 88">
            <a:extLst>
              <a:ext uri="{FF2B5EF4-FFF2-40B4-BE49-F238E27FC236}">
                <a16:creationId xmlns:a16="http://schemas.microsoft.com/office/drawing/2014/main" id="{106B0C8D-5B26-711D-8425-41852D96EAB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636862" y="5382866"/>
            <a:ext cx="381000" cy="381000"/>
          </a:xfrm>
          <a:prstGeom prst="rect">
            <a:avLst/>
          </a:prstGeom>
        </p:spPr>
      </p:pic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B2CC9AA2-74FE-8947-396E-E3511E7F0C83}"/>
              </a:ext>
            </a:extLst>
          </p:cNvPr>
          <p:cNvSpPr txBox="1"/>
          <p:nvPr/>
        </p:nvSpPr>
        <p:spPr>
          <a:xfrm>
            <a:off x="9856496" y="5728385"/>
            <a:ext cx="738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 err="1">
                <a:solidFill>
                  <a:schemeClr val="bg1">
                    <a:lumMod val="50000"/>
                  </a:schemeClr>
                </a:solidFill>
              </a:rPr>
              <a:t>S3</a:t>
            </a:r>
            <a:endParaRPr kumimoji="1" lang="en-US" altLang="ja-JP" sz="10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ja-JP" altLang="en-US" sz="1000" dirty="0">
                <a:solidFill>
                  <a:schemeClr val="bg1">
                    <a:lumMod val="50000"/>
                  </a:schemeClr>
                </a:solidFill>
              </a:rPr>
              <a:t>ﾕｰｻﾞﾌｧｲﾙ</a:t>
            </a:r>
          </a:p>
        </p:txBody>
      </p: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F67B1C7B-5FF3-5C63-4369-94804A3343EB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10449746" y="4844314"/>
            <a:ext cx="198102" cy="4800"/>
          </a:xfrm>
          <a:prstGeom prst="straightConnector1">
            <a:avLst/>
          </a:prstGeom>
          <a:ln w="31750"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588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CDB657-8210-1768-34DA-0D4EC8730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8D0B0B6-6174-F874-0097-CB9D670F92D0}"/>
              </a:ext>
            </a:extLst>
          </p:cNvPr>
          <p:cNvSpPr txBox="1"/>
          <p:nvPr/>
        </p:nvSpPr>
        <p:spPr>
          <a:xfrm>
            <a:off x="1371918" y="91763"/>
            <a:ext cx="1667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費用の試算</a:t>
            </a:r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FA353640-DCB8-B8BC-854B-E33948724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660822"/>
              </p:ext>
            </p:extLst>
          </p:nvPr>
        </p:nvGraphicFramePr>
        <p:xfrm>
          <a:off x="6096000" y="2307585"/>
          <a:ext cx="4647963" cy="21242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06449">
                  <a:extLst>
                    <a:ext uri="{9D8B030D-6E8A-4147-A177-3AD203B41FA5}">
                      <a16:colId xmlns:a16="http://schemas.microsoft.com/office/drawing/2014/main" val="2232387531"/>
                    </a:ext>
                  </a:extLst>
                </a:gridCol>
                <a:gridCol w="1541514">
                  <a:extLst>
                    <a:ext uri="{9D8B030D-6E8A-4147-A177-3AD203B41FA5}">
                      <a16:colId xmlns:a16="http://schemas.microsoft.com/office/drawing/2014/main" val="4069794317"/>
                    </a:ext>
                  </a:extLst>
                </a:gridCol>
              </a:tblGrid>
              <a:tr h="379968">
                <a:tc>
                  <a:txBody>
                    <a:bodyPr/>
                    <a:lstStyle/>
                    <a:p>
                      <a:endParaRPr kumimoji="1" lang="ja-JP" altLang="en-US" sz="2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 千円／月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225719"/>
                  </a:ext>
                </a:extLst>
              </a:tr>
              <a:tr h="576004"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AWS </a:t>
                      </a:r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基本料金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373274"/>
                  </a:ext>
                </a:extLst>
              </a:tr>
              <a:tr h="576004"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AWS API</a:t>
                      </a:r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利用料金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 </a:t>
                      </a:r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～</a:t>
                      </a:r>
                      <a:r>
                        <a:rPr kumimoji="1" lang="en-US" altLang="ja-JP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25</a:t>
                      </a:r>
                      <a:endParaRPr kumimoji="1" lang="ja-JP" altLang="en-US" sz="2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414776"/>
                  </a:ext>
                </a:extLst>
              </a:tr>
              <a:tr h="57600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 </a:t>
                      </a:r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～ </a:t>
                      </a:r>
                      <a:r>
                        <a:rPr kumimoji="1" lang="en-US" altLang="ja-JP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30</a:t>
                      </a:r>
                      <a:endParaRPr kumimoji="1" lang="ja-JP" altLang="en-US" sz="2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191349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DC56C3E-9D01-A102-60C3-E7F0844F95C0}"/>
              </a:ext>
            </a:extLst>
          </p:cNvPr>
          <p:cNvSpPr txBox="1"/>
          <p:nvPr/>
        </p:nvSpPr>
        <p:spPr>
          <a:xfrm>
            <a:off x="953205" y="2733413"/>
            <a:ext cx="46479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千円／月程度を予想。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最大でも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30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千円／月を想定。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4168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CEAF68-A18B-BDAE-D2AB-653351F09B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886605C-B041-21E1-B6B4-521074E8FB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068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D6534-92FC-CA24-98C4-1FA5A3FF0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E9C416F3-D4ED-4D82-BF40-8628F5B57AB0}"/>
              </a:ext>
            </a:extLst>
          </p:cNvPr>
          <p:cNvSpPr txBox="1"/>
          <p:nvPr/>
        </p:nvSpPr>
        <p:spPr>
          <a:xfrm>
            <a:off x="675255" y="969167"/>
            <a:ext cx="7814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コード生成能力が高い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en-US" altLang="ja-JP" sz="20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Claude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を試行。</a:t>
            </a:r>
          </a:p>
          <a:p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機密データを扱う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ため、セキュリティを考慮します（下図）。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ADD7B022-8E4F-5771-3CCA-504BD9FDCD4A}"/>
              </a:ext>
            </a:extLst>
          </p:cNvPr>
          <p:cNvSpPr txBox="1"/>
          <p:nvPr/>
        </p:nvSpPr>
        <p:spPr>
          <a:xfrm>
            <a:off x="1371918" y="91763"/>
            <a:ext cx="4157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サンドボックス環境 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AWS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の概要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FA0750A-E5D1-9EFE-02B4-5C14CBF17B92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7020344" y="3438691"/>
            <a:ext cx="974264" cy="1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52EF971-D7BC-E218-5E51-39054EE5C0EC}"/>
              </a:ext>
            </a:extLst>
          </p:cNvPr>
          <p:cNvSpPr/>
          <p:nvPr/>
        </p:nvSpPr>
        <p:spPr>
          <a:xfrm>
            <a:off x="4543877" y="2080007"/>
            <a:ext cx="7271498" cy="46862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69713337-25CC-512B-F55F-F8017072E4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15986" y="3236512"/>
            <a:ext cx="404358" cy="404358"/>
          </a:xfrm>
          <a:prstGeom prst="rect">
            <a:avLst/>
          </a:prstGeom>
        </p:spPr>
      </p:pic>
      <p:pic>
        <p:nvPicPr>
          <p:cNvPr id="12" name="グラフィックス 11">
            <a:extLst>
              <a:ext uri="{FF2B5EF4-FFF2-40B4-BE49-F238E27FC236}">
                <a16:creationId xmlns:a16="http://schemas.microsoft.com/office/drawing/2014/main" id="{42E6E4C5-0C14-0698-B33E-DF7F7D2044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48739" y="4546698"/>
            <a:ext cx="353197" cy="353197"/>
          </a:xfrm>
          <a:prstGeom prst="rect">
            <a:avLst/>
          </a:prstGeom>
        </p:spPr>
      </p:pic>
      <p:pic>
        <p:nvPicPr>
          <p:cNvPr id="14" name="グラフィックス 13">
            <a:extLst>
              <a:ext uri="{FF2B5EF4-FFF2-40B4-BE49-F238E27FC236}">
                <a16:creationId xmlns:a16="http://schemas.microsoft.com/office/drawing/2014/main" id="{28D2222E-6E49-6A91-9ACE-88E957EB6A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94608" y="3249251"/>
            <a:ext cx="378881" cy="378881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C7950E6-C25F-8D1F-60CA-4A58B6A31BB6}"/>
              </a:ext>
            </a:extLst>
          </p:cNvPr>
          <p:cNvSpPr txBox="1"/>
          <p:nvPr/>
        </p:nvSpPr>
        <p:spPr>
          <a:xfrm>
            <a:off x="6439056" y="3613341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IAM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E26C035-B0E7-AC1C-E09A-79491C60ACCE}"/>
              </a:ext>
            </a:extLst>
          </p:cNvPr>
          <p:cNvSpPr txBox="1"/>
          <p:nvPr/>
        </p:nvSpPr>
        <p:spPr>
          <a:xfrm>
            <a:off x="2809169" y="3123873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</a:t>
            </a:r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暗号化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9D314D2-A5DD-59B8-28F3-2167FA8F11D9}"/>
              </a:ext>
            </a:extLst>
          </p:cNvPr>
          <p:cNvSpPr txBox="1"/>
          <p:nvPr/>
        </p:nvSpPr>
        <p:spPr>
          <a:xfrm>
            <a:off x="6394805" y="2690253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ｱｸｾｽｷｰ</a:t>
            </a:r>
            <a:endParaRPr kumimoji="1" lang="en-US" altLang="ja-JP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認証</a:t>
            </a:r>
          </a:p>
        </p:txBody>
      </p:sp>
      <p:pic>
        <p:nvPicPr>
          <p:cNvPr id="22" name="グラフィックス 21">
            <a:extLst>
              <a:ext uri="{FF2B5EF4-FFF2-40B4-BE49-F238E27FC236}">
                <a16:creationId xmlns:a16="http://schemas.microsoft.com/office/drawing/2014/main" id="{00ECF3B9-332D-DC92-48FA-12DD6B4B408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07450" y="4546698"/>
            <a:ext cx="353196" cy="353196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D3F03A4E-E97D-478B-25D0-2A58FB056C7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40580" y="3249251"/>
            <a:ext cx="374527" cy="378881"/>
          </a:xfrm>
          <a:prstGeom prst="rect">
            <a:avLst/>
          </a:prstGeom>
        </p:spPr>
      </p:pic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B0F43D87-A2D9-2982-256F-D364375A221E}"/>
              </a:ext>
            </a:extLst>
          </p:cNvPr>
          <p:cNvSpPr txBox="1"/>
          <p:nvPr/>
        </p:nvSpPr>
        <p:spPr>
          <a:xfrm>
            <a:off x="9447176" y="3562752"/>
            <a:ext cx="5982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Claude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ED1FC8C-8045-7374-61B5-A01F041E26B3}"/>
              </a:ext>
            </a:extLst>
          </p:cNvPr>
          <p:cNvSpPr txBox="1"/>
          <p:nvPr/>
        </p:nvSpPr>
        <p:spPr>
          <a:xfrm>
            <a:off x="8104112" y="3553027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Bedrock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6EA955E3-E2FC-DA81-54B8-6D1739126B63}"/>
              </a:ext>
            </a:extLst>
          </p:cNvPr>
          <p:cNvSpPr txBox="1"/>
          <p:nvPr/>
        </p:nvSpPr>
        <p:spPr>
          <a:xfrm>
            <a:off x="7833275" y="4846942"/>
            <a:ext cx="792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CloudTrail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C3A3CA6-A318-0543-2D93-463EB8B7AE3C}"/>
              </a:ext>
            </a:extLst>
          </p:cNvPr>
          <p:cNvSpPr txBox="1"/>
          <p:nvPr/>
        </p:nvSpPr>
        <p:spPr>
          <a:xfrm>
            <a:off x="9153862" y="4854164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GuardDuty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858690BC-E4CC-3C47-6A05-674A0F78A810}"/>
              </a:ext>
            </a:extLst>
          </p:cNvPr>
          <p:cNvSpPr txBox="1"/>
          <p:nvPr/>
        </p:nvSpPr>
        <p:spPr>
          <a:xfrm>
            <a:off x="5105956" y="3676138"/>
            <a:ext cx="8130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>
                <a:solidFill>
                  <a:schemeClr val="bg1">
                    <a:lumMod val="50000"/>
                  </a:schemeClr>
                </a:solidFill>
              </a:rPr>
              <a:t>IAM</a:t>
            </a:r>
            <a:r>
              <a:rPr lang="ja-JP" altLang="en-US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ja-JP" sz="1000" dirty="0">
                <a:solidFill>
                  <a:schemeClr val="bg1">
                    <a:lumMod val="50000"/>
                  </a:schemeClr>
                </a:solidFill>
              </a:rPr>
              <a:t>Policy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EABF1BBF-5459-E125-C177-F5F58155907A}"/>
              </a:ext>
            </a:extLst>
          </p:cNvPr>
          <p:cNvSpPr txBox="1"/>
          <p:nvPr/>
        </p:nvSpPr>
        <p:spPr>
          <a:xfrm>
            <a:off x="5193843" y="2883506"/>
            <a:ext cx="98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IP</a:t>
            </a:r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制限</a:t>
            </a:r>
            <a:endParaRPr kumimoji="1" lang="en-US" altLang="ja-JP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44155F11-C3A5-B810-5659-B571ACB6C0BD}"/>
              </a:ext>
            </a:extLst>
          </p:cNvPr>
          <p:cNvSpPr txBox="1"/>
          <p:nvPr/>
        </p:nvSpPr>
        <p:spPr>
          <a:xfrm>
            <a:off x="5368334" y="2268534"/>
            <a:ext cx="1895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東京 </a:t>
            </a:r>
            <a:r>
              <a:rPr kumimoji="1" lang="en-US" altLang="ja-JP" sz="1200" dirty="0"/>
              <a:t>or </a:t>
            </a:r>
            <a:r>
              <a:rPr kumimoji="1" lang="ja-JP" altLang="en-US" sz="1200" dirty="0"/>
              <a:t>北米</a:t>
            </a:r>
          </a:p>
        </p:txBody>
      </p:sp>
      <p:pic>
        <p:nvPicPr>
          <p:cNvPr id="55" name="グラフィックス 54">
            <a:extLst>
              <a:ext uri="{FF2B5EF4-FFF2-40B4-BE49-F238E27FC236}">
                <a16:creationId xmlns:a16="http://schemas.microsoft.com/office/drawing/2014/main" id="{6DCFFEC4-5429-5208-F360-C4C3E14080E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43877" y="2080008"/>
            <a:ext cx="381000" cy="381000"/>
          </a:xfrm>
          <a:prstGeom prst="rect">
            <a:avLst/>
          </a:prstGeom>
        </p:spPr>
      </p:pic>
      <p:pic>
        <p:nvPicPr>
          <p:cNvPr id="56" name="グラフィックス 55">
            <a:extLst>
              <a:ext uri="{FF2B5EF4-FFF2-40B4-BE49-F238E27FC236}">
                <a16:creationId xmlns:a16="http://schemas.microsoft.com/office/drawing/2014/main" id="{90A6CCD0-D4F2-F47A-0602-8B77090FF33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044130" y="2239108"/>
            <a:ext cx="381000" cy="381000"/>
          </a:xfrm>
          <a:prstGeom prst="rect">
            <a:avLst/>
          </a:prstGeom>
        </p:spPr>
      </p:pic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261E9D1F-0FA3-88D2-5AEA-755E46A83D05}"/>
              </a:ext>
            </a:extLst>
          </p:cNvPr>
          <p:cNvSpPr/>
          <p:nvPr/>
        </p:nvSpPr>
        <p:spPr>
          <a:xfrm>
            <a:off x="5044130" y="2239108"/>
            <a:ext cx="6390245" cy="441569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1" name="図 60">
            <a:extLst>
              <a:ext uri="{FF2B5EF4-FFF2-40B4-BE49-F238E27FC236}">
                <a16:creationId xmlns:a16="http://schemas.microsoft.com/office/drawing/2014/main" id="{5C55D216-5DE9-9459-5A74-7A7A4A09A29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84290" y="3121971"/>
            <a:ext cx="767245" cy="645873"/>
          </a:xfrm>
          <a:prstGeom prst="rect">
            <a:avLst/>
          </a:prstGeom>
        </p:spPr>
      </p:pic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700DA736-495F-6809-D74C-CEE5F959BD11}"/>
              </a:ext>
            </a:extLst>
          </p:cNvPr>
          <p:cNvSpPr/>
          <p:nvPr/>
        </p:nvSpPr>
        <p:spPr>
          <a:xfrm>
            <a:off x="2882381" y="2080007"/>
            <a:ext cx="1392465" cy="46862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CC24B15A-BDD5-B7C0-E1FE-629241D7A49E}"/>
              </a:ext>
            </a:extLst>
          </p:cNvPr>
          <p:cNvSpPr/>
          <p:nvPr/>
        </p:nvSpPr>
        <p:spPr>
          <a:xfrm>
            <a:off x="730288" y="2080007"/>
            <a:ext cx="1847352" cy="46862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21031D20-2280-1F3A-3680-D6C40359255B}"/>
              </a:ext>
            </a:extLst>
          </p:cNvPr>
          <p:cNvSpPr txBox="1"/>
          <p:nvPr/>
        </p:nvSpPr>
        <p:spPr>
          <a:xfrm>
            <a:off x="3249560" y="1946206"/>
            <a:ext cx="72327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ｲﾝﾀｰﾈｯﾄ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22CA405-98B3-BB62-7AF4-03D06536A951}"/>
              </a:ext>
            </a:extLst>
          </p:cNvPr>
          <p:cNvSpPr txBox="1"/>
          <p:nvPr/>
        </p:nvSpPr>
        <p:spPr>
          <a:xfrm>
            <a:off x="1381556" y="1962109"/>
            <a:ext cx="49084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LAN</a:t>
            </a:r>
            <a:endParaRPr kumimoji="1" lang="ja-JP" altLang="en-US" sz="1200" dirty="0"/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23D78879-2AD4-BBB7-9DBF-C5291A5207D3}"/>
              </a:ext>
            </a:extLst>
          </p:cNvPr>
          <p:cNvCxnSpPr>
            <a:cxnSpLocks/>
            <a:stCxn id="61" idx="3"/>
            <a:endCxn id="10" idx="1"/>
          </p:cNvCxnSpPr>
          <p:nvPr/>
        </p:nvCxnSpPr>
        <p:spPr>
          <a:xfrm flipV="1">
            <a:off x="2051535" y="3438691"/>
            <a:ext cx="4564451" cy="6217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1EF72491-0D8B-BC96-DE76-9743BAF14ABC}"/>
              </a:ext>
            </a:extLst>
          </p:cNvPr>
          <p:cNvCxnSpPr>
            <a:cxnSpLocks/>
            <a:stCxn id="14" idx="3"/>
            <a:endCxn id="36" idx="1"/>
          </p:cNvCxnSpPr>
          <p:nvPr/>
        </p:nvCxnSpPr>
        <p:spPr>
          <a:xfrm>
            <a:off x="8373489" y="3438692"/>
            <a:ext cx="967091" cy="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842317A0-236B-3D11-842F-C81116C48FCF}"/>
              </a:ext>
            </a:extLst>
          </p:cNvPr>
          <p:cNvSpPr txBox="1"/>
          <p:nvPr/>
        </p:nvSpPr>
        <p:spPr>
          <a:xfrm>
            <a:off x="7567904" y="2700161"/>
            <a:ext cx="1280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ﾃﾞｰﾀ保管</a:t>
            </a:r>
            <a:endParaRPr kumimoji="1" lang="en-US" altLang="ja-JP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なし</a:t>
            </a:r>
            <a:endParaRPr kumimoji="1" lang="en-US" altLang="ja-JP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51283065-AD24-84DC-31ED-A4CA0DFC6D06}"/>
              </a:ext>
            </a:extLst>
          </p:cNvPr>
          <p:cNvSpPr txBox="1"/>
          <p:nvPr/>
        </p:nvSpPr>
        <p:spPr>
          <a:xfrm>
            <a:off x="8946491" y="2683367"/>
            <a:ext cx="1201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AI</a:t>
            </a:r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学習</a:t>
            </a:r>
            <a:endParaRPr kumimoji="1" lang="en-US" altLang="ja-JP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なし</a:t>
            </a:r>
            <a:endParaRPr kumimoji="1" lang="en-US" altLang="ja-JP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AB2B4080-CDAA-111A-B6CC-3726DFCD0C57}"/>
              </a:ext>
            </a:extLst>
          </p:cNvPr>
          <p:cNvSpPr txBox="1"/>
          <p:nvPr/>
        </p:nvSpPr>
        <p:spPr>
          <a:xfrm>
            <a:off x="7772475" y="409949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ﾛｸﾞ抽出</a:t>
            </a:r>
            <a:endParaRPr kumimoji="1" lang="ja-JP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2" name="図 81">
            <a:extLst>
              <a:ext uri="{FF2B5EF4-FFF2-40B4-BE49-F238E27FC236}">
                <a16:creationId xmlns:a16="http://schemas.microsoft.com/office/drawing/2014/main" id="{ECEFB23A-4A6F-434F-0D36-F01A7457F5B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144" y="3165641"/>
            <a:ext cx="546101" cy="546101"/>
          </a:xfrm>
          <a:prstGeom prst="rect">
            <a:avLst/>
          </a:prstGeom>
        </p:spPr>
      </p:pic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1AD87C1C-78F8-C003-8C85-B4ABC30150AE}"/>
              </a:ext>
            </a:extLst>
          </p:cNvPr>
          <p:cNvSpPr txBox="1"/>
          <p:nvPr/>
        </p:nvSpPr>
        <p:spPr>
          <a:xfrm>
            <a:off x="9040723" y="42757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脅威検出</a:t>
            </a:r>
          </a:p>
        </p:txBody>
      </p: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4F07DEF9-E429-7BCD-F8BD-4E2C5915D388}"/>
              </a:ext>
            </a:extLst>
          </p:cNvPr>
          <p:cNvCxnSpPr>
            <a:cxnSpLocks/>
            <a:stCxn id="22" idx="3"/>
            <a:endCxn id="12" idx="1"/>
          </p:cNvCxnSpPr>
          <p:nvPr/>
        </p:nvCxnSpPr>
        <p:spPr>
          <a:xfrm>
            <a:off x="8360646" y="4723296"/>
            <a:ext cx="988093" cy="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8C5602FD-A19A-4049-B853-02AE222E5870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 flipH="1">
            <a:off x="8184048" y="3628132"/>
            <a:ext cx="1" cy="918566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9" name="図 88">
            <a:extLst>
              <a:ext uri="{FF2B5EF4-FFF2-40B4-BE49-F238E27FC236}">
                <a16:creationId xmlns:a16="http://schemas.microsoft.com/office/drawing/2014/main" id="{E5434179-57D8-E1FC-D99B-72747D884A8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395782" y="2146611"/>
            <a:ext cx="349385" cy="337396"/>
          </a:xfrm>
          <a:prstGeom prst="rect">
            <a:avLst/>
          </a:prstGeom>
        </p:spPr>
      </p:pic>
      <p:pic>
        <p:nvPicPr>
          <p:cNvPr id="90" name="グラフィックス 89">
            <a:extLst>
              <a:ext uri="{FF2B5EF4-FFF2-40B4-BE49-F238E27FC236}">
                <a16:creationId xmlns:a16="http://schemas.microsoft.com/office/drawing/2014/main" id="{C74FDDB5-7128-96A7-1534-BF82456970E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001145" y="5515065"/>
            <a:ext cx="365806" cy="365806"/>
          </a:xfrm>
          <a:prstGeom prst="rect">
            <a:avLst/>
          </a:prstGeom>
        </p:spPr>
      </p:pic>
      <p:pic>
        <p:nvPicPr>
          <p:cNvPr id="92" name="グラフィックス 91">
            <a:extLst>
              <a:ext uri="{FF2B5EF4-FFF2-40B4-BE49-F238E27FC236}">
                <a16:creationId xmlns:a16="http://schemas.microsoft.com/office/drawing/2014/main" id="{6A8ADBAF-8399-F4C8-95CE-5FB8C9C09A2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341152" y="5521984"/>
            <a:ext cx="351969" cy="351969"/>
          </a:xfrm>
          <a:prstGeom prst="rect">
            <a:avLst/>
          </a:prstGeom>
        </p:spPr>
      </p:pic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D46B0CBF-95BD-00C2-3CF3-3EB9EC4285D3}"/>
              </a:ext>
            </a:extLst>
          </p:cNvPr>
          <p:cNvCxnSpPr>
            <a:cxnSpLocks/>
            <a:stCxn id="22" idx="2"/>
            <a:endCxn id="90" idx="0"/>
          </p:cNvCxnSpPr>
          <p:nvPr/>
        </p:nvCxnSpPr>
        <p:spPr>
          <a:xfrm>
            <a:off x="8184048" y="4899894"/>
            <a:ext cx="0" cy="61517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E301C6C0-874C-2182-9D71-484909984BEA}"/>
              </a:ext>
            </a:extLst>
          </p:cNvPr>
          <p:cNvCxnSpPr>
            <a:cxnSpLocks/>
            <a:stCxn id="90" idx="3"/>
            <a:endCxn id="92" idx="1"/>
          </p:cNvCxnSpPr>
          <p:nvPr/>
        </p:nvCxnSpPr>
        <p:spPr>
          <a:xfrm>
            <a:off x="8366951" y="5697968"/>
            <a:ext cx="974201" cy="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5" name="グラフィックス 94">
            <a:extLst>
              <a:ext uri="{FF2B5EF4-FFF2-40B4-BE49-F238E27FC236}">
                <a16:creationId xmlns:a16="http://schemas.microsoft.com/office/drawing/2014/main" id="{F4109787-FFEB-C819-51E8-D62E9828E05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635262" y="5515066"/>
            <a:ext cx="365805" cy="365805"/>
          </a:xfrm>
          <a:prstGeom prst="rect">
            <a:avLst/>
          </a:prstGeom>
        </p:spPr>
      </p:pic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0DAAA0F8-7251-5A94-1A47-F57804FABF30}"/>
              </a:ext>
            </a:extLst>
          </p:cNvPr>
          <p:cNvCxnSpPr>
            <a:cxnSpLocks/>
            <a:stCxn id="95" idx="3"/>
            <a:endCxn id="90" idx="1"/>
          </p:cNvCxnSpPr>
          <p:nvPr/>
        </p:nvCxnSpPr>
        <p:spPr>
          <a:xfrm flipV="1">
            <a:off x="7001067" y="5697968"/>
            <a:ext cx="1000078" cy="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4DC5E86E-C78A-822F-0486-EC9551C0ED36}"/>
              </a:ext>
            </a:extLst>
          </p:cNvPr>
          <p:cNvSpPr txBox="1"/>
          <p:nvPr/>
        </p:nvSpPr>
        <p:spPr>
          <a:xfrm>
            <a:off x="6554309" y="5813975"/>
            <a:ext cx="4716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KMS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CD54C8B7-0756-26EB-8449-20D873375DA0}"/>
              </a:ext>
            </a:extLst>
          </p:cNvPr>
          <p:cNvSpPr txBox="1"/>
          <p:nvPr/>
        </p:nvSpPr>
        <p:spPr>
          <a:xfrm>
            <a:off x="8008514" y="5813975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S3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FD849FE2-7BFC-B810-716F-677664D65489}"/>
              </a:ext>
            </a:extLst>
          </p:cNvPr>
          <p:cNvSpPr txBox="1"/>
          <p:nvPr/>
        </p:nvSpPr>
        <p:spPr>
          <a:xfrm>
            <a:off x="9211603" y="5808528"/>
            <a:ext cx="6046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Athena</a:t>
            </a: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8043C706-5D39-BC9C-15A8-7578CB5B9EF2}"/>
              </a:ext>
            </a:extLst>
          </p:cNvPr>
          <p:cNvSpPr txBox="1"/>
          <p:nvPr/>
        </p:nvSpPr>
        <p:spPr>
          <a:xfrm>
            <a:off x="6156132" y="6039489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ﾛｸﾞ暗号化</a:t>
            </a:r>
            <a:endParaRPr kumimoji="1" lang="ja-JP" alt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894BAF3D-D39E-4830-21E6-74D49E40E067}"/>
              </a:ext>
            </a:extLst>
          </p:cNvPr>
          <p:cNvSpPr txBox="1"/>
          <p:nvPr/>
        </p:nvSpPr>
        <p:spPr>
          <a:xfrm>
            <a:off x="8976809" y="603393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使用状況集計</a:t>
            </a: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D50DCC1C-D1A9-FC70-172E-8C858895F111}"/>
              </a:ext>
            </a:extLst>
          </p:cNvPr>
          <p:cNvSpPr txBox="1"/>
          <p:nvPr/>
        </p:nvSpPr>
        <p:spPr>
          <a:xfrm>
            <a:off x="7718490" y="6033934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ﾛｸﾞ保管</a:t>
            </a:r>
            <a:endParaRPr kumimoji="1" lang="ja-JP" alt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9" name="グラフィックス 108">
            <a:extLst>
              <a:ext uri="{FF2B5EF4-FFF2-40B4-BE49-F238E27FC236}">
                <a16:creationId xmlns:a16="http://schemas.microsoft.com/office/drawing/2014/main" id="{266893E1-72FD-5009-73FF-DB9D0D78045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621204" y="4532796"/>
            <a:ext cx="381000" cy="381000"/>
          </a:xfrm>
          <a:prstGeom prst="rect">
            <a:avLst/>
          </a:prstGeom>
        </p:spPr>
      </p:pic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EA36B8E5-CF6D-F9BB-A1D9-1A29DF42E77F}"/>
              </a:ext>
            </a:extLst>
          </p:cNvPr>
          <p:cNvSpPr txBox="1"/>
          <p:nvPr/>
        </p:nvSpPr>
        <p:spPr>
          <a:xfrm>
            <a:off x="6525000" y="4861786"/>
            <a:ext cx="567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Config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50D5FE9A-5876-370D-BE63-0966A7673209}"/>
              </a:ext>
            </a:extLst>
          </p:cNvPr>
          <p:cNvSpPr txBox="1"/>
          <p:nvPr/>
        </p:nvSpPr>
        <p:spPr>
          <a:xfrm>
            <a:off x="5806253" y="4011896"/>
            <a:ext cx="1073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ｱｸｾｽｷｰ</a:t>
            </a:r>
            <a:endParaRPr kumimoji="1" lang="en-US" altLang="ja-JP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r"/>
            <a:r>
              <a:rPr kumimoji="1" lang="ja-JP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定期更新</a:t>
            </a:r>
          </a:p>
        </p:txBody>
      </p:sp>
      <p:pic>
        <p:nvPicPr>
          <p:cNvPr id="112" name="図 111">
            <a:extLst>
              <a:ext uri="{FF2B5EF4-FFF2-40B4-BE49-F238E27FC236}">
                <a16:creationId xmlns:a16="http://schemas.microsoft.com/office/drawing/2014/main" id="{17F6C4ED-249F-0C05-6765-ACCCF3BB9154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706204" y="3799248"/>
            <a:ext cx="422193" cy="451746"/>
          </a:xfrm>
          <a:prstGeom prst="rect">
            <a:avLst/>
          </a:prstGeom>
        </p:spPr>
      </p:pic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40B136FF-3854-06C0-071F-EBB8BA0B174E}"/>
              </a:ext>
            </a:extLst>
          </p:cNvPr>
          <p:cNvSpPr txBox="1"/>
          <p:nvPr/>
        </p:nvSpPr>
        <p:spPr>
          <a:xfrm>
            <a:off x="1667912" y="4213601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Cline</a:t>
            </a:r>
            <a:endParaRPr kumimoji="1" lang="ja-JP" altLang="en-US" sz="1200" dirty="0"/>
          </a:p>
        </p:txBody>
      </p:sp>
      <p:pic>
        <p:nvPicPr>
          <p:cNvPr id="115" name="図 114">
            <a:extLst>
              <a:ext uri="{FF2B5EF4-FFF2-40B4-BE49-F238E27FC236}">
                <a16:creationId xmlns:a16="http://schemas.microsoft.com/office/drawing/2014/main" id="{D18EC6D5-54AD-A134-DB4F-D0AE2307A419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199035" y="3788024"/>
            <a:ext cx="413525" cy="428177"/>
          </a:xfrm>
          <a:prstGeom prst="rect">
            <a:avLst/>
          </a:prstGeom>
        </p:spPr>
      </p:pic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BB0D230E-464A-4C35-C646-FEC9D8E0D180}"/>
              </a:ext>
            </a:extLst>
          </p:cNvPr>
          <p:cNvSpPr txBox="1"/>
          <p:nvPr/>
        </p:nvSpPr>
        <p:spPr>
          <a:xfrm>
            <a:off x="941575" y="4216201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/>
              <a:t>VSCode</a:t>
            </a:r>
            <a:endParaRPr kumimoji="1" lang="ja-JP" altLang="en-US" sz="1200" dirty="0"/>
          </a:p>
        </p:txBody>
      </p:sp>
      <p:cxnSp>
        <p:nvCxnSpPr>
          <p:cNvPr id="117" name="直線矢印コネクタ 116">
            <a:extLst>
              <a:ext uri="{FF2B5EF4-FFF2-40B4-BE49-F238E27FC236}">
                <a16:creationId xmlns:a16="http://schemas.microsoft.com/office/drawing/2014/main" id="{5781AA74-BB88-C32E-0321-2681B8C950F9}"/>
              </a:ext>
            </a:extLst>
          </p:cNvPr>
          <p:cNvCxnSpPr>
            <a:cxnSpLocks/>
            <a:stCxn id="36" idx="2"/>
            <a:endCxn id="22" idx="0"/>
          </p:cNvCxnSpPr>
          <p:nvPr/>
        </p:nvCxnSpPr>
        <p:spPr>
          <a:xfrm flipH="1">
            <a:off x="8184048" y="3628132"/>
            <a:ext cx="1343796" cy="918566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CDDBB53A-FBBC-A57A-2A2B-A9B047C0B296}"/>
              </a:ext>
            </a:extLst>
          </p:cNvPr>
          <p:cNvCxnSpPr>
            <a:cxnSpLocks/>
            <a:stCxn id="10" idx="2"/>
            <a:endCxn id="22" idx="0"/>
          </p:cNvCxnSpPr>
          <p:nvPr/>
        </p:nvCxnSpPr>
        <p:spPr>
          <a:xfrm>
            <a:off x="6818165" y="3640870"/>
            <a:ext cx="1365883" cy="90582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F0E8D24A-EA66-3526-4727-DF52B7F068C7}"/>
              </a:ext>
            </a:extLst>
          </p:cNvPr>
          <p:cNvCxnSpPr>
            <a:cxnSpLocks/>
            <a:stCxn id="10" idx="2"/>
            <a:endCxn id="109" idx="0"/>
          </p:cNvCxnSpPr>
          <p:nvPr/>
        </p:nvCxnSpPr>
        <p:spPr>
          <a:xfrm flipH="1">
            <a:off x="6811704" y="3640870"/>
            <a:ext cx="6461" cy="891926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3BEC2E6B-FCE4-17F0-375B-2231D29A4060}"/>
              </a:ext>
            </a:extLst>
          </p:cNvPr>
          <p:cNvSpPr txBox="1"/>
          <p:nvPr/>
        </p:nvSpPr>
        <p:spPr>
          <a:xfrm>
            <a:off x="1258117" y="2890900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開発用</a:t>
            </a:r>
            <a:r>
              <a:rPr kumimoji="1" lang="en-US" altLang="ja-JP" sz="1200" dirty="0"/>
              <a:t>PC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14896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CDB657-8210-1768-34DA-0D4EC8730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8D0B0B6-6174-F874-0097-CB9D670F92D0}"/>
              </a:ext>
            </a:extLst>
          </p:cNvPr>
          <p:cNvSpPr txBox="1"/>
          <p:nvPr/>
        </p:nvSpPr>
        <p:spPr>
          <a:xfrm>
            <a:off x="1371918" y="91763"/>
            <a:ext cx="1667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費用の試算</a:t>
            </a:r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FA353640-DCB8-B8BC-854B-E33948724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086554"/>
              </p:ext>
            </p:extLst>
          </p:nvPr>
        </p:nvGraphicFramePr>
        <p:xfrm>
          <a:off x="6731942" y="1681051"/>
          <a:ext cx="4647963" cy="32762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06449">
                  <a:extLst>
                    <a:ext uri="{9D8B030D-6E8A-4147-A177-3AD203B41FA5}">
                      <a16:colId xmlns:a16="http://schemas.microsoft.com/office/drawing/2014/main" val="2232387531"/>
                    </a:ext>
                  </a:extLst>
                </a:gridCol>
                <a:gridCol w="1541514">
                  <a:extLst>
                    <a:ext uri="{9D8B030D-6E8A-4147-A177-3AD203B41FA5}">
                      <a16:colId xmlns:a16="http://schemas.microsoft.com/office/drawing/2014/main" val="4069794317"/>
                    </a:ext>
                  </a:extLst>
                </a:gridCol>
              </a:tblGrid>
              <a:tr h="379968">
                <a:tc>
                  <a:txBody>
                    <a:bodyPr/>
                    <a:lstStyle/>
                    <a:p>
                      <a:endParaRPr kumimoji="1" lang="ja-JP" altLang="en-US" sz="2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 千円／月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225719"/>
                  </a:ext>
                </a:extLst>
              </a:tr>
              <a:tr h="576004"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AWS </a:t>
                      </a:r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基本料金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373274"/>
                  </a:ext>
                </a:extLst>
              </a:tr>
              <a:tr h="576004"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AWS API</a:t>
                      </a:r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利用料金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15</a:t>
                      </a:r>
                      <a:endParaRPr kumimoji="1" lang="ja-JP" altLang="en-US" sz="2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414776"/>
                  </a:ext>
                </a:extLst>
              </a:tr>
              <a:tr h="576004"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Azure </a:t>
                      </a:r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基本料金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5</a:t>
                      </a:r>
                      <a:endParaRPr kumimoji="1" lang="ja-JP" altLang="en-US" sz="2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043953"/>
                  </a:ext>
                </a:extLst>
              </a:tr>
              <a:tr h="576004"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Azure API</a:t>
                      </a:r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利用料金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5</a:t>
                      </a:r>
                      <a:endParaRPr kumimoji="1" lang="ja-JP" altLang="en-US" sz="2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967383"/>
                  </a:ext>
                </a:extLst>
              </a:tr>
              <a:tr h="57600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30</a:t>
                      </a:r>
                      <a:endParaRPr kumimoji="1" lang="ja-JP" altLang="en-US" sz="2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191349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DC56C3E-9D01-A102-60C3-E7F0844F95C0}"/>
              </a:ext>
            </a:extLst>
          </p:cNvPr>
          <p:cNvSpPr txBox="1"/>
          <p:nvPr/>
        </p:nvSpPr>
        <p:spPr>
          <a:xfrm>
            <a:off x="308563" y="2053663"/>
            <a:ext cx="60287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コード生成能力が高い</a:t>
            </a:r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AWS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の利用が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増える想定。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トータルでは予算の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30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千円／月 に収まる予定。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2412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812F79-483A-7AB8-366B-F4F05D9FE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1C7886-8989-553C-6A5A-9AD10A65C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9600" dirty="0"/>
              <a:t>終わり</a:t>
            </a:r>
          </a:p>
        </p:txBody>
      </p:sp>
    </p:spTree>
    <p:extLst>
      <p:ext uri="{BB962C8B-B14F-4D97-AF65-F5344CB8AC3E}">
        <p14:creationId xmlns:p14="http://schemas.microsoft.com/office/powerpoint/2010/main" val="307678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2094</TotalTime>
  <Words>890</Words>
  <Application>Microsoft Office PowerPoint</Application>
  <PresentationFormat>ワイド画面</PresentationFormat>
  <Paragraphs>251</Paragraphs>
  <Slides>15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1" baseType="lpstr">
      <vt:lpstr>Meiryo UI</vt:lpstr>
      <vt:lpstr>Microsoft YaHei UI Light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忍 矢野</dc:creator>
  <cp:lastModifiedBy>忍 矢野</cp:lastModifiedBy>
  <cp:revision>230</cp:revision>
  <dcterms:created xsi:type="dcterms:W3CDTF">2025-09-05T22:24:23Z</dcterms:created>
  <dcterms:modified xsi:type="dcterms:W3CDTF">2025-09-12T14:36:05Z</dcterms:modified>
</cp:coreProperties>
</file>