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72" r:id="rId6"/>
    <p:sldId id="258" r:id="rId7"/>
    <p:sldId id="271" r:id="rId8"/>
    <p:sldId id="27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>
        <p:scale>
          <a:sx n="100" d="100"/>
          <a:sy n="100" d="100"/>
        </p:scale>
        <p:origin x="96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jp/bedrock/pricing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aws.amazon.com/ja_jp/bedrock/latest/userguide/data-pro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aws.amazon.com/jp/bedrock/amazon-models/privac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EAF68-A18B-BDAE-D2AB-653351F0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605C-B041-21E1-B6B4-521074E8F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8A122-18FA-A854-8DCE-632756A6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EE6172-ED6A-F406-9820-81054C27393D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C20394-57C8-2E86-A7D9-5F310220C774}"/>
              </a:ext>
            </a:extLst>
          </p:cNvPr>
          <p:cNvSpPr txBox="1"/>
          <p:nvPr/>
        </p:nvSpPr>
        <p:spPr>
          <a:xfrm>
            <a:off x="1438318" y="2423688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モデルの試行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B6229F-A572-E8E6-E6C4-2410EA969CF8}"/>
              </a:ext>
            </a:extLst>
          </p:cNvPr>
          <p:cNvSpPr txBox="1"/>
          <p:nvPr/>
        </p:nvSpPr>
        <p:spPr>
          <a:xfrm>
            <a:off x="1438318" y="4127541"/>
            <a:ext cx="513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に適した開発環境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での試行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4A263C3-D53F-17DE-AD81-FE0A0865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38" y="2257787"/>
            <a:ext cx="2908784" cy="6832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7351E68-391E-8646-D719-7C3D1194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38" y="3998268"/>
            <a:ext cx="3234268" cy="8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CF8B48A-441A-571D-73E3-E5C69EE792B7}"/>
              </a:ext>
            </a:extLst>
          </p:cNvPr>
          <p:cNvSpPr/>
          <p:nvPr/>
        </p:nvSpPr>
        <p:spPr>
          <a:xfrm>
            <a:off x="6086362" y="2679334"/>
            <a:ext cx="4242908" cy="1452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6CCAA94-FFC2-A6EB-6A5D-4544F6B4F258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7193651" y="3451760"/>
            <a:ext cx="675518" cy="536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FB4C103-DEE9-A85F-B6D3-78B612140BD8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CA5854C-4EA5-C790-C222-88901E0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051" y="3152320"/>
            <a:ext cx="609600" cy="609600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23060EF1-20ED-EC5D-8897-3326D704C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233" y="4424746"/>
            <a:ext cx="609600" cy="609600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4096EBF5-2849-2BB1-2969-DB99E9A9E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9496" y="4424746"/>
            <a:ext cx="609600" cy="6096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4C5663D6-9C1A-DD52-5672-6397A26995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9169" y="3146960"/>
            <a:ext cx="609600" cy="6096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18D2A14-A8F4-75E0-925B-D136925BB43A}"/>
              </a:ext>
            </a:extLst>
          </p:cNvPr>
          <p:cNvSpPr txBox="1"/>
          <p:nvPr/>
        </p:nvSpPr>
        <p:spPr>
          <a:xfrm>
            <a:off x="6651508" y="371203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IAM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659282-E03B-7070-5CED-5E7D75518969}"/>
              </a:ext>
            </a:extLst>
          </p:cNvPr>
          <p:cNvSpPr txBox="1"/>
          <p:nvPr/>
        </p:nvSpPr>
        <p:spPr>
          <a:xfrm>
            <a:off x="2817576" y="318734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B4EF15B-7959-CC4C-42BD-B38E51243753}"/>
              </a:ext>
            </a:extLst>
          </p:cNvPr>
          <p:cNvSpPr txBox="1"/>
          <p:nvPr/>
        </p:nvSpPr>
        <p:spPr>
          <a:xfrm>
            <a:off x="6217676" y="2869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ｱｸｾｽｷｰ認証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6EEE91F5-C197-819D-4DCC-10948441AF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9465" y="4427781"/>
            <a:ext cx="609600" cy="609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BE919F7-1739-8405-15B5-4A08A339DB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6734" y="3144541"/>
            <a:ext cx="602594" cy="6096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05400B-2E06-89B8-80BA-51E36146FF1C}"/>
              </a:ext>
            </a:extLst>
          </p:cNvPr>
          <p:cNvSpPr txBox="1"/>
          <p:nvPr/>
        </p:nvSpPr>
        <p:spPr>
          <a:xfrm>
            <a:off x="9260623" y="37051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Claude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BBD37E-819F-682A-ACD3-99E89A9FE306}"/>
              </a:ext>
            </a:extLst>
          </p:cNvPr>
          <p:cNvSpPr txBox="1"/>
          <p:nvPr/>
        </p:nvSpPr>
        <p:spPr>
          <a:xfrm>
            <a:off x="7789087" y="3705154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Bedrock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FE649F-17E5-68CF-9F30-7EA306C0348E}"/>
              </a:ext>
            </a:extLst>
          </p:cNvPr>
          <p:cNvSpPr txBox="1"/>
          <p:nvPr/>
        </p:nvSpPr>
        <p:spPr>
          <a:xfrm>
            <a:off x="7757766" y="4993285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CloudTrail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601D84-A145-2AFC-DFED-F40BD8E6F21A}"/>
              </a:ext>
            </a:extLst>
          </p:cNvPr>
          <p:cNvSpPr txBox="1"/>
          <p:nvPr/>
        </p:nvSpPr>
        <p:spPr>
          <a:xfrm>
            <a:off x="9081978" y="496793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GuardDuty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A55564-248B-4F41-C869-673423F9F2B6}"/>
              </a:ext>
            </a:extLst>
          </p:cNvPr>
          <p:cNvSpPr txBox="1"/>
          <p:nvPr/>
        </p:nvSpPr>
        <p:spPr>
          <a:xfrm>
            <a:off x="10508538" y="496793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Detective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BD2200A-5FFC-B327-4B8E-3DBCBF8A11D4}"/>
              </a:ext>
            </a:extLst>
          </p:cNvPr>
          <p:cNvSpPr txBox="1"/>
          <p:nvPr/>
        </p:nvSpPr>
        <p:spPr>
          <a:xfrm>
            <a:off x="5112280" y="378005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IAM</a:t>
            </a:r>
            <a:r>
              <a:rPr lang="ja-JP" altLang="en-US" sz="1200" dirty="0"/>
              <a:t> </a:t>
            </a:r>
            <a:r>
              <a:rPr lang="en-US" altLang="ja-JP" sz="1200" dirty="0"/>
              <a:t>Policy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88DE3C-4BBA-998B-58B0-FF1509BEFAD1}"/>
              </a:ext>
            </a:extLst>
          </p:cNvPr>
          <p:cNvSpPr txBox="1"/>
          <p:nvPr/>
        </p:nvSpPr>
        <p:spPr>
          <a:xfrm>
            <a:off x="5193843" y="2833955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650E25C-928C-F16C-283B-512EA14E47F2}"/>
              </a:ext>
            </a:extLst>
          </p:cNvPr>
          <p:cNvSpPr txBox="1"/>
          <p:nvPr/>
        </p:nvSpPr>
        <p:spPr>
          <a:xfrm>
            <a:off x="5368334" y="2268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東京ﾘｰｼﾞｮﾝ</a:t>
            </a: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BD78A1EA-D9FA-A029-8B37-9E97A94C9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D511BCA-C1C0-9480-1B7D-62E830D703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2103D2B-6856-FE31-3392-0FAD437A2F1D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F17C4AA4-26EF-F4BF-5DCB-ADEBDA4ECE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1918" y="3117000"/>
            <a:ext cx="767245" cy="645873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DCD1BBF-FE77-255F-44F0-5258F6C9953B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4E26AFB-6609-90CC-4F8A-DDA8C87F7264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EC39E52-080C-2C2C-241B-B172E7D074C8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0E85020-6308-70C5-93A7-C53B301528A7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EFF3E87-E423-D037-F643-6C5E0AEF1383}"/>
              </a:ext>
            </a:extLst>
          </p:cNvPr>
          <p:cNvCxnSpPr>
            <a:stCxn id="58" idx="3"/>
            <a:endCxn id="13" idx="1"/>
          </p:cNvCxnSpPr>
          <p:nvPr/>
        </p:nvCxnSpPr>
        <p:spPr>
          <a:xfrm>
            <a:off x="2139163" y="3439937"/>
            <a:ext cx="4444888" cy="1718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7650B3E-4124-D842-E068-12F2B5F9B43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8478769" y="3449341"/>
            <a:ext cx="807965" cy="241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A42CA8-559C-DE51-AE68-4ACCE26C03D0}"/>
              </a:ext>
            </a:extLst>
          </p:cNvPr>
          <p:cNvSpPr txBox="1"/>
          <p:nvPr/>
        </p:nvSpPr>
        <p:spPr>
          <a:xfrm>
            <a:off x="7661764" y="2860537"/>
            <a:ext cx="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ﾃﾞｰﾀ保護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78C5DA6-0B32-3703-CF28-1D6A76BC61A6}"/>
              </a:ext>
            </a:extLst>
          </p:cNvPr>
          <p:cNvSpPr txBox="1"/>
          <p:nvPr/>
        </p:nvSpPr>
        <p:spPr>
          <a:xfrm>
            <a:off x="8983893" y="2848569"/>
            <a:ext cx="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3D3AAB-A576-0EC5-7F12-73F92F7FBB8F}"/>
              </a:ext>
            </a:extLst>
          </p:cNvPr>
          <p:cNvSpPr txBox="1"/>
          <p:nvPr/>
        </p:nvSpPr>
        <p:spPr>
          <a:xfrm>
            <a:off x="701502" y="1151052"/>
            <a:ext cx="1024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暗号化、接続元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アドレス制限、認証、データ保護、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学習しない設定とします。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また、操作履歴ログから脅威検出、可視化を行います。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F361277-FC3A-8B9C-7158-3C04B0A4E904}"/>
              </a:ext>
            </a:extLst>
          </p:cNvPr>
          <p:cNvSpPr txBox="1"/>
          <p:nvPr/>
        </p:nvSpPr>
        <p:spPr>
          <a:xfrm>
            <a:off x="7020344" y="43824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2B553282-68F0-A57C-614F-26D3459097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28" y="3098369"/>
            <a:ext cx="760683" cy="760683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55F820C-6C01-977D-F4E5-0A6A910A716C}"/>
              </a:ext>
            </a:extLst>
          </p:cNvPr>
          <p:cNvSpPr txBox="1"/>
          <p:nvPr/>
        </p:nvSpPr>
        <p:spPr>
          <a:xfrm>
            <a:off x="9021945" y="4156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7B5EED9-C807-8B74-2102-5BCC96FD3184}"/>
              </a:ext>
            </a:extLst>
          </p:cNvPr>
          <p:cNvSpPr txBox="1"/>
          <p:nvPr/>
        </p:nvSpPr>
        <p:spPr>
          <a:xfrm>
            <a:off x="10516057" y="41462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可視化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AB6EAEC-2E3C-8BC1-2BDD-1A5DC69A14E5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8509065" y="4729546"/>
            <a:ext cx="745168" cy="30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446FA94-469C-062A-3578-44381F35A88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863833" y="4729546"/>
            <a:ext cx="76566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4FC2DED-70ED-B8B7-CC1A-A6035A6F6275}"/>
              </a:ext>
            </a:extLst>
          </p:cNvPr>
          <p:cNvCxnSpPr>
            <a:cxnSpLocks/>
            <a:stCxn id="105" idx="2"/>
            <a:endCxn id="30" idx="0"/>
          </p:cNvCxnSpPr>
          <p:nvPr/>
        </p:nvCxnSpPr>
        <p:spPr>
          <a:xfrm flipH="1">
            <a:off x="8204265" y="4131809"/>
            <a:ext cx="3551" cy="2959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6E1A33-3F48-63AB-ADEA-5E702150CFDB}"/>
              </a:ext>
            </a:extLst>
          </p:cNvPr>
          <p:cNvSpPr txBox="1"/>
          <p:nvPr/>
        </p:nvSpPr>
        <p:spPr>
          <a:xfrm>
            <a:off x="1371918" y="91763"/>
            <a:ext cx="336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A56F8984-E8A7-B54C-E85D-08527FA73D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576B24B-0A4F-C7BB-9A70-78D237745D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99465" y="5413986"/>
            <a:ext cx="609600" cy="6096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A05042-E1D5-C296-7BE3-6B724B145B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09720" y="5413986"/>
            <a:ext cx="609600" cy="60960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C2A0BE-B461-858B-8B07-8EBA17AC8F8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8204265" y="5037381"/>
            <a:ext cx="0" cy="376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08459C-4479-E255-D77C-B9887F74131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509065" y="5718786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AE5E5431-314B-8C72-4267-F01E2722CF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89210" y="5412089"/>
            <a:ext cx="609600" cy="609600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3A13E3-3875-0F65-3494-F5505BFCD820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>
            <a:off x="7198810" y="5716889"/>
            <a:ext cx="700655" cy="18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9BEB64-57B9-9332-1E19-BACB0C47546A}"/>
              </a:ext>
            </a:extLst>
          </p:cNvPr>
          <p:cNvSpPr txBox="1"/>
          <p:nvPr/>
        </p:nvSpPr>
        <p:spPr>
          <a:xfrm>
            <a:off x="6584051" y="597167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KMS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AA898FD-AC02-0B56-7852-A3A191086241}"/>
              </a:ext>
            </a:extLst>
          </p:cNvPr>
          <p:cNvSpPr txBox="1"/>
          <p:nvPr/>
        </p:nvSpPr>
        <p:spPr>
          <a:xfrm>
            <a:off x="8031879" y="597167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S3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217907-7053-A2DC-70A6-E43E5F38905E}"/>
              </a:ext>
            </a:extLst>
          </p:cNvPr>
          <p:cNvSpPr txBox="1"/>
          <p:nvPr/>
        </p:nvSpPr>
        <p:spPr>
          <a:xfrm>
            <a:off x="9168912" y="597167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Athena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69C930-F65C-22F8-3BD4-A3396A2E45F7}"/>
              </a:ext>
            </a:extLst>
          </p:cNvPr>
          <p:cNvSpPr txBox="1"/>
          <p:nvPr/>
        </p:nvSpPr>
        <p:spPr>
          <a:xfrm>
            <a:off x="6274802" y="61380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D37DCC4-F790-5F51-A858-3C1F87E13844}"/>
              </a:ext>
            </a:extLst>
          </p:cNvPr>
          <p:cNvSpPr txBox="1"/>
          <p:nvPr/>
        </p:nvSpPr>
        <p:spPr>
          <a:xfrm>
            <a:off x="8994142" y="61672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E1F85AE-751D-815B-D121-68B51CF982FD}"/>
              </a:ext>
            </a:extLst>
          </p:cNvPr>
          <p:cNvSpPr txBox="1"/>
          <p:nvPr/>
        </p:nvSpPr>
        <p:spPr>
          <a:xfrm>
            <a:off x="7718492" y="6154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9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97BE19-7C3F-2DB4-E2BB-5C9F67FB79DE}"/>
              </a:ext>
            </a:extLst>
          </p:cNvPr>
          <p:cNvSpPr txBox="1"/>
          <p:nvPr/>
        </p:nvSpPr>
        <p:spPr>
          <a:xfrm>
            <a:off x="5686979" y="1920310"/>
            <a:ext cx="602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参考：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利用料金は </a:t>
            </a:r>
            <a:r>
              <a:rPr kumimoji="1" lang="en-US" altLang="ja-JP" dirty="0"/>
              <a:t>3</a:t>
            </a:r>
            <a:r>
              <a:rPr kumimoji="1" lang="ja-JP" altLang="en-US" dirty="0"/>
              <a:t>ドル／</a:t>
            </a:r>
            <a:r>
              <a:rPr kumimoji="1" lang="en-US" altLang="ja-JP" dirty="0"/>
              <a:t>M</a:t>
            </a:r>
            <a:r>
              <a:rPr kumimoji="1" lang="ja-JP" altLang="en-US" dirty="0"/>
              <a:t>トークン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84DDA7-F44E-D5A4-AEC2-479CB748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79" y="2238941"/>
            <a:ext cx="6117434" cy="32551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2A1357-45AF-BACC-2FFE-8CD88BBB8ECA}"/>
              </a:ext>
            </a:extLst>
          </p:cNvPr>
          <p:cNvSpPr txBox="1"/>
          <p:nvPr/>
        </p:nvSpPr>
        <p:spPr>
          <a:xfrm>
            <a:off x="5686979" y="5769540"/>
            <a:ext cx="6319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hlinkClick r:id="rId3"/>
              </a:rPr>
              <a:t>基盤モデルを使用した生成 </a:t>
            </a:r>
            <a:r>
              <a:rPr lang="en-US" altLang="ja-JP" sz="1200" dirty="0">
                <a:hlinkClick r:id="rId3"/>
              </a:rPr>
              <a:t>AI </a:t>
            </a:r>
            <a:r>
              <a:rPr lang="ja-JP" altLang="en-US" sz="1200" dirty="0">
                <a:hlinkClick r:id="rId3"/>
              </a:rPr>
              <a:t>アプリケーションの構築 </a:t>
            </a:r>
            <a:r>
              <a:rPr lang="en-US" altLang="ja-JP" sz="1200" dirty="0">
                <a:hlinkClick r:id="rId3"/>
              </a:rPr>
              <a:t>– Amazon Bedrock </a:t>
            </a:r>
            <a:r>
              <a:rPr lang="ja-JP" altLang="en-US" sz="1200" dirty="0">
                <a:hlinkClick r:id="rId3"/>
              </a:rPr>
              <a:t>の料金 </a:t>
            </a:r>
            <a:r>
              <a:rPr lang="en-US" altLang="ja-JP" sz="1200" dirty="0">
                <a:hlinkClick r:id="rId3"/>
              </a:rPr>
              <a:t>– AWS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78436"/>
              </p:ext>
            </p:extLst>
          </p:nvPr>
        </p:nvGraphicFramePr>
        <p:xfrm>
          <a:off x="387587" y="2070518"/>
          <a:ext cx="4647963" cy="3276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4395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738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1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12F79-483A-7AB8-366B-F4F05D9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C7886-8989-553C-6A5A-9AD10A65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3076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CE9A1-2A74-30F0-7B01-1F0325AFF564}"/>
              </a:ext>
            </a:extLst>
          </p:cNvPr>
          <p:cNvSpPr txBox="1"/>
          <p:nvPr/>
        </p:nvSpPr>
        <p:spPr>
          <a:xfrm>
            <a:off x="1543050" y="236480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2"/>
              </a:rPr>
              <a:t>データ保護 </a:t>
            </a:r>
            <a:r>
              <a:rPr lang="en-US" altLang="ja-JP" dirty="0">
                <a:hlinkClick r:id="rId2"/>
              </a:rPr>
              <a:t>- Amazon Bedrock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9D16AD-6F97-AC90-DB30-455728C2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734136"/>
            <a:ext cx="9105900" cy="6421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16B752-7649-0733-8CF8-BAACD0C8B8D6}"/>
              </a:ext>
            </a:extLst>
          </p:cNvPr>
          <p:cNvSpPr txBox="1"/>
          <p:nvPr/>
        </p:nvSpPr>
        <p:spPr>
          <a:xfrm>
            <a:off x="1543050" y="4198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4"/>
              </a:rPr>
              <a:t>プライバシー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70FFC1-63B0-1150-4D7C-DDFE8B10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638431"/>
            <a:ext cx="7918450" cy="985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24E96-A242-E874-4DF4-320A362A01AB}"/>
              </a:ext>
            </a:extLst>
          </p:cNvPr>
          <p:cNvSpPr txBox="1"/>
          <p:nvPr/>
        </p:nvSpPr>
        <p:spPr>
          <a:xfrm>
            <a:off x="695325" y="1076424"/>
            <a:ext cx="1104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環境のデータ保護、プライバシー について、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公式サイトにて確認済み。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3BD5A-7432-E03E-BD0A-058AB1A227C8}"/>
              </a:ext>
            </a:extLst>
          </p:cNvPr>
          <p:cNvSpPr txBox="1"/>
          <p:nvPr/>
        </p:nvSpPr>
        <p:spPr>
          <a:xfrm>
            <a:off x="1371918" y="91763"/>
            <a:ext cx="490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BB73E56-F262-14F3-AB97-F2E7A5BCB134}"/>
              </a:ext>
            </a:extLst>
          </p:cNvPr>
          <p:cNvCxnSpPr/>
          <p:nvPr/>
        </p:nvCxnSpPr>
        <p:spPr>
          <a:xfrm>
            <a:off x="4019550" y="3263900"/>
            <a:ext cx="2197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315690-EA8A-6D26-1C16-C3564D72B1B6}"/>
              </a:ext>
            </a:extLst>
          </p:cNvPr>
          <p:cNvCxnSpPr>
            <a:cxnSpLocks/>
          </p:cNvCxnSpPr>
          <p:nvPr/>
        </p:nvCxnSpPr>
        <p:spPr>
          <a:xfrm>
            <a:off x="4785177" y="5105400"/>
            <a:ext cx="33999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2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552-7D44-6F35-145C-B13E34FE9C79}"/>
              </a:ext>
            </a:extLst>
          </p:cNvPr>
          <p:cNvSpPr txBox="1"/>
          <p:nvPr/>
        </p:nvSpPr>
        <p:spPr>
          <a:xfrm>
            <a:off x="6572251" y="2838450"/>
            <a:ext cx="4470399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"Sid": "</a:t>
            </a:r>
            <a:r>
              <a:rPr lang="en-US" altLang="ja-JP" sz="1100" dirty="0" err="1"/>
              <a:t>VisualEditor0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"Effect": "Allow",</a:t>
            </a:r>
          </a:p>
          <a:p>
            <a:r>
              <a:rPr lang="en-US" altLang="ja-JP" sz="1100" dirty="0"/>
              <a:t>"Action": [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bedrock:ListInferenceProfiles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bedrock:InvokeModelWithResponseStream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],</a:t>
            </a:r>
          </a:p>
          <a:p>
            <a:r>
              <a:rPr lang="en-US" altLang="ja-JP" sz="1100" dirty="0"/>
              <a:t>"Resource": "*",</a:t>
            </a:r>
          </a:p>
          <a:p>
            <a:r>
              <a:rPr lang="en-US" altLang="ja-JP" sz="1100" dirty="0"/>
              <a:t>"Condition": {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IpAddress</a:t>
            </a:r>
            <a:r>
              <a:rPr lang="en-US" altLang="ja-JP" sz="1100" dirty="0"/>
              <a:t>": {</a:t>
            </a:r>
          </a:p>
          <a:p>
            <a:r>
              <a:rPr lang="en-US" altLang="ja-JP" sz="1100" dirty="0"/>
              <a:t>		"</a:t>
            </a:r>
            <a:r>
              <a:rPr lang="en-US" altLang="ja-JP" sz="1100" dirty="0" err="1"/>
              <a:t>aws:SourceIp</a:t>
            </a:r>
            <a:r>
              <a:rPr lang="en-US" altLang="ja-JP" sz="1100" dirty="0"/>
              <a:t>":[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		 </a:t>
            </a:r>
          </a:p>
          <a:p>
            <a:r>
              <a:rPr lang="en-US" altLang="ja-JP" sz="1100" dirty="0"/>
              <a:t>		 ]</a:t>
            </a:r>
          </a:p>
          <a:p>
            <a:r>
              <a:rPr lang="en-US" altLang="ja-JP" sz="1100" dirty="0"/>
              <a:t>	}</a:t>
            </a:r>
          </a:p>
          <a:p>
            <a:r>
              <a:rPr lang="en-US" altLang="ja-JP" sz="11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4FA1C-F465-4282-AC81-C0519E416D7C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ファイアウォール、アクセス制限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5518C8-1ED4-3AAC-DA31-E2F09FDC0484}"/>
              </a:ext>
            </a:extLst>
          </p:cNvPr>
          <p:cNvSpPr txBox="1"/>
          <p:nvPr/>
        </p:nvSpPr>
        <p:spPr>
          <a:xfrm>
            <a:off x="6494999" y="246911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IAM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ポリシーのｲﾒｰｼﾞ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854602-5261-FA6A-F6BE-E992E42C2602}"/>
              </a:ext>
            </a:extLst>
          </p:cNvPr>
          <p:cNvSpPr txBox="1"/>
          <p:nvPr/>
        </p:nvSpPr>
        <p:spPr>
          <a:xfrm>
            <a:off x="7933215" y="16015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FBC85-9C26-5DE4-C252-110B762BF724}"/>
              </a:ext>
            </a:extLst>
          </p:cNvPr>
          <p:cNvSpPr txBox="1"/>
          <p:nvPr/>
        </p:nvSpPr>
        <p:spPr>
          <a:xfrm>
            <a:off x="9904949" y="130766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938B69-E399-1ED0-6D31-292EEBBE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7" y="1531248"/>
            <a:ext cx="767245" cy="645873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80B02A-9AEB-721C-EFAA-915DBB1562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54802" y="1854185"/>
            <a:ext cx="362909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0E35FA2-8866-11B2-901C-0C418040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9" y="1531248"/>
            <a:ext cx="760683" cy="7606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BEFE40-C59B-8D17-E307-AC0D8CEF010D}"/>
              </a:ext>
            </a:extLst>
          </p:cNvPr>
          <p:cNvSpPr txBox="1"/>
          <p:nvPr/>
        </p:nvSpPr>
        <p:spPr>
          <a:xfrm>
            <a:off x="9846709" y="222351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IAM</a:t>
            </a:r>
            <a:r>
              <a:rPr lang="ja-JP" altLang="en-US" sz="1200" dirty="0"/>
              <a:t> </a:t>
            </a:r>
            <a:r>
              <a:rPr lang="en-US" altLang="ja-JP" sz="1200" dirty="0"/>
              <a:t>Policy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AF7E37-A585-36C4-F802-0D3364547D41}"/>
              </a:ext>
            </a:extLst>
          </p:cNvPr>
          <p:cNvSpPr txBox="1"/>
          <p:nvPr/>
        </p:nvSpPr>
        <p:spPr>
          <a:xfrm>
            <a:off x="839611" y="2386895"/>
            <a:ext cx="4494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ポリシー設定にて、接続元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を制限する。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また、最小権限のみ付与する。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関連ｻｰﾋﾞｽのみ利用可能）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5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790-F2B7-73B1-F7BF-E37298DB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B7669D-B516-5FD0-EBEF-A180B9186518}"/>
              </a:ext>
            </a:extLst>
          </p:cNvPr>
          <p:cNvSpPr txBox="1"/>
          <p:nvPr/>
        </p:nvSpPr>
        <p:spPr>
          <a:xfrm>
            <a:off x="839611" y="2386895"/>
            <a:ext cx="4494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使用ﾛｸﾞを元に、ユーザ・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モデルごとの使用量を集計可能。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4E28B-59B6-330E-D132-333D8CA8AAAF}"/>
              </a:ext>
            </a:extLst>
          </p:cNvPr>
          <p:cNvSpPr txBox="1"/>
          <p:nvPr/>
        </p:nvSpPr>
        <p:spPr>
          <a:xfrm>
            <a:off x="6800915" y="4007790"/>
            <a:ext cx="480933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SELECT 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 AS user,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 AS model,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responseElements.usage.inputTokens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total_input_tokens</a:t>
            </a:r>
            <a:r>
              <a:rPr lang="en-US" altLang="ja-JP" sz="1100" dirty="0"/>
              <a:t>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responseElements.usage.outputTokens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total_output_tokens</a:t>
            </a:r>
            <a:endParaRPr lang="en-US" altLang="ja-JP" sz="1100" dirty="0"/>
          </a:p>
          <a:p>
            <a:r>
              <a:rPr lang="en-US" altLang="ja-JP" sz="1100" dirty="0"/>
              <a:t>FROM </a:t>
            </a:r>
            <a:r>
              <a:rPr lang="en-US" altLang="ja-JP" sz="1100" dirty="0" err="1"/>
              <a:t>cloudtrail_logs</a:t>
            </a:r>
            <a:endParaRPr lang="en-US" altLang="ja-JP" sz="1100" dirty="0"/>
          </a:p>
          <a:p>
            <a:r>
              <a:rPr lang="en-US" altLang="ja-JP" sz="1100" dirty="0"/>
              <a:t>WHERE </a:t>
            </a:r>
            <a:r>
              <a:rPr lang="en-US" altLang="ja-JP" sz="1100" dirty="0" err="1"/>
              <a:t>eventSource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bedrock.amazonaws.com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  AND </a:t>
            </a:r>
            <a:r>
              <a:rPr lang="en-US" altLang="ja-JP" sz="1100" dirty="0" err="1"/>
              <a:t>eventName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InvokeModel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GROUP BY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;</a:t>
            </a:r>
          </a:p>
          <a:p>
            <a:endParaRPr kumimoji="1" lang="ja-JP" altLang="en-US" sz="11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7267E6C-769D-7216-9FE5-20E51C12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2025" y="2268411"/>
            <a:ext cx="609600" cy="609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B67AA-C8E7-8FCE-279A-0F49691FFF92}"/>
              </a:ext>
            </a:extLst>
          </p:cNvPr>
          <p:cNvSpPr txBox="1"/>
          <p:nvPr/>
        </p:nvSpPr>
        <p:spPr>
          <a:xfrm>
            <a:off x="8051217" y="287801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Athena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DEFDBB-086D-A197-4416-2F2375F7071E}"/>
              </a:ext>
            </a:extLst>
          </p:cNvPr>
          <p:cNvSpPr txBox="1"/>
          <p:nvPr/>
        </p:nvSpPr>
        <p:spPr>
          <a:xfrm>
            <a:off x="6691849" y="3656825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使用状況集計ｸｴﾘのｲﾒｰｼﾞ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D772853-2F6A-C668-250E-27AED33F8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915" y="2283864"/>
            <a:ext cx="609600" cy="6096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A28A2C-F6E5-EC98-B804-29476E388C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10515" y="2588664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0D2F71-24D1-8EFF-F06B-3BCF8952C121}"/>
              </a:ext>
            </a:extLst>
          </p:cNvPr>
          <p:cNvSpPr txBox="1"/>
          <p:nvPr/>
        </p:nvSpPr>
        <p:spPr>
          <a:xfrm>
            <a:off x="6882210" y="28318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S3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85E969-AC0D-0C98-4EE8-37A5CF6A21AA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ユーザごとの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使用量の集計</a:t>
            </a:r>
          </a:p>
        </p:txBody>
      </p:sp>
    </p:spTree>
    <p:extLst>
      <p:ext uri="{BB962C8B-B14F-4D97-AF65-F5344CB8AC3E}">
        <p14:creationId xmlns:p14="http://schemas.microsoft.com/office/powerpoint/2010/main" val="34409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439</Words>
  <Application>Microsoft Office PowerPoint</Application>
  <PresentationFormat>ワイド画面</PresentationFormat>
  <Paragraphs>91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69</cp:revision>
  <dcterms:created xsi:type="dcterms:W3CDTF">2025-09-05T22:24:23Z</dcterms:created>
  <dcterms:modified xsi:type="dcterms:W3CDTF">2025-09-06T10:39:52Z</dcterms:modified>
</cp:coreProperties>
</file>