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6" name="Shape 9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9" name="Shape 9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3" name="Shape 943"/>
        <p:cNvGrpSpPr/>
        <p:nvPr/>
      </p:nvGrpSpPr>
      <p:grpSpPr>
        <a:xfrm>
          <a:off x="0" y="0"/>
          <a:ext cx="0" cy="0"/>
          <a:chOff x="0" y="0"/>
          <a:chExt cx="0" cy="0"/>
        </a:xfrm>
      </p:grpSpPr>
      <p:sp>
        <p:nvSpPr>
          <p:cNvPr id="944" name="Shape 9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5" name="Shape 9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8" name="Shape 968"/>
        <p:cNvGrpSpPr/>
        <p:nvPr/>
      </p:nvGrpSpPr>
      <p:grpSpPr>
        <a:xfrm>
          <a:off x="0" y="0"/>
          <a:ext cx="0" cy="0"/>
          <a:chOff x="0" y="0"/>
          <a:chExt cx="0" cy="0"/>
        </a:xfrm>
      </p:grpSpPr>
      <p:sp>
        <p:nvSpPr>
          <p:cNvPr id="969" name="Shape 9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0" name="Shape 9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6" name="Shape 9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3" name="Shape 9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0" name="Shape 9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6" name="Shape 9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3" name="Shape 10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7" name="Shape 1007"/>
        <p:cNvGrpSpPr/>
        <p:nvPr/>
      </p:nvGrpSpPr>
      <p:grpSpPr>
        <a:xfrm>
          <a:off x="0" y="0"/>
          <a:ext cx="0" cy="0"/>
          <a:chOff x="0" y="0"/>
          <a:chExt cx="0" cy="0"/>
        </a:xfrm>
      </p:grpSpPr>
      <p:sp>
        <p:nvSpPr>
          <p:cNvPr id="1008" name="Shape 10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9" name="Shape 10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0" name="Shape 1020"/>
        <p:cNvGrpSpPr/>
        <p:nvPr/>
      </p:nvGrpSpPr>
      <p:grpSpPr>
        <a:xfrm>
          <a:off x="0" y="0"/>
          <a:ext cx="0" cy="0"/>
          <a:chOff x="0" y="0"/>
          <a:chExt cx="0" cy="0"/>
        </a:xfrm>
      </p:grpSpPr>
      <p:sp>
        <p:nvSpPr>
          <p:cNvPr id="1021" name="Shape 10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2" name="Shape 10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9" name="Shape 1039"/>
        <p:cNvGrpSpPr/>
        <p:nvPr/>
      </p:nvGrpSpPr>
      <p:grpSpPr>
        <a:xfrm>
          <a:off x="0" y="0"/>
          <a:ext cx="0" cy="0"/>
          <a:chOff x="0" y="0"/>
          <a:chExt cx="0" cy="0"/>
        </a:xfrm>
      </p:grpSpPr>
      <p:sp>
        <p:nvSpPr>
          <p:cNvPr id="1040" name="Shape 10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1" name="Shape 10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8" name="Shape 10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3" name="Shape 1053"/>
        <p:cNvGrpSpPr/>
        <p:nvPr/>
      </p:nvGrpSpPr>
      <p:grpSpPr>
        <a:xfrm>
          <a:off x="0" y="0"/>
          <a:ext cx="0" cy="0"/>
          <a:chOff x="0" y="0"/>
          <a:chExt cx="0" cy="0"/>
        </a:xfrm>
      </p:grpSpPr>
      <p:sp>
        <p:nvSpPr>
          <p:cNvPr id="1054" name="Shape 10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5" name="Shape 10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9" name="Shape 1059"/>
        <p:cNvGrpSpPr/>
        <p:nvPr/>
      </p:nvGrpSpPr>
      <p:grpSpPr>
        <a:xfrm>
          <a:off x="0" y="0"/>
          <a:ext cx="0" cy="0"/>
          <a:chOff x="0" y="0"/>
          <a:chExt cx="0" cy="0"/>
        </a:xfrm>
      </p:grpSpPr>
      <p:sp>
        <p:nvSpPr>
          <p:cNvPr id="1060" name="Shape 10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1" name="Shape 10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5" name="Shape 1065"/>
        <p:cNvGrpSpPr/>
        <p:nvPr/>
      </p:nvGrpSpPr>
      <p:grpSpPr>
        <a:xfrm>
          <a:off x="0" y="0"/>
          <a:ext cx="0" cy="0"/>
          <a:chOff x="0" y="0"/>
          <a:chExt cx="0" cy="0"/>
        </a:xfrm>
      </p:grpSpPr>
      <p:sp>
        <p:nvSpPr>
          <p:cNvPr id="1066" name="Shape 10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7" name="Shape 10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2" name="Shape 1072"/>
        <p:cNvGrpSpPr/>
        <p:nvPr/>
      </p:nvGrpSpPr>
      <p:grpSpPr>
        <a:xfrm>
          <a:off x="0" y="0"/>
          <a:ext cx="0" cy="0"/>
          <a:chOff x="0" y="0"/>
          <a:chExt cx="0" cy="0"/>
        </a:xfrm>
      </p:grpSpPr>
      <p:sp>
        <p:nvSpPr>
          <p:cNvPr id="1073" name="Shape 10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4" name="Shape 10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2" name="Shape 10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6" name="Shape 1086"/>
        <p:cNvGrpSpPr/>
        <p:nvPr/>
      </p:nvGrpSpPr>
      <p:grpSpPr>
        <a:xfrm>
          <a:off x="0" y="0"/>
          <a:ext cx="0" cy="0"/>
          <a:chOff x="0" y="0"/>
          <a:chExt cx="0" cy="0"/>
        </a:xfrm>
      </p:grpSpPr>
      <p:sp>
        <p:nvSpPr>
          <p:cNvPr id="1087" name="Shape 10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8" name="Shape 10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9" name="Shape 1099"/>
        <p:cNvGrpSpPr/>
        <p:nvPr/>
      </p:nvGrpSpPr>
      <p:grpSpPr>
        <a:xfrm>
          <a:off x="0" y="0"/>
          <a:ext cx="0" cy="0"/>
          <a:chOff x="0" y="0"/>
          <a:chExt cx="0" cy="0"/>
        </a:xfrm>
      </p:grpSpPr>
      <p:sp>
        <p:nvSpPr>
          <p:cNvPr id="1100" name="Shape 1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1" name="Shape 1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7" name="Shape 1107"/>
        <p:cNvGrpSpPr/>
        <p:nvPr/>
      </p:nvGrpSpPr>
      <p:grpSpPr>
        <a:xfrm>
          <a:off x="0" y="0"/>
          <a:ext cx="0" cy="0"/>
          <a:chOff x="0" y="0"/>
          <a:chExt cx="0" cy="0"/>
        </a:xfrm>
      </p:grpSpPr>
      <p:sp>
        <p:nvSpPr>
          <p:cNvPr id="1108" name="Shape 1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9" name="Shape 1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3" name="Shape 1113"/>
        <p:cNvGrpSpPr/>
        <p:nvPr/>
      </p:nvGrpSpPr>
      <p:grpSpPr>
        <a:xfrm>
          <a:off x="0" y="0"/>
          <a:ext cx="0" cy="0"/>
          <a:chOff x="0" y="0"/>
          <a:chExt cx="0" cy="0"/>
        </a:xfrm>
      </p:grpSpPr>
      <p:sp>
        <p:nvSpPr>
          <p:cNvPr id="1114" name="Shape 1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5" name="Shape 1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0" name="Shape 1120"/>
        <p:cNvGrpSpPr/>
        <p:nvPr/>
      </p:nvGrpSpPr>
      <p:grpSpPr>
        <a:xfrm>
          <a:off x="0" y="0"/>
          <a:ext cx="0" cy="0"/>
          <a:chOff x="0" y="0"/>
          <a:chExt cx="0" cy="0"/>
        </a:xfrm>
      </p:grpSpPr>
      <p:sp>
        <p:nvSpPr>
          <p:cNvPr id="1121" name="Shape 1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2" name="Shape 1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7" name="Shape 1127"/>
        <p:cNvGrpSpPr/>
        <p:nvPr/>
      </p:nvGrpSpPr>
      <p:grpSpPr>
        <a:xfrm>
          <a:off x="0" y="0"/>
          <a:ext cx="0" cy="0"/>
          <a:chOff x="0" y="0"/>
          <a:chExt cx="0" cy="0"/>
        </a:xfrm>
      </p:grpSpPr>
      <p:sp>
        <p:nvSpPr>
          <p:cNvPr id="1128" name="Shape 1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9" name="Shape 1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4" name="Shape 1134"/>
        <p:cNvGrpSpPr/>
        <p:nvPr/>
      </p:nvGrpSpPr>
      <p:grpSpPr>
        <a:xfrm>
          <a:off x="0" y="0"/>
          <a:ext cx="0" cy="0"/>
          <a:chOff x="0" y="0"/>
          <a:chExt cx="0" cy="0"/>
        </a:xfrm>
      </p:grpSpPr>
      <p:sp>
        <p:nvSpPr>
          <p:cNvPr id="1135" name="Shape 1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6" name="Shape 1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0" name="Shape 1140"/>
        <p:cNvGrpSpPr/>
        <p:nvPr/>
      </p:nvGrpSpPr>
      <p:grpSpPr>
        <a:xfrm>
          <a:off x="0" y="0"/>
          <a:ext cx="0" cy="0"/>
          <a:chOff x="0" y="0"/>
          <a:chExt cx="0" cy="0"/>
        </a:xfrm>
      </p:grpSpPr>
      <p:sp>
        <p:nvSpPr>
          <p:cNvPr id="1141" name="Shape 1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2" name="Shape 1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6" name="Shape 1146"/>
        <p:cNvGrpSpPr/>
        <p:nvPr/>
      </p:nvGrpSpPr>
      <p:grpSpPr>
        <a:xfrm>
          <a:off x="0" y="0"/>
          <a:ext cx="0" cy="0"/>
          <a:chOff x="0" y="0"/>
          <a:chExt cx="0" cy="0"/>
        </a:xfrm>
      </p:grpSpPr>
      <p:sp>
        <p:nvSpPr>
          <p:cNvPr id="1147" name="Shape 1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8" name="Shape 1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3" name="Shape 1153"/>
        <p:cNvGrpSpPr/>
        <p:nvPr/>
      </p:nvGrpSpPr>
      <p:grpSpPr>
        <a:xfrm>
          <a:off x="0" y="0"/>
          <a:ext cx="0" cy="0"/>
          <a:chOff x="0" y="0"/>
          <a:chExt cx="0" cy="0"/>
        </a:xfrm>
      </p:grpSpPr>
      <p:sp>
        <p:nvSpPr>
          <p:cNvPr id="1154" name="Shape 1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5" name="Shape 1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9" name="Shape 1159"/>
        <p:cNvGrpSpPr/>
        <p:nvPr/>
      </p:nvGrpSpPr>
      <p:grpSpPr>
        <a:xfrm>
          <a:off x="0" y="0"/>
          <a:ext cx="0" cy="0"/>
          <a:chOff x="0" y="0"/>
          <a:chExt cx="0" cy="0"/>
        </a:xfrm>
      </p:grpSpPr>
      <p:sp>
        <p:nvSpPr>
          <p:cNvPr id="1160" name="Shape 1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1" name="Shape 1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5" name="Shape 1165"/>
        <p:cNvGrpSpPr/>
        <p:nvPr/>
      </p:nvGrpSpPr>
      <p:grpSpPr>
        <a:xfrm>
          <a:off x="0" y="0"/>
          <a:ext cx="0" cy="0"/>
          <a:chOff x="0" y="0"/>
          <a:chExt cx="0" cy="0"/>
        </a:xfrm>
      </p:grpSpPr>
      <p:sp>
        <p:nvSpPr>
          <p:cNvPr id="1166" name="Shape 1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7" name="Shape 1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1" name="Shape 1171"/>
        <p:cNvGrpSpPr/>
        <p:nvPr/>
      </p:nvGrpSpPr>
      <p:grpSpPr>
        <a:xfrm>
          <a:off x="0" y="0"/>
          <a:ext cx="0" cy="0"/>
          <a:chOff x="0" y="0"/>
          <a:chExt cx="0" cy="0"/>
        </a:xfrm>
      </p:grpSpPr>
      <p:sp>
        <p:nvSpPr>
          <p:cNvPr id="1172" name="Shape 1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3" name="Shape 1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7" name="Shape 1177"/>
        <p:cNvGrpSpPr/>
        <p:nvPr/>
      </p:nvGrpSpPr>
      <p:grpSpPr>
        <a:xfrm>
          <a:off x="0" y="0"/>
          <a:ext cx="0" cy="0"/>
          <a:chOff x="0" y="0"/>
          <a:chExt cx="0" cy="0"/>
        </a:xfrm>
      </p:grpSpPr>
      <p:sp>
        <p:nvSpPr>
          <p:cNvPr id="1178" name="Shape 1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9" name="Shape 1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3" name="Shape 1183"/>
        <p:cNvGrpSpPr/>
        <p:nvPr/>
      </p:nvGrpSpPr>
      <p:grpSpPr>
        <a:xfrm>
          <a:off x="0" y="0"/>
          <a:ext cx="0" cy="0"/>
          <a:chOff x="0" y="0"/>
          <a:chExt cx="0" cy="0"/>
        </a:xfrm>
      </p:grpSpPr>
      <p:sp>
        <p:nvSpPr>
          <p:cNvPr id="1184" name="Shape 1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5" name="Shape 1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https://en.wikipedia.org/wiki/SOLID_(object-oriented_desig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stackoverflow.com/questions/10603982/why-is-function-a1-b-not-about-allowing-any-supertypes-as-parameters"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hyperlink" Target="http://www.artima.com/weblogs/viewpost.jsp?thread=270195"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hyperlink" Target="https://en.wikipedia.org/wiki/Duck_typing"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hyperlink" Target="http://akka.io/"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hyperlink" Target="http://docs.scala-lang.org/overviews/parallel-collections/concrete-parallel-collec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s://docs.oracle.com/javase/7/docs/api/java/util/concurrent/ForkJoinPool.html"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hyperlink" Target="http://akka.io/doc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en.wikipedia.org/wiki/Merge_sor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www.scalatest.org/user_guide/property_based_testing"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docs.oracle.com/javase/tutorial/essential/exceptions/"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8" name="Shape 728"/>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34" name="Shape 734"/>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0" name="Shape 740"/>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457200" rtl="0">
              <a:spcBef>
                <a:spcPts val="0"/>
              </a:spcBef>
              <a:buClr>
                <a:srgbClr val="434343"/>
              </a:buClr>
              <a:buChar char="●"/>
            </a:pPr>
            <a:r>
              <a:rPr lang="ru">
                <a:solidFill>
                  <a:srgbClr val="434343"/>
                </a:solidFill>
              </a:rPr>
              <a:t>трейтов</a:t>
            </a:r>
          </a:p>
          <a:p>
            <a:pPr indent="-228600" lvl="0" marL="457200" rtl="0">
              <a:spcBef>
                <a:spcPts val="0"/>
              </a:spcBef>
              <a:buClr>
                <a:srgbClr val="434343"/>
              </a:buClr>
              <a:buChar char="●"/>
            </a:pPr>
            <a:r>
              <a:rPr lang="ru">
                <a:solidFill>
                  <a:srgbClr val="434343"/>
                </a:solidFill>
              </a:rPr>
              <a:t>классов</a:t>
            </a:r>
          </a:p>
          <a:p>
            <a:pPr indent="-228600" lvl="0" marL="457200" rtl="0">
              <a:spcBef>
                <a:spcPts val="0"/>
              </a:spcBef>
              <a:buClr>
                <a:srgbClr val="434343"/>
              </a:buClr>
              <a:buChar char="●"/>
            </a:pPr>
            <a:r>
              <a:rPr lang="ru">
                <a:solidFill>
                  <a:srgbClr val="434343"/>
                </a:solidFill>
              </a:rPr>
              <a:t>абстрактных классов</a:t>
            </a:r>
          </a:p>
          <a:p>
            <a:pPr indent="-228600" lvl="0" marL="4572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457200" rtl="0">
              <a:spcBef>
                <a:spcPts val="0"/>
              </a:spcBef>
              <a:buClr>
                <a:srgbClr val="434343"/>
              </a:buClr>
              <a:buChar char="●"/>
            </a:pPr>
            <a:r>
              <a:rPr lang="ru">
                <a:solidFill>
                  <a:srgbClr val="434343"/>
                </a:solidFill>
              </a:rPr>
              <a:t>от объектов</a:t>
            </a:r>
          </a:p>
          <a:p>
            <a:pPr indent="-228600" lvl="0" marL="4572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4" name="Shape 744"/>
        <p:cNvGrpSpPr/>
        <p:nvPr/>
      </p:nvGrpSpPr>
      <p:grpSpPr>
        <a:xfrm>
          <a:off x="0" y="0"/>
          <a:ext cx="0" cy="0"/>
          <a:chOff x="0" y="0"/>
          <a:chExt cx="0" cy="0"/>
        </a:xfrm>
      </p:grpSpPr>
      <p:sp>
        <p:nvSpPr>
          <p:cNvPr id="745" name="Shape 7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6" name="Shape 746"/>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7" name="Shape 747"/>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9" name="Shape 75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0" name="Shape 760"/>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4572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4572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2" name="Shape 77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73" name="Shape 773"/>
          <p:cNvSpPr txBox="1"/>
          <p:nvPr/>
        </p:nvSpPr>
        <p:spPr>
          <a:xfrm>
            <a:off x="311700" y="1609900"/>
            <a:ext cx="6347100" cy="2662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9" name="Shape 77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80" name="Shape 780"/>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4" name="Shape 784"/>
        <p:cNvGrpSpPr/>
        <p:nvPr/>
      </p:nvGrpSpPr>
      <p:grpSpPr>
        <a:xfrm>
          <a:off x="0" y="0"/>
          <a:ext cx="0" cy="0"/>
          <a:chOff x="0" y="0"/>
          <a:chExt cx="0" cy="0"/>
        </a:xfrm>
      </p:grpSpPr>
      <p:sp>
        <p:nvSpPr>
          <p:cNvPr id="785" name="Shape 7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6" name="Shape 78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7" name="Shape 787"/>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1" name="Shape 791"/>
        <p:cNvGrpSpPr/>
        <p:nvPr/>
      </p:nvGrpSpPr>
      <p:grpSpPr>
        <a:xfrm>
          <a:off x="0" y="0"/>
          <a:ext cx="0" cy="0"/>
          <a:chOff x="0" y="0"/>
          <a:chExt cx="0" cy="0"/>
        </a:xfrm>
      </p:grpSpPr>
      <p:sp>
        <p:nvSpPr>
          <p:cNvPr id="792" name="Shape 7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3" name="Shape 793"/>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4572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4572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5" name="Shape 805"/>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9" name="Shape 809"/>
        <p:cNvGrpSpPr/>
        <p:nvPr/>
      </p:nvGrpSpPr>
      <p:grpSpPr>
        <a:xfrm>
          <a:off x="0" y="0"/>
          <a:ext cx="0" cy="0"/>
          <a:chOff x="0" y="0"/>
          <a:chExt cx="0" cy="0"/>
        </a:xfrm>
      </p:grpSpPr>
      <p:sp>
        <p:nvSpPr>
          <p:cNvPr id="810" name="Shape 8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1" name="Shape 811"/>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12" name="Shape 812"/>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4" name="Shape 824"/>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25" name="Shape 825"/>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1" name="Shape 831"/>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7" name="Shape 837"/>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43" name="Shape 84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4" name="Shape 844"/>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0" name="Shape 850"/>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51" name="Shape 851"/>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5" name="Shape 855"/>
        <p:cNvGrpSpPr/>
        <p:nvPr/>
      </p:nvGrpSpPr>
      <p:grpSpPr>
        <a:xfrm>
          <a:off x="0" y="0"/>
          <a:ext cx="0" cy="0"/>
          <a:chOff x="0" y="0"/>
          <a:chExt cx="0" cy="0"/>
        </a:xfrm>
      </p:grpSpPr>
      <p:sp>
        <p:nvSpPr>
          <p:cNvPr id="856" name="Shape 8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7" name="Shape 857"/>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9" name="Shape 86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0" name="Shape 870"/>
          <p:cNvSpPr txBox="1"/>
          <p:nvPr/>
        </p:nvSpPr>
        <p:spPr>
          <a:xfrm>
            <a:off x="311700" y="1554225"/>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6" name="Shape 87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7" name="Shape 877"/>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1" name="Shape 881"/>
        <p:cNvGrpSpPr/>
        <p:nvPr/>
      </p:nvGrpSpPr>
      <p:grpSpPr>
        <a:xfrm>
          <a:off x="0" y="0"/>
          <a:ext cx="0" cy="0"/>
          <a:chOff x="0" y="0"/>
          <a:chExt cx="0" cy="0"/>
        </a:xfrm>
      </p:grpSpPr>
      <p:sp>
        <p:nvSpPr>
          <p:cNvPr id="882" name="Shape 8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3" name="Shape 883"/>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89" name="Shape 889"/>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5" name="Shape 895"/>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6" name="Shape 896"/>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2" name="Shape 902"/>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символом ‘-’, перед TP. Для контравариантных типов выполняются условия, если  B &lt;: A  и N &gt;: T,  B[]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457200" rtl="0">
              <a:spcBef>
                <a:spcPts val="0"/>
              </a:spcBef>
              <a:buClr>
                <a:srgbClr val="434343"/>
              </a:buClr>
              <a:buChar char="●"/>
            </a:pPr>
            <a:r>
              <a:rPr lang="ru">
                <a:solidFill>
                  <a:srgbClr val="434343"/>
                </a:solidFill>
              </a:rPr>
              <a:t>если они направлены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8" name="Shape 908"/>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9" name="Shape 909"/>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3" name="Shape 913"/>
        <p:cNvGrpSpPr/>
        <p:nvPr/>
      </p:nvGrpSpPr>
      <p:grpSpPr>
        <a:xfrm>
          <a:off x="0" y="0"/>
          <a:ext cx="0" cy="0"/>
          <a:chOff x="0" y="0"/>
          <a:chExt cx="0" cy="0"/>
        </a:xfrm>
      </p:grpSpPr>
      <p:sp>
        <p:nvSpPr>
          <p:cNvPr id="914" name="Shape 9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15" name="Shape 915"/>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16" name="Shape 916"/>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0" name="Shape 920"/>
        <p:cNvGrpSpPr/>
        <p:nvPr/>
      </p:nvGrpSpPr>
      <p:grpSpPr>
        <a:xfrm>
          <a:off x="0" y="0"/>
          <a:ext cx="0" cy="0"/>
          <a:chOff x="0" y="0"/>
          <a:chExt cx="0" cy="0"/>
        </a:xfrm>
      </p:grpSpPr>
      <p:sp>
        <p:nvSpPr>
          <p:cNvPr id="921" name="Shape 9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22" name="Shape 922"/>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23" name="Shape 923"/>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7" name="Shape 927"/>
        <p:cNvGrpSpPr/>
        <p:nvPr/>
      </p:nvGrpSpPr>
      <p:grpSpPr>
        <a:xfrm>
          <a:off x="0" y="0"/>
          <a:ext cx="0" cy="0"/>
          <a:chOff x="0" y="0"/>
          <a:chExt cx="0" cy="0"/>
        </a:xfrm>
      </p:grpSpPr>
      <p:sp>
        <p:nvSpPr>
          <p:cNvPr id="928" name="Shape 9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9" name="Shape 929"/>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3" name="Shape 933"/>
        <p:cNvGrpSpPr/>
        <p:nvPr/>
      </p:nvGrpSpPr>
      <p:grpSpPr>
        <a:xfrm>
          <a:off x="0" y="0"/>
          <a:ext cx="0" cy="0"/>
          <a:chOff x="0" y="0"/>
          <a:chExt cx="0" cy="0"/>
        </a:xfrm>
      </p:grpSpPr>
      <p:sp>
        <p:nvSpPr>
          <p:cNvPr id="934" name="Shape 9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35" name="Shape 935"/>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36" name="Shape 936"/>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0" name="Shape 940"/>
        <p:cNvGrpSpPr/>
        <p:nvPr/>
      </p:nvGrpSpPr>
      <p:grpSpPr>
        <a:xfrm>
          <a:off x="0" y="0"/>
          <a:ext cx="0" cy="0"/>
          <a:chOff x="0" y="0"/>
          <a:chExt cx="0" cy="0"/>
        </a:xfrm>
      </p:grpSpPr>
      <p:sp>
        <p:nvSpPr>
          <p:cNvPr id="941" name="Shape 9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2" name="Shape 942"/>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6" name="Shape 946"/>
        <p:cNvGrpSpPr/>
        <p:nvPr/>
      </p:nvGrpSpPr>
      <p:grpSpPr>
        <a:xfrm>
          <a:off x="0" y="0"/>
          <a:ext cx="0" cy="0"/>
          <a:chOff x="0" y="0"/>
          <a:chExt cx="0" cy="0"/>
        </a:xfrm>
      </p:grpSpPr>
      <p:sp>
        <p:nvSpPr>
          <p:cNvPr id="947" name="Shape 9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8" name="Shape 948"/>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9" name="Shape 949"/>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55" name="Shape 955"/>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9" name="Shape 959"/>
        <p:cNvGrpSpPr/>
        <p:nvPr/>
      </p:nvGrpSpPr>
      <p:grpSpPr>
        <a:xfrm>
          <a:off x="0" y="0"/>
          <a:ext cx="0" cy="0"/>
          <a:chOff x="0" y="0"/>
          <a:chExt cx="0" cy="0"/>
        </a:xfrm>
      </p:grpSpPr>
      <p:sp>
        <p:nvSpPr>
          <p:cNvPr id="960" name="Shape 9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1" name="Shape 961"/>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seqBuilder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lang="ru" sz="1000">
                <a:solidFill>
                  <a:srgbClr val="F3F3F3"/>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457200" lvl="0" rtl="0">
              <a:spcBef>
                <a:spcPts val="0"/>
              </a:spcBef>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seqBuilder()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 }</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class </a:t>
            </a:r>
            <a:r>
              <a:rPr lang="ru" sz="1000">
                <a:solidFill>
                  <a:schemeClr val="dk1"/>
                </a:solidFill>
                <a:highlight>
                  <a:srgbClr val="FFFFFF"/>
                </a:highlight>
                <a:latin typeface="Verdana"/>
                <a:ea typeface="Verdana"/>
                <a:cs typeface="Verdana"/>
                <a:sym typeface="Verdana"/>
              </a:rPr>
              <a:t>IntWithTimes(x: Int) { … }   </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5" name="Shape 965"/>
        <p:cNvGrpSpPr/>
        <p:nvPr/>
      </p:nvGrpSpPr>
      <p:grpSpPr>
        <a:xfrm>
          <a:off x="0" y="0"/>
          <a:ext cx="0" cy="0"/>
          <a:chOff x="0" y="0"/>
          <a:chExt cx="0" cy="0"/>
        </a:xfrm>
      </p:grpSpPr>
      <p:sp>
        <p:nvSpPr>
          <p:cNvPr id="966" name="Shape 9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7" name="Shape 967"/>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начинаться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чтобы имплисит был применен, он должен находиться в скоупе. Поместить имплисит в скоуп можно:</a:t>
            </a:r>
          </a:p>
          <a:p>
            <a:pPr indent="-228600" lvl="1" marL="914400" rtl="0">
              <a:spcBef>
                <a:spcPts val="0"/>
              </a:spcBef>
              <a:buClr>
                <a:srgbClr val="434343"/>
              </a:buClr>
              <a:buChar char="○"/>
            </a:pPr>
            <a:r>
              <a:rPr lang="ru">
                <a:solidFill>
                  <a:srgbClr val="434343"/>
                </a:solidFill>
              </a:rPr>
              <a:t>определив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импортировав с помощью ключевого слова import</a:t>
            </a:r>
          </a:p>
          <a:p>
            <a:pPr indent="-228600" lvl="1" marL="914400" rtl="0">
              <a:spcBef>
                <a:spcPts val="0"/>
              </a:spcBef>
              <a:buClr>
                <a:srgbClr val="434343"/>
              </a:buClr>
              <a:buChar char="○"/>
            </a:pPr>
            <a:r>
              <a:rPr lang="ru">
                <a:solidFill>
                  <a:srgbClr val="434343"/>
                </a:solidFill>
              </a:rPr>
              <a:t>определив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1" name="Shape 971"/>
        <p:cNvGrpSpPr/>
        <p:nvPr/>
      </p:nvGrpSpPr>
      <p:grpSpPr>
        <a:xfrm>
          <a:off x="0" y="0"/>
          <a:ext cx="0" cy="0"/>
          <a:chOff x="0" y="0"/>
          <a:chExt cx="0" cy="0"/>
        </a:xfrm>
      </p:grpSpPr>
      <p:sp>
        <p:nvSpPr>
          <p:cNvPr id="972" name="Shape 9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73" name="Shape 973"/>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7" name="Shape 977"/>
        <p:cNvGrpSpPr/>
        <p:nvPr/>
      </p:nvGrpSpPr>
      <p:grpSpPr>
        <a:xfrm>
          <a:off x="0" y="0"/>
          <a:ext cx="0" cy="0"/>
          <a:chOff x="0" y="0"/>
          <a:chExt cx="0" cy="0"/>
        </a:xfrm>
      </p:grpSpPr>
      <p:sp>
        <p:nvSpPr>
          <p:cNvPr id="978" name="Shape 9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79" name="Shape 979"/>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80" name="Shape 980"/>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4" name="Shape 984"/>
        <p:cNvGrpSpPr/>
        <p:nvPr/>
      </p:nvGrpSpPr>
      <p:grpSpPr>
        <a:xfrm>
          <a:off x="0" y="0"/>
          <a:ext cx="0" cy="0"/>
          <a:chOff x="0" y="0"/>
          <a:chExt cx="0" cy="0"/>
        </a:xfrm>
      </p:grpSpPr>
      <p:sp>
        <p:nvSpPr>
          <p:cNvPr id="985" name="Shape 9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6" name="Shape 986"/>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7" name="Shape 987"/>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1" name="Shape 991"/>
        <p:cNvGrpSpPr/>
        <p:nvPr/>
      </p:nvGrpSpPr>
      <p:grpSpPr>
        <a:xfrm>
          <a:off x="0" y="0"/>
          <a:ext cx="0" cy="0"/>
          <a:chOff x="0" y="0"/>
          <a:chExt cx="0" cy="0"/>
        </a:xfrm>
      </p:grpSpPr>
      <p:sp>
        <p:nvSpPr>
          <p:cNvPr id="992" name="Shape 9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3" name="Shape 993"/>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7" name="Shape 997"/>
        <p:cNvGrpSpPr/>
        <p:nvPr/>
      </p:nvGrpSpPr>
      <p:grpSpPr>
        <a:xfrm>
          <a:off x="0" y="0"/>
          <a:ext cx="0" cy="0"/>
          <a:chOff x="0" y="0"/>
          <a:chExt cx="0" cy="0"/>
        </a:xfrm>
      </p:grpSpPr>
      <p:sp>
        <p:nvSpPr>
          <p:cNvPr id="998" name="Shape 9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9" name="Shape 999"/>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1000" name="Shape 1000"/>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4" name="Shape 1004"/>
        <p:cNvGrpSpPr/>
        <p:nvPr/>
      </p:nvGrpSpPr>
      <p:grpSpPr>
        <a:xfrm>
          <a:off x="0" y="0"/>
          <a:ext cx="0" cy="0"/>
          <a:chOff x="0" y="0"/>
          <a:chExt cx="0" cy="0"/>
        </a:xfrm>
      </p:grpSpPr>
      <p:sp>
        <p:nvSpPr>
          <p:cNvPr id="1005" name="Shape 10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6" name="Shape 1006"/>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0" name="Shape 1010"/>
        <p:cNvGrpSpPr/>
        <p:nvPr/>
      </p:nvGrpSpPr>
      <p:grpSpPr>
        <a:xfrm>
          <a:off x="0" y="0"/>
          <a:ext cx="0" cy="0"/>
          <a:chOff x="0" y="0"/>
          <a:chExt cx="0" cy="0"/>
        </a:xfrm>
      </p:grpSpPr>
      <p:sp>
        <p:nvSpPr>
          <p:cNvPr id="1011" name="Shape 10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2" name="Shape 1012"/>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13" name="Shape 1013"/>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7" name="Shape 1017"/>
        <p:cNvGrpSpPr/>
        <p:nvPr/>
      </p:nvGrpSpPr>
      <p:grpSpPr>
        <a:xfrm>
          <a:off x="0" y="0"/>
          <a:ext cx="0" cy="0"/>
          <a:chOff x="0" y="0"/>
          <a:chExt cx="0" cy="0"/>
        </a:xfrm>
      </p:grpSpPr>
      <p:sp>
        <p:nvSpPr>
          <p:cNvPr id="1018" name="Shape 10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9" name="Shape 1019"/>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чтобы имплиситное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3" name="Shape 1023"/>
        <p:cNvGrpSpPr/>
        <p:nvPr/>
      </p:nvGrpSpPr>
      <p:grpSpPr>
        <a:xfrm>
          <a:off x="0" y="0"/>
          <a:ext cx="0" cy="0"/>
          <a:chOff x="0" y="0"/>
          <a:chExt cx="0" cy="0"/>
        </a:xfrm>
      </p:grpSpPr>
      <p:sp>
        <p:nvSpPr>
          <p:cNvPr id="1024" name="Shape 10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5" name="Shape 102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26" name="Shape 1026"/>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0" name="Shape 1030"/>
        <p:cNvGrpSpPr/>
        <p:nvPr/>
      </p:nvGrpSpPr>
      <p:grpSpPr>
        <a:xfrm>
          <a:off x="0" y="0"/>
          <a:ext cx="0" cy="0"/>
          <a:chOff x="0" y="0"/>
          <a:chExt cx="0" cy="0"/>
        </a:xfrm>
      </p:grpSpPr>
      <p:sp>
        <p:nvSpPr>
          <p:cNvPr id="1031" name="Shape 10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1032" name="Shape 1032"/>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6" name="Shape 1036"/>
        <p:cNvGrpSpPr/>
        <p:nvPr/>
      </p:nvGrpSpPr>
      <p:grpSpPr>
        <a:xfrm>
          <a:off x="0" y="0"/>
          <a:ext cx="0" cy="0"/>
          <a:chOff x="0" y="0"/>
          <a:chExt cx="0" cy="0"/>
        </a:xfrm>
      </p:grpSpPr>
      <p:sp>
        <p:nvSpPr>
          <p:cNvPr id="1037" name="Shape 10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38" name="Shape 1038"/>
          <p:cNvSpPr txBox="1"/>
          <p:nvPr/>
        </p:nvSpPr>
        <p:spPr>
          <a:xfrm>
            <a:off x="311700" y="1055025"/>
            <a:ext cx="8520600" cy="36783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Для начал дадим определение, что такое строгое вычисление (strict evaluation, eager evaluation) </a:t>
            </a:r>
          </a:p>
          <a:p>
            <a:pPr lvl="0" rtl="0">
              <a:spcBef>
                <a:spcPts val="0"/>
              </a:spcBef>
              <a:buNone/>
            </a:pPr>
            <a:r>
              <a:rPr lang="ru">
                <a:solidFill>
                  <a:srgbClr val="434343"/>
                </a:solidFill>
              </a:rPr>
              <a:t>	</a:t>
            </a:r>
            <a:r>
              <a:rPr b="1" lang="ru">
                <a:solidFill>
                  <a:srgbClr val="434343"/>
                </a:solidFill>
              </a:rPr>
              <a:t>Строгое вычисление</a:t>
            </a:r>
            <a:r>
              <a:rPr lang="ru">
                <a:solidFill>
                  <a:srgbClr val="434343"/>
                </a:solidFill>
              </a:rPr>
              <a:t> - это вычисление, которое происходит в момент, когда оно связывается с переменной.</a:t>
            </a:r>
          </a:p>
          <a:p>
            <a:pPr lvl="0" rtl="0">
              <a:spcBef>
                <a:spcPts val="0"/>
              </a:spcBef>
              <a:buNone/>
            </a:pPr>
            <a:r>
              <a:rPr lang="ru">
                <a:solidFill>
                  <a:srgbClr val="434343"/>
                </a:solidFill>
              </a:rPr>
              <a:t>	</a:t>
            </a:r>
            <a:r>
              <a:rPr b="1" lang="ru">
                <a:solidFill>
                  <a:srgbClr val="434343"/>
                </a:solidFill>
              </a:rPr>
              <a:t>Нестрогое вычисление</a:t>
            </a:r>
            <a:r>
              <a:rPr lang="ru">
                <a:solidFill>
                  <a:srgbClr val="434343"/>
                </a:solidFill>
              </a:rPr>
              <a:t> - это, соответственно, любое вычисление, которое так или иначе отложено по отношению к связи с переменной. </a:t>
            </a:r>
          </a:p>
          <a:p>
            <a:pPr lvl="0" rtl="0">
              <a:spcBef>
                <a:spcPts val="0"/>
              </a:spcBef>
              <a:buNone/>
            </a:pPr>
            <a:r>
              <a:rPr lang="ru">
                <a:solidFill>
                  <a:srgbClr val="434343"/>
                </a:solidFill>
              </a:rPr>
              <a:t>	Нестрогость в скале</a:t>
            </a:r>
          </a:p>
          <a:p>
            <a:pPr indent="-228600" lvl="0" marL="457200" rtl="0">
              <a:spcBef>
                <a:spcPts val="0"/>
              </a:spcBef>
              <a:buClr>
                <a:srgbClr val="434343"/>
              </a:buClr>
              <a:buChar char="●"/>
            </a:pPr>
            <a:r>
              <a:rPr lang="ru">
                <a:solidFill>
                  <a:srgbClr val="434343"/>
                </a:solidFill>
              </a:rPr>
              <a:t>базовые механизмы</a:t>
            </a:r>
          </a:p>
          <a:p>
            <a:pPr indent="-228600" lvl="1" marL="914400" rtl="0">
              <a:spcBef>
                <a:spcPts val="0"/>
              </a:spcBef>
              <a:buClr>
                <a:srgbClr val="434343"/>
              </a:buClr>
              <a:buChar char="○"/>
            </a:pPr>
            <a:r>
              <a:rPr lang="ru">
                <a:solidFill>
                  <a:srgbClr val="434343"/>
                </a:solidFill>
              </a:rPr>
              <a:t>логические операторы </a:t>
            </a:r>
            <a:r>
              <a:rPr b="1" lang="ru">
                <a:solidFill>
                  <a:srgbClr val="434343"/>
                </a:solidFill>
              </a:rPr>
              <a:t>&amp;&amp;</a:t>
            </a:r>
            <a:r>
              <a:rPr lang="ru">
                <a:solidFill>
                  <a:srgbClr val="434343"/>
                </a:solidFill>
              </a:rPr>
              <a:t>, </a:t>
            </a:r>
            <a:r>
              <a:rPr lang="ru"/>
              <a:t>||</a:t>
            </a:r>
            <a:r>
              <a:rPr lang="ru">
                <a:solidFill>
                  <a:srgbClr val="434343"/>
                </a:solidFill>
              </a:rPr>
              <a:t> </a:t>
            </a:r>
          </a:p>
          <a:p>
            <a:pPr indent="-228600" lvl="1" marL="914400" rtl="0">
              <a:spcBef>
                <a:spcPts val="0"/>
              </a:spcBef>
              <a:buClr>
                <a:srgbClr val="434343"/>
              </a:buClr>
              <a:buChar char="○"/>
            </a:pPr>
            <a:r>
              <a:rPr b="1" lang="ru">
                <a:solidFill>
                  <a:srgbClr val="434343"/>
                </a:solidFill>
              </a:rPr>
              <a:t>lazy val - </a:t>
            </a:r>
            <a:r>
              <a:rPr lang="ru">
                <a:solidFill>
                  <a:srgbClr val="434343"/>
                </a:solidFill>
              </a:rPr>
              <a:t>вычисление по необходимости</a:t>
            </a:r>
          </a:p>
          <a:p>
            <a:pPr indent="-228600" lvl="1" marL="914400" rtl="0">
              <a:spcBef>
                <a:spcPts val="0"/>
              </a:spcBef>
              <a:buClr>
                <a:srgbClr val="434343"/>
              </a:buClr>
              <a:buChar char="○"/>
            </a:pPr>
            <a:r>
              <a:rPr b="1" lang="ru">
                <a:solidFill>
                  <a:srgbClr val="434343"/>
                </a:solidFill>
              </a:rPr>
              <a:t>prm: =&gt; {...} - </a:t>
            </a:r>
            <a:r>
              <a:rPr lang="ru">
                <a:solidFill>
                  <a:srgbClr val="434343"/>
                </a:solidFill>
              </a:rPr>
              <a:t>передача по имени</a:t>
            </a:r>
          </a:p>
          <a:p>
            <a:pPr indent="-228600" lvl="0" marL="457200" rtl="0">
              <a:spcBef>
                <a:spcPts val="0"/>
              </a:spcBef>
              <a:buClr>
                <a:srgbClr val="434343"/>
              </a:buClr>
              <a:buChar char="●"/>
            </a:pPr>
            <a:r>
              <a:rPr lang="ru">
                <a:solidFill>
                  <a:srgbClr val="434343"/>
                </a:solidFill>
              </a:rPr>
              <a:t>производные механизмы</a:t>
            </a:r>
          </a:p>
          <a:p>
            <a:pPr indent="-228600" lvl="1" marL="914400" rtl="0">
              <a:spcBef>
                <a:spcPts val="0"/>
              </a:spcBef>
              <a:buClr>
                <a:srgbClr val="434343"/>
              </a:buClr>
              <a:buChar char="○"/>
            </a:pPr>
            <a:r>
              <a:rPr b="1" lang="ru">
                <a:solidFill>
                  <a:srgbClr val="434343"/>
                </a:solidFill>
              </a:rPr>
              <a:t>Stream</a:t>
            </a:r>
            <a:r>
              <a:rPr lang="ru">
                <a:solidFill>
                  <a:srgbClr val="434343"/>
                </a:solidFill>
              </a:rPr>
              <a:t> - потенциально бесконечные последовательности значений</a:t>
            </a:r>
          </a:p>
          <a:p>
            <a:pPr indent="-228600" lvl="1" marL="914400" rtl="0">
              <a:spcBef>
                <a:spcPts val="0"/>
              </a:spcBef>
              <a:buClr>
                <a:srgbClr val="434343"/>
              </a:buClr>
              <a:buChar char="○"/>
            </a:pPr>
            <a:r>
              <a:rPr b="1" lang="ru">
                <a:solidFill>
                  <a:srgbClr val="434343"/>
                </a:solidFill>
              </a:rPr>
              <a:t>View</a:t>
            </a:r>
            <a:r>
              <a:rPr lang="ru">
                <a:solidFill>
                  <a:srgbClr val="434343"/>
                </a:solidFill>
              </a:rPr>
              <a:t> - коллекция, функции которой, вместо строго вычисления значений для элементов коллекции, возвращaют новую view. Таким образом эффекты, которые должны быть применены к элементам коллекции композируются. Они будут применены только в момент получения конкретного значения.</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2" name="Shape 1042"/>
        <p:cNvGrpSpPr/>
        <p:nvPr/>
      </p:nvGrpSpPr>
      <p:grpSpPr>
        <a:xfrm>
          <a:off x="0" y="0"/>
          <a:ext cx="0" cy="0"/>
          <a:chOff x="0" y="0"/>
          <a:chExt cx="0" cy="0"/>
        </a:xfrm>
      </p:grpSpPr>
      <p:sp>
        <p:nvSpPr>
          <p:cNvPr id="1043" name="Shape 10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44" name="Shape 1044"/>
          <p:cNvSpPr txBox="1"/>
          <p:nvPr/>
        </p:nvSpPr>
        <p:spPr>
          <a:xfrm>
            <a:off x="311700" y="1108600"/>
            <a:ext cx="8520600" cy="1481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View</a:t>
            </a:r>
          </a:p>
          <a:p>
            <a:pPr indent="457200" lvl="0" rtl="0">
              <a:spcBef>
                <a:spcPts val="0"/>
              </a:spcBef>
              <a:buNone/>
            </a:pPr>
            <a:r>
              <a:rPr lang="ru">
                <a:solidFill>
                  <a:srgbClr val="434343"/>
                </a:solidFill>
              </a:rPr>
              <a:t>Идея view состоит в том, чтобы отложить все модификации элементов до момента получения этих элементов из коллекции. Для этого вместо применения какой-либо функции возвращается новый объект view, который содержит в себе информацию о функции, которую нужно вызвать.</a:t>
            </a:r>
          </a:p>
          <a:p>
            <a:pPr indent="457200" lvl="0" rtl="0">
              <a:spcBef>
                <a:spcPts val="0"/>
              </a:spcBef>
              <a:buNone/>
            </a:pPr>
            <a:r>
              <a:rPr lang="ru">
                <a:solidFill>
                  <a:srgbClr val="434343"/>
                </a:solidFill>
              </a:rPr>
              <a:t>View существуют для всех Traversable коллекций.</a:t>
            </a:r>
          </a:p>
          <a:p>
            <a:pPr indent="457200" lvl="0" rtl="0">
              <a:spcBef>
                <a:spcPts val="0"/>
              </a:spcBef>
              <a:buNone/>
            </a:pPr>
            <a:r>
              <a:rPr lang="ru">
                <a:solidFill>
                  <a:srgbClr val="434343"/>
                </a:solidFill>
              </a:rPr>
              <a:t>Для того, чтобы получить view, у объекта достаточно вызвать метод view</a:t>
            </a:r>
          </a:p>
          <a:p>
            <a:pPr indent="457200" lvl="0" rtl="0">
              <a:spcBef>
                <a:spcPts val="0"/>
              </a:spcBef>
              <a:buNone/>
            </a:pPr>
            <a:r>
              <a:t/>
            </a:r>
            <a:endParaRPr>
              <a:solidFill>
                <a:srgbClr val="434343"/>
              </a:solidFill>
            </a:endParaRPr>
          </a:p>
          <a:p>
            <a:pPr lvl="0" rtl="0">
              <a:spcBef>
                <a:spcPts val="0"/>
              </a:spcBef>
              <a:buNone/>
            </a:pPr>
            <a:r>
              <a:rPr lang="ru" sz="1800">
                <a:solidFill>
                  <a:srgbClr val="434343"/>
                </a:solidFill>
              </a:rPr>
              <a:t>	</a:t>
            </a:r>
          </a:p>
        </p:txBody>
      </p:sp>
      <p:sp>
        <p:nvSpPr>
          <p:cNvPr id="1045" name="Shape 1045"/>
          <p:cNvSpPr txBox="1"/>
          <p:nvPr/>
        </p:nvSpPr>
        <p:spPr>
          <a:xfrm>
            <a:off x="311700" y="2542075"/>
            <a:ext cx="6919800" cy="2503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Traversable view есть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arrView = a.view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 </a:t>
            </a:r>
            <a:r>
              <a:rPr i="1" lang="ru" sz="1000">
                <a:solidFill>
                  <a:schemeClr val="dk1"/>
                </a:solidFill>
                <a:highlight>
                  <a:srgbClr val="FFFFFF"/>
                </a:highlight>
                <a:latin typeface="Verdana"/>
                <a:ea typeface="Verdana"/>
                <a:cs typeface="Verdana"/>
                <a:sym typeface="Verdana"/>
              </a:rPr>
              <a:t>Option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optView = o.view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 </a:t>
            </a:r>
            <a:r>
              <a:rPr i="1" lang="ru" sz="1000">
                <a:solidFill>
                  <a:srgbClr val="660E7A"/>
                </a:solidFill>
                <a:highlight>
                  <a:srgbClr val="FFFFFF"/>
                </a:highlight>
                <a:latin typeface="Verdana"/>
                <a:ea typeface="Verdana"/>
                <a:cs typeface="Verdana"/>
                <a:sym typeface="Verdana"/>
              </a:rPr>
              <a:t>Map</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 = m.view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не Traversable контейнеров view может не быть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 </a:t>
            </a:r>
            <a:r>
              <a:rPr i="1" lang="ru" sz="1000">
                <a:solidFill>
                  <a:schemeClr val="dk1"/>
                </a:solidFill>
                <a:highlight>
                  <a:srgbClr val="FFFFFF"/>
                </a:highlight>
                <a:latin typeface="Verdana"/>
                <a:ea typeface="Verdana"/>
                <a:cs typeface="Verdana"/>
                <a:sym typeface="Verdana"/>
              </a:rPr>
              <a:t>Try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t.view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9" name="Shape 1049"/>
        <p:cNvGrpSpPr/>
        <p:nvPr/>
      </p:nvGrpSpPr>
      <p:grpSpPr>
        <a:xfrm>
          <a:off x="0" y="0"/>
          <a:ext cx="0" cy="0"/>
          <a:chOff x="0" y="0"/>
          <a:chExt cx="0" cy="0"/>
        </a:xfrm>
      </p:grpSpPr>
      <p:sp>
        <p:nvSpPr>
          <p:cNvPr id="1050" name="Shape 10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51" name="Shape 1051"/>
          <p:cNvSpPr txBox="1"/>
          <p:nvPr/>
        </p:nvSpPr>
        <p:spPr>
          <a:xfrm>
            <a:off x="311700" y="1108600"/>
            <a:ext cx="8520600" cy="110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View</a:t>
            </a:r>
          </a:p>
          <a:p>
            <a:pPr lvl="0" rtl="0">
              <a:spcBef>
                <a:spcPts val="0"/>
              </a:spcBef>
              <a:buNone/>
            </a:pPr>
            <a:r>
              <a:rPr lang="ru">
                <a:solidFill>
                  <a:srgbClr val="434343"/>
                </a:solidFill>
              </a:rPr>
              <a:t>	Для того, чтобы вычислить все значения во view, можно использовать метод </a:t>
            </a:r>
            <a:r>
              <a:rPr b="1" lang="ru">
                <a:solidFill>
                  <a:srgbClr val="434343"/>
                </a:solidFill>
              </a:rPr>
              <a:t>force, </a:t>
            </a:r>
            <a:r>
              <a:rPr lang="ru">
                <a:solidFill>
                  <a:srgbClr val="434343"/>
                </a:solidFill>
              </a:rPr>
              <a:t>который вернет преобразованную коллекцию исходного типа.</a:t>
            </a:r>
          </a:p>
          <a:p>
            <a:pPr lvl="0" rtl="0">
              <a:spcBef>
                <a:spcPts val="0"/>
              </a:spcBef>
              <a:buNone/>
            </a:pPr>
            <a:r>
              <a:rPr lang="ru">
                <a:solidFill>
                  <a:srgbClr val="434343"/>
                </a:solidFill>
              </a:rPr>
              <a:t>	Рассмотрим особенности реализации конкретного view - Mapped</a:t>
            </a:r>
          </a:p>
        </p:txBody>
      </p:sp>
      <p:sp>
        <p:nvSpPr>
          <p:cNvPr id="1052" name="Shape 1052"/>
          <p:cNvSpPr txBox="1"/>
          <p:nvPr/>
        </p:nvSpPr>
        <p:spPr>
          <a:xfrm>
            <a:off x="311700" y="2262800"/>
            <a:ext cx="6919800" cy="2761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mapping </a:t>
            </a:r>
            <a:r>
              <a:rPr lang="ru" sz="1000">
                <a:solidFill>
                  <a:schemeClr val="dk1"/>
                </a:solidFill>
                <a:highlight>
                  <a:srgbClr val="FFFFFF"/>
                </a:highlight>
                <a:latin typeface="Verdana"/>
                <a:ea typeface="Verdana"/>
                <a:cs typeface="Verdana"/>
                <a:sym typeface="Verdana"/>
              </a:rPr>
              <a:t>= mapFunction }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AbstractTransformed[B]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Mapped[B]</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in SeqViewLike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super</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length = self.length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apply(idx: Int):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 mapping(self(idx))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 TraversableViewLike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mapping: A =&gt; </a:t>
            </a:r>
            <a:r>
              <a:rPr lang="ru" sz="1000">
                <a:solidFill>
                  <a:srgbClr val="20999D"/>
                </a:solidFill>
                <a:highlight>
                  <a:srgbClr val="FFFFFF"/>
                </a:highlight>
                <a:latin typeface="Verdana"/>
                <a:ea typeface="Verdana"/>
                <a:cs typeface="Verdana"/>
                <a:sym typeface="Verdana"/>
              </a:rPr>
              <a:t>B</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foreach[</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(x &lt;- self)</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f(mapping(x))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override 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viewIdentifier = </a:t>
            </a:r>
            <a:r>
              <a:rPr b="1" lang="ru" sz="1000">
                <a:solidFill>
                  <a:srgbClr val="008000"/>
                </a:solidFill>
                <a:highlight>
                  <a:srgbClr val="FFFFFF"/>
                </a:highlight>
                <a:latin typeface="Verdana"/>
                <a:ea typeface="Verdana"/>
                <a:cs typeface="Verdana"/>
                <a:sym typeface="Verdana"/>
              </a:rPr>
              <a:t>"M"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6" name="Shape 1056"/>
        <p:cNvGrpSpPr/>
        <p:nvPr/>
      </p:nvGrpSpPr>
      <p:grpSpPr>
        <a:xfrm>
          <a:off x="0" y="0"/>
          <a:ext cx="0" cy="0"/>
          <a:chOff x="0" y="0"/>
          <a:chExt cx="0" cy="0"/>
        </a:xfrm>
      </p:grpSpPr>
      <p:sp>
        <p:nvSpPr>
          <p:cNvPr id="1057" name="Shape 10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58" name="Shape 1058"/>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	</a:t>
            </a:r>
            <a:r>
              <a:rPr b="1" lang="ru">
                <a:solidFill>
                  <a:srgbClr val="434343"/>
                </a:solidFill>
              </a:rPr>
              <a:t>lectures.eval.LazySchedulerView</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2" name="Shape 1062"/>
        <p:cNvGrpSpPr/>
        <p:nvPr/>
      </p:nvGrpSpPr>
      <p:grpSpPr>
        <a:xfrm>
          <a:off x="0" y="0"/>
          <a:ext cx="0" cy="0"/>
          <a:chOff x="0" y="0"/>
          <a:chExt cx="0" cy="0"/>
        </a:xfrm>
      </p:grpSpPr>
      <p:sp>
        <p:nvSpPr>
          <p:cNvPr id="1063" name="Shape 10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rPr lang="ru">
                <a:solidFill>
                  <a:schemeClr val="dk2"/>
                </a:solidFill>
              </a:rPr>
              <a:t> </a:t>
            </a:r>
          </a:p>
        </p:txBody>
      </p:sp>
      <p:sp>
        <p:nvSpPr>
          <p:cNvPr id="1064" name="Shape 1064"/>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8" name="Shape 1068"/>
        <p:cNvGrpSpPr/>
        <p:nvPr/>
      </p:nvGrpSpPr>
      <p:grpSpPr>
        <a:xfrm>
          <a:off x="0" y="0"/>
          <a:ext cx="0" cy="0"/>
          <a:chOff x="0" y="0"/>
          <a:chExt cx="0" cy="0"/>
        </a:xfrm>
      </p:grpSpPr>
      <p:sp>
        <p:nvSpPr>
          <p:cNvPr id="1069" name="Shape 10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070" name="Shape 1070"/>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71" name="Shape 1071"/>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5" name="Shape 1075"/>
        <p:cNvGrpSpPr/>
        <p:nvPr/>
      </p:nvGrpSpPr>
      <p:grpSpPr>
        <a:xfrm>
          <a:off x="0" y="0"/>
          <a:ext cx="0" cy="0"/>
          <a:chOff x="0" y="0"/>
          <a:chExt cx="0" cy="0"/>
        </a:xfrm>
      </p:grpSpPr>
      <p:sp>
        <p:nvSpPr>
          <p:cNvPr id="1076" name="Shape 10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077" name="Shape 1077"/>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78" name="Shape 1078"/>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079" name="Shape 1079"/>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3" name="Shape 1083"/>
        <p:cNvGrpSpPr/>
        <p:nvPr/>
      </p:nvGrpSpPr>
      <p:grpSpPr>
        <a:xfrm>
          <a:off x="0" y="0"/>
          <a:ext cx="0" cy="0"/>
          <a:chOff x="0" y="0"/>
          <a:chExt cx="0" cy="0"/>
        </a:xfrm>
      </p:grpSpPr>
      <p:sp>
        <p:nvSpPr>
          <p:cNvPr id="1084" name="Shape 10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Dependent types</a:t>
            </a:r>
          </a:p>
        </p:txBody>
      </p:sp>
      <p:sp>
        <p:nvSpPr>
          <p:cNvPr id="1085" name="Shape 1085"/>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объекта внешнего класса будет определен свой внутренний тип, не равный типу в других объектах.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9" name="Shape 1089"/>
        <p:cNvGrpSpPr/>
        <p:nvPr/>
      </p:nvGrpSpPr>
      <p:grpSpPr>
        <a:xfrm>
          <a:off x="0" y="0"/>
          <a:ext cx="0" cy="0"/>
          <a:chOff x="0" y="0"/>
          <a:chExt cx="0" cy="0"/>
        </a:xfrm>
      </p:grpSpPr>
      <p:sp>
        <p:nvSpPr>
          <p:cNvPr id="1090" name="Shape 10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Dependent types</a:t>
            </a:r>
            <a:r>
              <a:rPr lang="ru">
                <a:solidFill>
                  <a:schemeClr val="dk2"/>
                </a:solidFill>
              </a:rPr>
              <a:t> </a:t>
            </a:r>
          </a:p>
        </p:txBody>
      </p:sp>
      <p:sp>
        <p:nvSpPr>
          <p:cNvPr id="1091" name="Shape 1091"/>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092" name="Shape 1092"/>
          <p:cNvSpPr txBox="1"/>
          <p:nvPr/>
        </p:nvSpPr>
        <p:spPr>
          <a:xfrm>
            <a:off x="311700" y="1396450"/>
            <a:ext cx="6919800" cy="3640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098" name="Shape 1098"/>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a:t>
            </a:r>
            <a:r>
              <a:rPr b="1" lang="ru">
                <a:solidFill>
                  <a:srgbClr val="434343"/>
                </a:solidFill>
              </a:rPr>
              <a:t>volatile</a:t>
            </a:r>
            <a:r>
              <a:rPr lang="ru">
                <a:solidFill>
                  <a:srgbClr val="434343"/>
                </a:solidFill>
              </a:rPr>
              <a:t>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2" name="Shape 1102"/>
        <p:cNvGrpSpPr/>
        <p:nvPr/>
      </p:nvGrpSpPr>
      <p:grpSpPr>
        <a:xfrm>
          <a:off x="0" y="0"/>
          <a:ext cx="0" cy="0"/>
          <a:chOff x="0" y="0"/>
          <a:chExt cx="0" cy="0"/>
        </a:xfrm>
      </p:grpSpPr>
      <p:sp>
        <p:nvSpPr>
          <p:cNvPr id="1103" name="Shape 11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04" name="Shape 1104"/>
          <p:cNvSpPr txBox="1"/>
          <p:nvPr/>
        </p:nvSpPr>
        <p:spPr>
          <a:xfrm>
            <a:off x="311700" y="1085350"/>
            <a:ext cx="8520600" cy="1476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Начнем рассматривать специальные инструменты scala для работы в многопоточной среде с более специфичной технологии -  параллельных коллекций.</a:t>
            </a:r>
          </a:p>
          <a:p>
            <a:pPr lvl="0">
              <a:spcBef>
                <a:spcPts val="0"/>
              </a:spcBef>
              <a:buNone/>
            </a:pPr>
            <a:r>
              <a:rPr lang="ru">
                <a:solidFill>
                  <a:srgbClr val="434343"/>
                </a:solidFill>
              </a:rPr>
              <a:t>	Параллельные коллекции предназначены для выполнения последовательных ассоциативных операций над коллекциями, в несколько потоков.</a:t>
            </a:r>
          </a:p>
          <a:p>
            <a:pPr lvl="0">
              <a:spcBef>
                <a:spcPts val="0"/>
              </a:spcBef>
              <a:buNone/>
            </a:pPr>
            <a:r>
              <a:rPr lang="ru">
                <a:solidFill>
                  <a:srgbClr val="434343"/>
                </a:solidFill>
              </a:rPr>
              <a:t>	Из любой коллекции можно получить параллельную реализацию с помощью метода </a:t>
            </a:r>
            <a:r>
              <a:rPr b="1" lang="ru">
                <a:solidFill>
                  <a:srgbClr val="434343"/>
                </a:solidFill>
              </a:rPr>
              <a:t>par</a:t>
            </a:r>
          </a:p>
          <a:p>
            <a:pPr lvl="0">
              <a:spcBef>
                <a:spcPts val="0"/>
              </a:spcBef>
              <a:buNone/>
            </a:pPr>
            <a:r>
              <a:t/>
            </a:r>
            <a:endParaRPr b="1">
              <a:solidFill>
                <a:srgbClr val="434343"/>
              </a:solidFill>
            </a:endParaRPr>
          </a:p>
          <a:p>
            <a:pPr lvl="0" rtl="0">
              <a:spcBef>
                <a:spcPts val="0"/>
              </a:spcBef>
              <a:buNone/>
            </a:pPr>
            <a:r>
              <a:t/>
            </a:r>
            <a:endParaRPr>
              <a:solidFill>
                <a:srgbClr val="434343"/>
              </a:solidFill>
            </a:endParaRPr>
          </a:p>
        </p:txBody>
      </p:sp>
      <p:sp>
        <p:nvSpPr>
          <p:cNvPr id="1105" name="Shape 1105"/>
          <p:cNvSpPr txBox="1"/>
          <p:nvPr/>
        </p:nvSpPr>
        <p:spPr>
          <a:xfrm>
            <a:off x="311700" y="2562200"/>
            <a:ext cx="6919800" cy="1328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copied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.par</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ar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wrapped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ar</a:t>
            </a:r>
            <a:r>
              <a:rPr lang="ru" sz="1000">
                <a:solidFill>
                  <a:schemeClr val="dk1"/>
                </a:solidFill>
                <a:highlight>
                  <a:srgbClr val="FFFFFF"/>
                </a:highlight>
                <a:latin typeface="Verdana"/>
                <a:ea typeface="Verdana"/>
                <a:cs typeface="Verdana"/>
                <a:sym typeface="Verdana"/>
              </a:rPr>
              <a:t>.par</a:t>
            </a:r>
          </a:p>
        </p:txBody>
      </p:sp>
      <p:sp>
        <p:nvSpPr>
          <p:cNvPr id="1106" name="Shape 1106"/>
          <p:cNvSpPr txBox="1"/>
          <p:nvPr/>
        </p:nvSpPr>
        <p:spPr>
          <a:xfrm>
            <a:off x="311700" y="3890300"/>
            <a:ext cx="8520600" cy="3978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Чтобы получить однопоточную версию коллекции из параллельной нужно вызвать метода </a:t>
            </a:r>
            <a:r>
              <a:rPr b="1" lang="ru">
                <a:solidFill>
                  <a:srgbClr val="434343"/>
                </a:solidFill>
              </a:rPr>
              <a:t>seq</a:t>
            </a:r>
          </a:p>
          <a:p>
            <a:pPr lvl="0" rtl="0">
              <a:spcBef>
                <a:spcPts val="0"/>
              </a:spcBef>
              <a:buNone/>
            </a:pPr>
            <a:r>
              <a:t/>
            </a:r>
            <a:endParaRPr>
              <a:solidFill>
                <a:srgbClr val="434343"/>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0" name="Shape 1110"/>
        <p:cNvGrpSpPr/>
        <p:nvPr/>
      </p:nvGrpSpPr>
      <p:grpSpPr>
        <a:xfrm>
          <a:off x="0" y="0"/>
          <a:ext cx="0" cy="0"/>
          <a:chOff x="0" y="0"/>
          <a:chExt cx="0" cy="0"/>
        </a:xfrm>
      </p:grpSpPr>
      <p:sp>
        <p:nvSpPr>
          <p:cNvPr id="1111" name="Shape 11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12" name="Shape 1112"/>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В зависимости от базовой коллекции, метод </a:t>
            </a:r>
            <a:r>
              <a:rPr b="1" lang="ru">
                <a:solidFill>
                  <a:srgbClr val="434343"/>
                </a:solidFill>
              </a:rPr>
              <a:t>par</a:t>
            </a:r>
            <a:r>
              <a:rPr lang="ru">
                <a:solidFill>
                  <a:srgbClr val="434343"/>
                </a:solidFill>
              </a:rPr>
              <a:t> вернет одну из параллельных реализаций</a:t>
            </a:r>
          </a:p>
          <a:p>
            <a:pPr indent="-228600" lvl="0" marL="914400" rtl="0">
              <a:spcBef>
                <a:spcPts val="0"/>
              </a:spcBef>
              <a:buClr>
                <a:srgbClr val="434343"/>
              </a:buClr>
              <a:buChar char="●"/>
            </a:pPr>
            <a:r>
              <a:rPr b="1" lang="ru">
                <a:solidFill>
                  <a:srgbClr val="434343"/>
                </a:solidFill>
              </a:rPr>
              <a:t>immutable.ParVector - </a:t>
            </a:r>
            <a:r>
              <a:rPr lang="ru">
                <a:solidFill>
                  <a:srgbClr val="434343"/>
                </a:solidFill>
              </a:rPr>
              <a:t>Иммутабильная копия Vector, List или Stream. Создание занимает линейное время</a:t>
            </a:r>
          </a:p>
          <a:p>
            <a:pPr indent="-228600" lvl="0" marL="914400" rtl="0">
              <a:spcBef>
                <a:spcPts val="0"/>
              </a:spcBef>
              <a:buClr>
                <a:srgbClr val="434343"/>
              </a:buClr>
              <a:buChar char="●"/>
            </a:pPr>
            <a:r>
              <a:rPr b="1" lang="ru">
                <a:solidFill>
                  <a:srgbClr val="434343"/>
                </a:solidFill>
              </a:rPr>
              <a:t>immutable.ParHashMap - </a:t>
            </a:r>
            <a:r>
              <a:rPr lang="ru">
                <a:solidFill>
                  <a:srgbClr val="434343"/>
                </a:solidFill>
              </a:rPr>
              <a:t>Имутабильная версия immutable.Map. Создание занимает линейное время</a:t>
            </a:r>
          </a:p>
          <a:p>
            <a:pPr indent="-228600" lvl="0" marL="914400" rtl="0">
              <a:spcBef>
                <a:spcPts val="0"/>
              </a:spcBef>
              <a:buClr>
                <a:srgbClr val="434343"/>
              </a:buClr>
              <a:buChar char="●"/>
            </a:pPr>
            <a:r>
              <a:rPr b="1" lang="ru">
                <a:solidFill>
                  <a:srgbClr val="434343"/>
                </a:solidFill>
              </a:rPr>
              <a:t>immutable.ParHashSet - </a:t>
            </a:r>
            <a:r>
              <a:rPr lang="ru">
                <a:solidFill>
                  <a:srgbClr val="434343"/>
                </a:solidFill>
              </a:rPr>
              <a:t>Имутабильная версия immutable.Set. Создание занимает линейное время</a:t>
            </a:r>
          </a:p>
          <a:p>
            <a:pPr indent="-228600" lvl="0" marL="914400" rtl="0">
              <a:spcBef>
                <a:spcPts val="0"/>
              </a:spcBef>
              <a:buClr>
                <a:srgbClr val="434343"/>
              </a:buClr>
              <a:buChar char="●"/>
            </a:pPr>
            <a:r>
              <a:rPr b="1" lang="ru">
                <a:solidFill>
                  <a:srgbClr val="434343"/>
                </a:solidFill>
              </a:rPr>
              <a:t>mutable.ParArray - </a:t>
            </a:r>
            <a:r>
              <a:rPr lang="ru">
                <a:solidFill>
                  <a:srgbClr val="434343"/>
                </a:solidFill>
              </a:rPr>
              <a:t>Параллельная версия мутабильных коллeкций, типа ListBuffer и Array. Создание занимает константное время</a:t>
            </a:r>
          </a:p>
          <a:p>
            <a:pPr indent="-228600" lvl="0" marL="914400">
              <a:spcBef>
                <a:spcPts val="0"/>
              </a:spcBef>
              <a:buClr>
                <a:srgbClr val="434343"/>
              </a:buClr>
              <a:buChar char="●"/>
            </a:pPr>
            <a:r>
              <a:rPr b="1" lang="ru">
                <a:solidFill>
                  <a:srgbClr val="434343"/>
                </a:solidFill>
              </a:rPr>
              <a:t>mutable.ParTrieMap - </a:t>
            </a:r>
            <a:r>
              <a:rPr lang="ru">
                <a:solidFill>
                  <a:srgbClr val="434343"/>
                </a:solidFill>
              </a:rPr>
              <a:t>Параллельная версия concurrent.TrieMap </a:t>
            </a:r>
          </a:p>
          <a:p>
            <a:pPr lvl="0" rtl="0">
              <a:spcBef>
                <a:spcPts val="0"/>
              </a:spcBef>
              <a:buNone/>
            </a:pPr>
            <a:r>
              <a:rPr lang="ru">
                <a:solidFill>
                  <a:srgbClr val="434343"/>
                </a:solidFill>
              </a:rPr>
              <a:t>	Полный список конкретных параллельных коллекций и их характеристики можно найти </a:t>
            </a:r>
            <a:r>
              <a:rPr lang="ru" u="sng">
                <a:solidFill>
                  <a:schemeClr val="hlink"/>
                </a:solidFill>
                <a:hlinkClick r:id="rId3"/>
              </a:rPr>
              <a:t>в документации</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6" name="Shape 1116"/>
        <p:cNvGrpSpPr/>
        <p:nvPr/>
      </p:nvGrpSpPr>
      <p:grpSpPr>
        <a:xfrm>
          <a:off x="0" y="0"/>
          <a:ext cx="0" cy="0"/>
          <a:chOff x="0" y="0"/>
          <a:chExt cx="0" cy="0"/>
        </a:xfrm>
      </p:grpSpPr>
      <p:sp>
        <p:nvSpPr>
          <p:cNvPr id="1117" name="Shape 11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18" name="Shape 1118"/>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Ограниченность параллельных коллекций</a:t>
            </a:r>
          </a:p>
          <a:p>
            <a:pPr indent="-228600" lvl="0" marL="457200" rtl="0">
              <a:spcBef>
                <a:spcPts val="0"/>
              </a:spcBef>
              <a:buClr>
                <a:srgbClr val="434343"/>
              </a:buClr>
              <a:buChar char="●"/>
            </a:pPr>
            <a:r>
              <a:rPr lang="ru">
                <a:solidFill>
                  <a:srgbClr val="434343"/>
                </a:solidFill>
              </a:rPr>
              <a:t>Прирост производительности заметен для коллекций с количеством элементов &gt;&gt; 10k</a:t>
            </a:r>
          </a:p>
          <a:p>
            <a:pPr indent="-228600" lvl="0" marL="457200" rtl="0">
              <a:spcBef>
                <a:spcPts val="0"/>
              </a:spcBef>
              <a:buClr>
                <a:srgbClr val="434343"/>
              </a:buClr>
              <a:buChar char="●"/>
            </a:pPr>
            <a:r>
              <a:rPr lang="ru">
                <a:solidFill>
                  <a:srgbClr val="434343"/>
                </a:solidFill>
              </a:rPr>
              <a:t>Параллельные коллекции сложно в контролировать и отлаживать</a:t>
            </a:r>
          </a:p>
          <a:p>
            <a:pPr indent="-228600" lvl="0" marL="457200" rtl="0">
              <a:spcBef>
                <a:spcPts val="0"/>
              </a:spcBef>
              <a:buClr>
                <a:srgbClr val="434343"/>
              </a:buClr>
              <a:buChar char="●"/>
            </a:pPr>
            <a:r>
              <a:rPr lang="ru">
                <a:solidFill>
                  <a:srgbClr val="434343"/>
                </a:solidFill>
              </a:rPr>
              <a:t>Операция должна быть ассоциативной</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19" name="Shape 1119"/>
          <p:cNvSpPr txBox="1"/>
          <p:nvPr/>
        </p:nvSpPr>
        <p:spPr>
          <a:xfrm>
            <a:off x="311700" y="2111775"/>
            <a:ext cx="6120600" cy="1762800"/>
          </a:xfrm>
          <a:prstGeom prst="rect">
            <a:avLst/>
          </a:prstGeom>
          <a:solidFill>
            <a:srgbClr val="FFFFFF"/>
          </a:solidFill>
          <a:ln>
            <a:noFill/>
          </a:ln>
        </p:spPr>
        <p:txBody>
          <a:bodyPr anchorCtr="0" anchor="ctr" bIns="91425" lIns="91425" rIns="91425" tIns="91425">
            <a:noAutofit/>
          </a:bodyPr>
          <a:lstStyle/>
          <a:p>
            <a:pPr lv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1 </a:t>
            </a:r>
            <a:r>
              <a:rPr lang="ru" sz="1000">
                <a:solidFill>
                  <a:schemeClr val="dk1"/>
                </a:solidFill>
                <a:highlight>
                  <a:srgbClr val="E4E4FF"/>
                </a:highlight>
                <a:latin typeface="Verdana"/>
                <a:ea typeface="Verdana"/>
                <a:cs typeface="Verdana"/>
                <a:sym typeface="Verdana"/>
              </a:rPr>
              <a:t>to </a:t>
            </a:r>
            <a:r>
              <a:rPr lang="ru" sz="1000">
                <a:solidFill>
                  <a:srgbClr val="0000FF"/>
                </a:solidFill>
                <a:highlight>
                  <a:srgbClr val="E4E4FF"/>
                </a:highlight>
                <a:latin typeface="Verdana"/>
                <a:ea typeface="Verdana"/>
                <a:cs typeface="Verdana"/>
                <a:sym typeface="Verdana"/>
              </a:rPr>
              <a:t>1000</a:t>
            </a:r>
            <a:r>
              <a:rPr lang="ru" sz="1000">
                <a:solidFill>
                  <a:schemeClr val="dk1"/>
                </a:solidFill>
                <a:highlight>
                  <a:srgbClr val="E4E4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list1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list2: Int = -</a:t>
            </a:r>
            <a:r>
              <a:rPr lang="ru" sz="1000">
                <a:solidFill>
                  <a:srgbClr val="0000FF"/>
                </a:solidFill>
                <a:highlight>
                  <a:srgbClr val="FFFFFF"/>
                </a:highlight>
                <a:latin typeface="Verdana"/>
                <a:ea typeface="Verdana"/>
                <a:cs typeface="Verdana"/>
                <a:sym typeface="Verdana"/>
              </a:rPr>
              <a:t>238948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list3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list3: Int = </a:t>
            </a:r>
            <a:r>
              <a:rPr lang="ru" sz="1000">
                <a:solidFill>
                  <a:srgbClr val="0000FF"/>
                </a:solidFill>
                <a:highlight>
                  <a:srgbClr val="FFFFFF"/>
                </a:highlight>
                <a:latin typeface="Verdana"/>
                <a:ea typeface="Verdana"/>
                <a:cs typeface="Verdana"/>
                <a:sym typeface="Verdana"/>
              </a:rPr>
              <a:t>73500</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3" name="Shape 1123"/>
        <p:cNvGrpSpPr/>
        <p:nvPr/>
      </p:nvGrpSpPr>
      <p:grpSpPr>
        <a:xfrm>
          <a:off x="0" y="0"/>
          <a:ext cx="0" cy="0"/>
          <a:chOff x="0" y="0"/>
          <a:chExt cx="0" cy="0"/>
        </a:xfrm>
      </p:grpSpPr>
      <p:sp>
        <p:nvSpPr>
          <p:cNvPr id="1124" name="Shape 11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25" name="Shape 1125"/>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Ограниченность параллельных коллекций</a:t>
            </a:r>
          </a:p>
          <a:p>
            <a:pPr indent="-228600" lvl="0" marL="457200" rtl="0">
              <a:spcBef>
                <a:spcPts val="0"/>
              </a:spcBef>
              <a:buClr>
                <a:srgbClr val="434343"/>
              </a:buClr>
              <a:buChar char="●"/>
            </a:pPr>
            <a:r>
              <a:rPr lang="ru">
                <a:solidFill>
                  <a:srgbClr val="434343"/>
                </a:solidFill>
              </a:rPr>
              <a:t>Легко столкнуться с race condition, dead lock и т.д. </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26" name="Shape 1126"/>
          <p:cNvSpPr txBox="1"/>
          <p:nvPr/>
        </p:nvSpPr>
        <p:spPr>
          <a:xfrm>
            <a:off x="311700" y="1803175"/>
            <a:ext cx="6120600" cy="2627700"/>
          </a:xfrm>
          <a:prstGeom prst="rect">
            <a:avLst/>
          </a:prstGeom>
          <a:solidFill>
            <a:srgbClr val="FFFFFF"/>
          </a:solidFill>
          <a:ln>
            <a:noFill/>
          </a:ln>
        </p:spPr>
        <p:txBody>
          <a:bodyPr anchorCtr="0" anchor="ctr" bIns="91425" lIns="91425" rIns="91425" tIns="91425">
            <a:noAutofit/>
          </a:bodyPr>
          <a:lstStyle/>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res1: Int = </a:t>
            </a:r>
            <a:r>
              <a:rPr lang="ru" sz="1000">
                <a:solidFill>
                  <a:srgbClr val="0000FF"/>
                </a:solidFill>
                <a:highlight>
                  <a:srgbClr val="FFFFFF"/>
                </a:highlight>
                <a:latin typeface="Verdana"/>
                <a:ea typeface="Verdana"/>
                <a:cs typeface="Verdana"/>
                <a:sym typeface="Verdana"/>
              </a:rPr>
              <a:t>439037</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res3: Int = </a:t>
            </a:r>
            <a:r>
              <a:rPr lang="ru" sz="1000">
                <a:solidFill>
                  <a:srgbClr val="0000FF"/>
                </a:solidFill>
                <a:highlight>
                  <a:srgbClr val="FFFFFF"/>
                </a:highlight>
                <a:latin typeface="Verdana"/>
                <a:ea typeface="Verdana"/>
                <a:cs typeface="Verdana"/>
                <a:sym typeface="Verdana"/>
              </a:rPr>
              <a:t>13964</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res5: Int = </a:t>
            </a:r>
            <a:r>
              <a:rPr lang="ru" sz="1000">
                <a:solidFill>
                  <a:srgbClr val="0000FF"/>
                </a:solidFill>
                <a:highlight>
                  <a:srgbClr val="FFFFFF"/>
                </a:highlight>
                <a:latin typeface="Verdana"/>
                <a:ea typeface="Verdana"/>
                <a:cs typeface="Verdana"/>
                <a:sym typeface="Verdana"/>
              </a:rPr>
              <a:t>456993</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0" name="Shape 1130"/>
        <p:cNvGrpSpPr/>
        <p:nvPr/>
      </p:nvGrpSpPr>
      <p:grpSpPr>
        <a:xfrm>
          <a:off x="0" y="0"/>
          <a:ext cx="0" cy="0"/>
          <a:chOff x="0" y="0"/>
          <a:chExt cx="0" cy="0"/>
        </a:xfrm>
      </p:grpSpPr>
      <p:sp>
        <p:nvSpPr>
          <p:cNvPr id="1131" name="Shape 11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32" name="Shape 1132"/>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133" name="Shape 1133"/>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7" name="Shape 1137"/>
        <p:cNvGrpSpPr/>
        <p:nvPr/>
      </p:nvGrpSpPr>
      <p:grpSpPr>
        <a:xfrm>
          <a:off x="0" y="0"/>
          <a:ext cx="0" cy="0"/>
          <a:chOff x="0" y="0"/>
          <a:chExt cx="0" cy="0"/>
        </a:xfrm>
      </p:grpSpPr>
      <p:sp>
        <p:nvSpPr>
          <p:cNvPr id="1138" name="Shape 11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39" name="Shape 1139"/>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выполняться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43" name="Shape 1143"/>
        <p:cNvGrpSpPr/>
        <p:nvPr/>
      </p:nvGrpSpPr>
      <p:grpSpPr>
        <a:xfrm>
          <a:off x="0" y="0"/>
          <a:ext cx="0" cy="0"/>
          <a:chOff x="0" y="0"/>
          <a:chExt cx="0" cy="0"/>
        </a:xfrm>
      </p:grpSpPr>
      <p:sp>
        <p:nvSpPr>
          <p:cNvPr id="1144" name="Shape 11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45" name="Shape 1145"/>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49" name="Shape 1149"/>
        <p:cNvGrpSpPr/>
        <p:nvPr/>
      </p:nvGrpSpPr>
      <p:grpSpPr>
        <a:xfrm>
          <a:off x="0" y="0"/>
          <a:ext cx="0" cy="0"/>
          <a:chOff x="0" y="0"/>
          <a:chExt cx="0" cy="0"/>
        </a:xfrm>
      </p:grpSpPr>
      <p:sp>
        <p:nvSpPr>
          <p:cNvPr id="1150" name="Shape 11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51" name="Shape 1151"/>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52" name="Shape 1152"/>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56" name="Shape 1156"/>
        <p:cNvGrpSpPr/>
        <p:nvPr/>
      </p:nvGrpSpPr>
      <p:grpSpPr>
        <a:xfrm>
          <a:off x="0" y="0"/>
          <a:ext cx="0" cy="0"/>
          <a:chOff x="0" y="0"/>
          <a:chExt cx="0" cy="0"/>
        </a:xfrm>
      </p:grpSpPr>
      <p:sp>
        <p:nvSpPr>
          <p:cNvPr id="1157" name="Shape 11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58" name="Shape 1158"/>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62" name="Shape 1162"/>
        <p:cNvGrpSpPr/>
        <p:nvPr/>
      </p:nvGrpSpPr>
      <p:grpSpPr>
        <a:xfrm>
          <a:off x="0" y="0"/>
          <a:ext cx="0" cy="0"/>
          <a:chOff x="0" y="0"/>
          <a:chExt cx="0" cy="0"/>
        </a:xfrm>
      </p:grpSpPr>
      <p:sp>
        <p:nvSpPr>
          <p:cNvPr id="1163" name="Shape 11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64" name="Shape 1164"/>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68" name="Shape 1168"/>
        <p:cNvGrpSpPr/>
        <p:nvPr/>
      </p:nvGrpSpPr>
      <p:grpSpPr>
        <a:xfrm>
          <a:off x="0" y="0"/>
          <a:ext cx="0" cy="0"/>
          <a:chOff x="0" y="0"/>
          <a:chExt cx="0" cy="0"/>
        </a:xfrm>
      </p:grpSpPr>
      <p:sp>
        <p:nvSpPr>
          <p:cNvPr id="1169" name="Shape 11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0" name="Shape 1170"/>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74" name="Shape 1174"/>
        <p:cNvGrpSpPr/>
        <p:nvPr/>
      </p:nvGrpSpPr>
      <p:grpSpPr>
        <a:xfrm>
          <a:off x="0" y="0"/>
          <a:ext cx="0" cy="0"/>
          <a:chOff x="0" y="0"/>
          <a:chExt cx="0" cy="0"/>
        </a:xfrm>
      </p:grpSpPr>
      <p:sp>
        <p:nvSpPr>
          <p:cNvPr id="1175" name="Shape 1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6" name="Shape 1176"/>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80" name="Shape 1180"/>
        <p:cNvGrpSpPr/>
        <p:nvPr/>
      </p:nvGrpSpPr>
      <p:grpSpPr>
        <a:xfrm>
          <a:off x="0" y="0"/>
          <a:ext cx="0" cy="0"/>
          <a:chOff x="0" y="0"/>
          <a:chExt cx="0" cy="0"/>
        </a:xfrm>
      </p:grpSpPr>
      <p:sp>
        <p:nvSpPr>
          <p:cNvPr id="1181" name="Shape 118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82" name="Shape 1182"/>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86" name="Shape 1186"/>
        <p:cNvGrpSpPr/>
        <p:nvPr/>
      </p:nvGrpSpPr>
      <p:grpSpPr>
        <a:xfrm>
          <a:off x="0" y="0"/>
          <a:ext cx="0" cy="0"/>
          <a:chOff x="0" y="0"/>
          <a:chExt cx="0" cy="0"/>
        </a:xfrm>
      </p:grpSpPr>
      <p:sp>
        <p:nvSpPr>
          <p:cNvPr id="1187" name="Shape 11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88" name="Shape 1188"/>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 </a:t>
            </a:r>
            <a:r>
              <a:rPr lang="ru">
                <a:solidFill>
                  <a:srgbClr val="434343"/>
                </a:solidFill>
              </a:rPr>
              <a:t>представляет семейство фреймворков для создания распределенный, устойчивых, масштабируемых приложений. В основе технологий Akka лежит идея акторов</a:t>
            </a:r>
          </a:p>
          <a:p>
            <a:pPr lvl="0" rtl="0">
              <a:spcBef>
                <a:spcPts val="0"/>
              </a:spcBef>
              <a:buNone/>
            </a:pPr>
            <a:r>
              <a:rPr lang="ru">
                <a:solidFill>
                  <a:srgbClr val="434343"/>
                </a:solidFill>
              </a:rPr>
              <a:t>Знакомство с этой идеей мы начнем с простого приложения</a:t>
            </a:r>
          </a:p>
          <a:p>
            <a:pPr indent="457200" lvl="0" rtl="0">
              <a:spcBef>
                <a:spcPts val="0"/>
              </a:spcBef>
              <a:buNone/>
            </a:pPr>
            <a:r>
              <a:rPr b="1" lang="ru">
                <a:solidFill>
                  <a:srgbClr val="434343"/>
                </a:solidFill>
              </a:rPr>
              <a:t>lectures.concurrent.akka.AkkaPinPongExample</a:t>
            </a:r>
          </a:p>
          <a:p>
            <a:pPr lvl="0" rtl="0">
              <a:spcBef>
                <a:spcPts val="0"/>
              </a:spcBef>
              <a:buNone/>
            </a:pPr>
            <a:r>
              <a:rPr lang="ru" sz="1800">
                <a:solidFill>
                  <a:srgbClr val="434343"/>
                </a:solidFill>
              </a:rPr>
              <a:t>	</a:t>
            </a:r>
            <a:r>
              <a:rPr lang="ru">
                <a:solidFill>
                  <a:srgbClr val="434343"/>
                </a:solidFill>
              </a:rPr>
              <a:t>и</a:t>
            </a:r>
          </a:p>
          <a:p>
            <a:pPr lvl="0" rtl="0">
              <a:spcBef>
                <a:spcPts val="0"/>
              </a:spcBef>
              <a:buNone/>
            </a:pPr>
            <a:r>
              <a:rPr lang="ru">
                <a:solidFill>
                  <a:srgbClr val="434343"/>
                </a:solidFill>
              </a:rPr>
              <a:t>	страницы </a:t>
            </a:r>
            <a:r>
              <a:rPr lang="ru" u="sng">
                <a:solidFill>
                  <a:schemeClr val="hlink"/>
                </a:solidFill>
                <a:hlinkClick r:id="rId3"/>
              </a:rPr>
              <a:t>документации</a:t>
            </a:r>
            <a:r>
              <a:rPr lang="ru">
                <a:solidFill>
                  <a:srgbClr val="434343"/>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 (https://t.me/joinchat/AAAAAAzQuusCM7WZqYYcoQ)</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https://github.com/sergeypopov83/scala-school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inputPrm</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 и методы</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098475"/>
            <a:ext cx="8520600" cy="2322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9" name="Shape 219"/>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rgbClr val="000000"/>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=&gt;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или проще</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тоже, но без синтаксического сахара</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noSugarPlease: Function1[</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0" name="Shape 230"/>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432512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06300"/>
            <a:ext cx="6376500" cy="2699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054100"/>
            <a:ext cx="8481600" cy="1252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Функции с несколькими наборами параметров. </a:t>
            </a: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функция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переменной. Для того, чтобы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7748700" cy="2666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 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 }</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multiplyWithPrinter(i: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 (i) compose printOperand[Int] andThen printResult)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multiplyWithPrinter(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class</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Application {</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ServiceA(c: =&gt;ServiceC){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getC = 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ServiceA)</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ServiceA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ServiceA(c)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ServiceC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ServiceC(a)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app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Application()</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app.</a:t>
            </a:r>
            <a:r>
              <a:rPr i="1" lang="ru" sz="1000">
                <a:solidFill>
                  <a:srgbClr val="660E7A"/>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Круглые и фигурные скобки</a:t>
            </a:r>
          </a:p>
        </p:txBody>
      </p:sp>
      <p:sp>
        <p:nvSpPr>
          <p:cNvPr id="293" name="Shape 293"/>
          <p:cNvSpPr txBox="1"/>
          <p:nvPr/>
        </p:nvSpPr>
        <p:spPr>
          <a:xfrm>
            <a:off x="311700" y="1079300"/>
            <a:ext cx="7881600" cy="3752700"/>
          </a:xfrm>
          <a:prstGeom prst="rect">
            <a:avLst/>
          </a:prstGeom>
          <a:noFill/>
          <a:ln>
            <a:noFill/>
          </a:ln>
        </p:spPr>
        <p:txBody>
          <a:bodyPr anchorCtr="0" anchor="t" bIns="91425" lIns="91425" rIns="91425" tIns="91425">
            <a:noAutofit/>
          </a:bodyPr>
          <a:lstStyle/>
          <a:p>
            <a:pPr indent="0" lvl="0" marL="0" rtl="0">
              <a:spcBef>
                <a:spcPts val="0"/>
              </a:spcBef>
              <a:buNone/>
            </a:pPr>
            <a:r>
              <a:rPr lang="ru" sz="1600">
                <a:solidFill>
                  <a:srgbClr val="434343"/>
                </a:solidFill>
              </a:rPr>
              <a:t>Scala имеет несколько правил относительно круглых () и фигурных {} скобок:</a:t>
            </a:r>
          </a:p>
          <a:p>
            <a:pPr indent="-330200" lvl="0" marL="457200" rtl="0">
              <a:spcBef>
                <a:spcPts val="0"/>
              </a:spcBef>
              <a:buClr>
                <a:srgbClr val="434343"/>
              </a:buClr>
              <a:buSzPct val="100000"/>
              <a:buAutoNum type="arabicPeriod"/>
            </a:pPr>
            <a:r>
              <a:rPr lang="ru" sz="1600">
                <a:solidFill>
                  <a:srgbClr val="434343"/>
                </a:solidFill>
              </a:rPr>
              <a:t>Для параметров-функций допускается опускать скобки:</a:t>
            </a:r>
            <a:br>
              <a:rPr lang="ru" sz="1600">
                <a:solidFill>
                  <a:srgbClr val="434343"/>
                </a:solidFill>
              </a:rPr>
            </a:br>
            <a:r>
              <a:rPr lang="ru" sz="1600">
                <a:solidFill>
                  <a:srgbClr val="434343"/>
                </a:solidFill>
                <a:latin typeface="Courier New"/>
                <a:ea typeface="Courier New"/>
                <a:cs typeface="Courier New"/>
                <a:sym typeface="Courier New"/>
              </a:rPr>
              <a:t>list.map( _ * 2 )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_ * 2 })</a:t>
            </a:r>
          </a:p>
          <a:p>
            <a:pPr indent="-330200" lvl="0" marL="457200" rtl="0">
              <a:spcBef>
                <a:spcPts val="0"/>
              </a:spcBef>
              <a:buClr>
                <a:srgbClr val="434343"/>
              </a:buClr>
              <a:buSzPct val="100000"/>
              <a:buAutoNum type="arabicPeriod"/>
            </a:pPr>
            <a:r>
              <a:rPr lang="ru" sz="1600">
                <a:solidFill>
                  <a:srgbClr val="434343"/>
                </a:solidFill>
              </a:rPr>
              <a:t>Допускается опускать скобки при вызове функции, если в списке аргументов есть только один параметр:</a:t>
            </a:r>
            <a:br>
              <a:rPr lang="ru" sz="1600">
                <a:solidFill>
                  <a:srgbClr val="434343"/>
                </a:solidFill>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_ + _ })</a:t>
            </a:r>
          </a:p>
          <a:p>
            <a:pPr indent="-330200" lvl="0" marL="457200" rtl="0">
              <a:spcBef>
                <a:spcPts val="0"/>
              </a:spcBef>
              <a:buClr>
                <a:srgbClr val="434343"/>
              </a:buClr>
              <a:buSzPct val="100000"/>
              <a:buAutoNum type="arabicPeriod"/>
            </a:pPr>
            <a:r>
              <a:rPr lang="ru" sz="1600">
                <a:solidFill>
                  <a:srgbClr val="434343"/>
                </a:solidFill>
              </a:rPr>
              <a:t>case превращает метод в PartialFunction и опускание скобок из пункта 1 не работает:</a:t>
            </a:r>
            <a:br>
              <a:rPr lang="ru" sz="1600">
                <a:solidFill>
                  <a:srgbClr val="434343"/>
                </a:solidFill>
              </a:rPr>
            </a:br>
            <a:r>
              <a:rPr lang="ru" sz="1600">
                <a:solidFill>
                  <a:srgbClr val="434343"/>
                </a:solidFill>
                <a:latin typeface="Courier New"/>
                <a:ea typeface="Courier New"/>
                <a:cs typeface="Courier New"/>
                <a:sym typeface="Courier New"/>
              </a:rPr>
              <a:t>list.map(case x =&gt; x * 2)    // Won’t compile</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 case x =&gt; x * 2 } // OK</a:t>
            </a:r>
          </a:p>
          <a:p>
            <a:pPr indent="-330200" lvl="0" marL="457200" rtl="0">
              <a:spcBef>
                <a:spcPts val="0"/>
              </a:spcBef>
              <a:buClr>
                <a:srgbClr val="434343"/>
              </a:buClr>
              <a:buSzPct val="100000"/>
              <a:buAutoNum type="arabicPeriod"/>
            </a:pPr>
            <a:r>
              <a:rPr lang="ru" sz="1600">
                <a:solidFill>
                  <a:srgbClr val="434343"/>
                </a:solidFill>
              </a:rPr>
              <a:t>Остальные случаи использования скобок фиксированы и являются синтаксисом соответствующих конструкций (def, if, while etc.)</a:t>
            </a:r>
          </a:p>
          <a:p>
            <a:pPr indent="387350" lvl="0" rtl="0">
              <a:spcBef>
                <a:spcPts val="0"/>
              </a:spcBef>
              <a:buClr>
                <a:schemeClr val="dk1"/>
              </a:buClr>
              <a:buFont typeface="Arial"/>
              <a:buNone/>
            </a:pPr>
            <a:r>
              <a:t/>
            </a:r>
            <a:endParaRPr b="1"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9" name="Shape 299"/>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в одной из следующих лекций. </a:t>
            </a:r>
          </a:p>
        </p:txBody>
      </p:sp>
      <p:sp>
        <p:nvSpPr>
          <p:cNvPr id="300" name="Shape 300"/>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6" name="Shape 306"/>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7" name="Shape 307"/>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5" name="Shape 325"/>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31" name="Shape 331"/>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чтобы оценить качество оптимизации из предыдущей задачи</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7" name="Shape 337"/>
          <p:cNvSpPr txBox="1"/>
          <p:nvPr/>
        </p:nvSpPr>
        <p:spPr>
          <a:xfrm>
            <a:off x="311700" y="1053950"/>
            <a:ext cx="8520600" cy="3124800"/>
          </a:xfrm>
          <a:prstGeom prst="rect">
            <a:avLst/>
          </a:prstGeom>
          <a:noFill/>
          <a:ln>
            <a:noFill/>
          </a:ln>
        </p:spPr>
        <p:txBody>
          <a:bodyPr anchorCtr="0" anchor="t" bIns="91425" lIns="91425" rIns="91425" tIns="91425">
            <a:noAutofit/>
          </a:bodyPr>
          <a:lstStyle/>
          <a:p>
            <a:pPr indent="457200" lvl="0" marL="0" rtl="0">
              <a:spcBef>
                <a:spcPts val="0"/>
              </a:spcBef>
              <a:buNone/>
            </a:pPr>
            <a:r>
              <a:rPr lang="ru">
                <a:solidFill>
                  <a:srgbClr val="434343"/>
                </a:solidFill>
              </a:rPr>
              <a:t>Сопоставление</a:t>
            </a:r>
            <a:r>
              <a:rPr lang="ru">
                <a:solidFill>
                  <a:srgbClr val="434343"/>
                </a:solidFill>
              </a:rPr>
              <a:t> с образцом (pattern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8" name="Shape 338"/>
          <p:cNvSpPr txBox="1"/>
          <p:nvPr/>
        </p:nvSpPr>
        <p:spPr>
          <a:xfrm>
            <a:off x="311700" y="1442550"/>
            <a:ext cx="5476800" cy="1321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2" name="Shape 342"/>
        <p:cNvGrpSpPr/>
        <p:nvPr/>
      </p:nvGrpSpPr>
      <p:grpSpPr>
        <a:xfrm>
          <a:off x="0" y="0"/>
          <a:ext cx="0" cy="0"/>
          <a:chOff x="0" y="0"/>
          <a:chExt cx="0" cy="0"/>
        </a:xfrm>
      </p:grpSpPr>
      <p:sp>
        <p:nvSpPr>
          <p:cNvPr id="343" name="Shape 3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4" name="Shape 344"/>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a:t>
            </a:r>
            <a:r>
              <a:rPr b="1" lang="ru">
                <a:solidFill>
                  <a:srgbClr val="434343"/>
                </a:solidFill>
              </a:rPr>
              <a:t>первого</a:t>
            </a:r>
            <a:r>
              <a:rPr lang="ru">
                <a:solidFill>
                  <a:srgbClr val="434343"/>
                </a:solidFill>
              </a:rPr>
              <a:t>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 (</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5" name="Shape 345"/>
          <p:cNvSpPr txBox="1"/>
          <p:nvPr/>
        </p:nvSpPr>
        <p:spPr>
          <a:xfrm>
            <a:off x="311700" y="2190000"/>
            <a:ext cx="5686200" cy="259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Исключение scala.MatchError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9" name="Shape 349"/>
        <p:cNvGrpSpPr/>
        <p:nvPr/>
      </p:nvGrpSpPr>
      <p:grpSpPr>
        <a:xfrm>
          <a:off x="0" y="0"/>
          <a:ext cx="0" cy="0"/>
          <a:chOff x="0" y="0"/>
          <a:chExt cx="0" cy="0"/>
        </a:xfrm>
      </p:grpSpPr>
      <p:sp>
        <p:nvSpPr>
          <p:cNvPr id="350" name="Shape 3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1" name="Shape 351"/>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экстракторов (unapply)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2" name="Shape 352"/>
          <p:cNvSpPr txBox="1"/>
          <p:nvPr/>
        </p:nvSpPr>
        <p:spPr>
          <a:xfrm>
            <a:off x="311700" y="3149150"/>
            <a:ext cx="81819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6" name="Shape 356"/>
        <p:cNvGrpSpPr/>
        <p:nvPr/>
      </p:nvGrpSpPr>
      <p:grpSpPr>
        <a:xfrm>
          <a:off x="0" y="0"/>
          <a:ext cx="0" cy="0"/>
          <a:chOff x="0" y="0"/>
          <a:chExt cx="0" cy="0"/>
        </a:xfrm>
      </p:grpSpPr>
      <p:sp>
        <p:nvSpPr>
          <p:cNvPr id="357" name="Shape 3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8" name="Shape 358"/>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9" name="Shape 359"/>
          <p:cNvSpPr txBox="1"/>
          <p:nvPr/>
        </p:nvSpPr>
        <p:spPr>
          <a:xfrm>
            <a:off x="311700" y="2364625"/>
            <a:ext cx="6441600" cy="246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5" name="Shape 365"/>
          <p:cNvSpPr txBox="1"/>
          <p:nvPr/>
        </p:nvSpPr>
        <p:spPr>
          <a:xfrm>
            <a:off x="311700" y="1053950"/>
            <a:ext cx="8520600" cy="270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6" name="Shape 366"/>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0" name="Shape 370"/>
        <p:cNvGrpSpPr/>
        <p:nvPr/>
      </p:nvGrpSpPr>
      <p:grpSpPr>
        <a:xfrm>
          <a:off x="0" y="0"/>
          <a:ext cx="0" cy="0"/>
          <a:chOff x="0" y="0"/>
          <a:chExt cx="0" cy="0"/>
        </a:xfrm>
      </p:grpSpPr>
      <p:sp>
        <p:nvSpPr>
          <p:cNvPr id="371" name="Shape 3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72" name="Shape 372"/>
          <p:cNvSpPr txBox="1"/>
          <p:nvPr/>
        </p:nvSpPr>
        <p:spPr>
          <a:xfrm>
            <a:off x="311700" y="1053950"/>
            <a:ext cx="8520600" cy="3931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73" name="Shape 373"/>
          <p:cNvSpPr txBox="1"/>
          <p:nvPr/>
        </p:nvSpPr>
        <p:spPr>
          <a:xfrm>
            <a:off x="311700" y="1546425"/>
            <a:ext cx="5686200" cy="320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3" name="Shape 383"/>
        <p:cNvGrpSpPr/>
        <p:nvPr/>
      </p:nvGrpSpPr>
      <p:grpSpPr>
        <a:xfrm>
          <a:off x="0" y="0"/>
          <a:ext cx="0" cy="0"/>
          <a:chOff x="0" y="0"/>
          <a:chExt cx="0" cy="0"/>
        </a:xfrm>
      </p:grpSpPr>
      <p:sp>
        <p:nvSpPr>
          <p:cNvPr id="384" name="Shape 3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5" name="Shape 385"/>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6" name="Shape 386"/>
          <p:cNvSpPr txBox="1"/>
          <p:nvPr/>
        </p:nvSpPr>
        <p:spPr>
          <a:xfrm>
            <a:off x="311699" y="2651650"/>
            <a:ext cx="6169500" cy="2333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0" name="Shape 390"/>
        <p:cNvGrpSpPr/>
        <p:nvPr/>
      </p:nvGrpSpPr>
      <p:grpSpPr>
        <a:xfrm>
          <a:off x="0" y="0"/>
          <a:ext cx="0" cy="0"/>
          <a:chOff x="0" y="0"/>
          <a:chExt cx="0" cy="0"/>
        </a:xfrm>
      </p:grpSpPr>
      <p:sp>
        <p:nvSpPr>
          <p:cNvPr id="391" name="Shape 3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2" name="Shape 392"/>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93" name="Shape 393"/>
          <p:cNvSpPr txBox="1"/>
          <p:nvPr/>
        </p:nvSpPr>
        <p:spPr>
          <a:xfrm>
            <a:off x="311699" y="2728625"/>
            <a:ext cx="6169500" cy="1657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7" name="Shape 397"/>
        <p:cNvGrpSpPr/>
        <p:nvPr/>
      </p:nvGrpSpPr>
      <p:grpSpPr>
        <a:xfrm>
          <a:off x="0" y="0"/>
          <a:ext cx="0" cy="0"/>
          <a:chOff x="0" y="0"/>
          <a:chExt cx="0" cy="0"/>
        </a:xfrm>
      </p:grpSpPr>
      <p:sp>
        <p:nvSpPr>
          <p:cNvPr id="398" name="Shape 3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9" name="Shape 399"/>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400" name="Shape 400"/>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401" name="Shape 401"/>
          <p:cNvSpPr txBox="1"/>
          <p:nvPr/>
        </p:nvSpPr>
        <p:spPr>
          <a:xfrm>
            <a:off x="311699" y="3225775"/>
            <a:ext cx="6169500" cy="1260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7" name="Shape 407"/>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01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коллекций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иммутабельные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мутабельные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большинства методов трейта Traversable предоставлены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как последовательно, так и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элементы.</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82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a:t>
            </a:r>
            <a:r>
              <a:rPr lang="ru">
                <a:solidFill>
                  <a:srgbClr val="434343"/>
                </a:solidFill>
              </a:rPr>
              <a:t>,</a:t>
            </a:r>
            <a:r>
              <a:rPr lang="ru">
                <a:solidFill>
                  <a:srgbClr val="434343"/>
                </a:solidFill>
              </a:rPr>
              <a:t> </a:t>
            </a:r>
            <a:r>
              <a:rPr b="1" lang="ru">
                <a:solidFill>
                  <a:srgbClr val="434343"/>
                </a:solidFill>
              </a:rPr>
              <a:t>++</a:t>
            </a:r>
            <a:r>
              <a:rPr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311699" y="1083150"/>
            <a:ext cx="6159900" cy="3894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 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 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1" name="Shape 441"/>
        <p:cNvGrpSpPr/>
        <p:nvPr/>
      </p:nvGrpSpPr>
      <p:grpSpPr>
        <a:xfrm>
          <a:off x="0" y="0"/>
          <a:ext cx="0" cy="0"/>
          <a:chOff x="0" y="0"/>
          <a:chExt cx="0" cy="0"/>
        </a:xfrm>
      </p:grpSpPr>
      <p:sp>
        <p:nvSpPr>
          <p:cNvPr id="442" name="Shape 4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43" name="Shape 443"/>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44" name="Shape 444"/>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50" name="Shape 450"/>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 (FC)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2" name="Shape 462"/>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3" name="Shape 463"/>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7" name="Shape 467"/>
        <p:cNvGrpSpPr/>
        <p:nvPr/>
      </p:nvGrpSpPr>
      <p:grpSpPr>
        <a:xfrm>
          <a:off x="0" y="0"/>
          <a:ext cx="0" cy="0"/>
          <a:chOff x="0" y="0"/>
          <a:chExt cx="0" cy="0"/>
        </a:xfrm>
      </p:grpSpPr>
      <p:sp>
        <p:nvSpPr>
          <p:cNvPr id="468" name="Shape 4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9" name="Shape 469"/>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0" name="Shape 470"/>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4" name="Shape 474"/>
        <p:cNvGrpSpPr/>
        <p:nvPr/>
      </p:nvGrpSpPr>
      <p:grpSpPr>
        <a:xfrm>
          <a:off x="0" y="0"/>
          <a:ext cx="0" cy="0"/>
          <a:chOff x="0" y="0"/>
          <a:chExt cx="0" cy="0"/>
        </a:xfrm>
      </p:grpSpPr>
      <p:sp>
        <p:nvSpPr>
          <p:cNvPr id="475" name="Shape 4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6" name="Shape 476"/>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Если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7" name="Shape 477"/>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yield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83" name="Shape 483"/>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7" name="Shape 487"/>
        <p:cNvGrpSpPr/>
        <p:nvPr/>
      </p:nvGrpSpPr>
      <p:grpSpPr>
        <a:xfrm>
          <a:off x="0" y="0"/>
          <a:ext cx="0" cy="0"/>
          <a:chOff x="0" y="0"/>
          <a:chExt cx="0" cy="0"/>
        </a:xfrm>
      </p:grpSpPr>
      <p:sp>
        <p:nvSpPr>
          <p:cNvPr id="488" name="Shape 4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9" name="Shape 489"/>
          <p:cNvSpPr txBox="1"/>
          <p:nvPr/>
        </p:nvSpPr>
        <p:spPr>
          <a:xfrm>
            <a:off x="311700" y="1177775"/>
            <a:ext cx="8520600" cy="3841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помощью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90" name="Shape 490"/>
          <p:cNvSpPr txBox="1"/>
          <p:nvPr/>
        </p:nvSpPr>
        <p:spPr>
          <a:xfrm>
            <a:off x="398825" y="2880650"/>
            <a:ext cx="6159900" cy="86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91" name="Shape 491"/>
          <p:cNvSpPr txBox="1"/>
          <p:nvPr/>
        </p:nvSpPr>
        <p:spPr>
          <a:xfrm>
            <a:off x="398825" y="4328450"/>
            <a:ext cx="6159900" cy="636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331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9" name="Shape 509"/>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10" name="Shape 510"/>
          <p:cNvSpPr txBox="1"/>
          <p:nvPr/>
        </p:nvSpPr>
        <p:spPr>
          <a:xfrm>
            <a:off x="382975" y="1544250"/>
            <a:ext cx="5425800" cy="3480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011175"/>
            <a:ext cx="5069400" cy="3990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115325"/>
            <a:ext cx="8520600" cy="2761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8" name="Shape 528"/>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9" name="Shape 529"/>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нескольких переменных членов класса. </a:t>
            </a:r>
          </a:p>
          <a:p>
            <a:pPr lvl="0" rtl="0">
              <a:spcBef>
                <a:spcPts val="0"/>
              </a:spcBef>
              <a:buNone/>
            </a:pPr>
            <a:r>
              <a:t/>
            </a:r>
            <a:endParaRPr sz="1800">
              <a:solidFill>
                <a:srgbClr val="6666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1" name="Shape 541"/>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42" name="Shape 542"/>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8" name="Shape 548"/>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5" name="Shape 555"/>
          <p:cNvSpPr txBox="1"/>
          <p:nvPr/>
        </p:nvSpPr>
        <p:spPr>
          <a:xfrm>
            <a:off x="311700" y="2808800"/>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подмешано более одного трейта</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2" name="Shape 562"/>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matching-е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a:t>
            </a:r>
            <a:r>
              <a:rPr lang="ru">
                <a:solidFill>
                  <a:srgbClr val="434343"/>
                </a:solidFill>
              </a:rPr>
              <a:t>х.</a:t>
            </a:r>
            <a:r>
              <a:rPr lang="ru">
                <a:solidFill>
                  <a:srgbClr val="434343"/>
                </a:solidFill>
              </a:rPr>
              <a:t>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hashCode,</a:t>
            </a:r>
            <a:r>
              <a:rPr lang="ru">
                <a:solidFill>
                  <a:srgbClr val="434343"/>
                </a:solidFill>
              </a:rPr>
              <a:t>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7" name="Shape 587"/>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t>
            </a:r>
            <a:r>
              <a:rPr b="1" lang="ru">
                <a:solidFill>
                  <a:srgbClr val="434343"/>
                </a:solidFill>
              </a:rPr>
              <a:t>apply</a:t>
            </a:r>
            <a:r>
              <a:rPr lang="ru">
                <a:solidFill>
                  <a:srgbClr val="434343"/>
                </a:solidFill>
              </a:rPr>
              <a:t>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11700" y="2700900"/>
            <a:ext cx="5239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p>
          <a:p>
            <a:pPr lvl="0" rtl="0">
              <a:lnSpc>
                <a:spcPct val="115000"/>
              </a:lnSpc>
              <a:spcBef>
                <a:spcPts val="0"/>
              </a:spcBef>
              <a:spcAft>
                <a:spcPts val="100"/>
              </a:spcAft>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4" name="Shape 594"/>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95" name="Shape 595"/>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1" name="Shape 601"/>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602" name="Shape 602"/>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9" name="Shape 609"/>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6" name="Shape 616"/>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 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a:t>
            </a:r>
            <a:r>
              <a:rPr lang="ru" sz="1800">
                <a:solidFill>
                  <a:srgbClr val="434343"/>
                </a:solidFill>
              </a:rPr>
              <a:t>присваивания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 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a:t>
            </a:r>
            <a:r>
              <a:rPr lang="ru">
                <a:solidFill>
                  <a:srgbClr val="434343"/>
                </a:solidFill>
              </a:rPr>
              <a:t>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8" name="Shape 62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matching. Нужный сase будет выбран тогда, когда соответствующий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2" name="Shape 632"/>
        <p:cNvGrpSpPr/>
        <p:nvPr/>
      </p:nvGrpSpPr>
      <p:grpSpPr>
        <a:xfrm>
          <a:off x="0" y="0"/>
          <a:ext cx="0" cy="0"/>
          <a:chOff x="0" y="0"/>
          <a:chExt cx="0" cy="0"/>
        </a:xfrm>
      </p:grpSpPr>
      <p:sp>
        <p:nvSpPr>
          <p:cNvPr id="633" name="Shape 6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4" name="Shape 634"/>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35" name="Shape 635"/>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6" name="Shape 636"/>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42" name="Shape 642"/>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43" name="Shape 643"/>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для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9" name="Shape 649"/>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5" name="Shape 655"/>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1" name="Shape 661"/>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5" name="Shape 665"/>
        <p:cNvGrpSpPr/>
        <p:nvPr/>
      </p:nvGrpSpPr>
      <p:grpSpPr>
        <a:xfrm>
          <a:off x="0" y="0"/>
          <a:ext cx="0" cy="0"/>
          <a:chOff x="0" y="0"/>
          <a:chExt cx="0" cy="0"/>
        </a:xfrm>
      </p:grpSpPr>
      <p:sp>
        <p:nvSpPr>
          <p:cNvPr id="666" name="Shape 6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7" name="Shape 667"/>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1" name="Shape 671"/>
        <p:cNvGrpSpPr/>
        <p:nvPr/>
      </p:nvGrpSpPr>
      <p:grpSpPr>
        <a:xfrm>
          <a:off x="0" y="0"/>
          <a:ext cx="0" cy="0"/>
          <a:chOff x="0" y="0"/>
          <a:chExt cx="0" cy="0"/>
        </a:xfrm>
      </p:grpSpPr>
      <p:sp>
        <p:nvSpPr>
          <p:cNvPr id="672" name="Shape 6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73" name="Shape 673"/>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7" name="Shape 677"/>
        <p:cNvGrpSpPr/>
        <p:nvPr/>
      </p:nvGrpSpPr>
      <p:grpSpPr>
        <a:xfrm>
          <a:off x="0" y="0"/>
          <a:ext cx="0" cy="0"/>
          <a:chOff x="0" y="0"/>
          <a:chExt cx="0" cy="0"/>
        </a:xfrm>
      </p:grpSpPr>
      <p:sp>
        <p:nvSpPr>
          <p:cNvPr id="678" name="Shape 6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79" name="Shape 679"/>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3" name="Shape 683"/>
        <p:cNvGrpSpPr/>
        <p:nvPr/>
      </p:nvGrpSpPr>
      <p:grpSpPr>
        <a:xfrm>
          <a:off x="0" y="0"/>
          <a:ext cx="0" cy="0"/>
          <a:chOff x="0" y="0"/>
          <a:chExt cx="0" cy="0"/>
        </a:xfrm>
      </p:grpSpPr>
      <p:sp>
        <p:nvSpPr>
          <p:cNvPr id="684" name="Shape 6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85" name="Shape 685"/>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9" name="Shape 689"/>
        <p:cNvGrpSpPr/>
        <p:nvPr/>
      </p:nvGrpSpPr>
      <p:grpSpPr>
        <a:xfrm>
          <a:off x="0" y="0"/>
          <a:ext cx="0" cy="0"/>
          <a:chOff x="0" y="0"/>
          <a:chExt cx="0" cy="0"/>
        </a:xfrm>
      </p:grpSpPr>
      <p:sp>
        <p:nvSpPr>
          <p:cNvPr id="690" name="Shape 6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91" name="Shape 691"/>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5" name="Shape 695"/>
        <p:cNvGrpSpPr/>
        <p:nvPr/>
      </p:nvGrpSpPr>
      <p:grpSpPr>
        <a:xfrm>
          <a:off x="0" y="0"/>
          <a:ext cx="0" cy="0"/>
          <a:chOff x="0" y="0"/>
          <a:chExt cx="0" cy="0"/>
        </a:xfrm>
      </p:grpSpPr>
      <p:sp>
        <p:nvSpPr>
          <p:cNvPr id="696" name="Shape 6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7" name="Shape 697"/>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1" name="Shape 701"/>
        <p:cNvGrpSpPr/>
        <p:nvPr/>
      </p:nvGrpSpPr>
      <p:grpSpPr>
        <a:xfrm>
          <a:off x="0" y="0"/>
          <a:ext cx="0" cy="0"/>
          <a:chOff x="0" y="0"/>
          <a:chExt cx="0" cy="0"/>
        </a:xfrm>
      </p:grpSpPr>
      <p:sp>
        <p:nvSpPr>
          <p:cNvPr id="702" name="Shape 7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3" name="Shape 703"/>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7" name="Shape 707"/>
        <p:cNvGrpSpPr/>
        <p:nvPr/>
      </p:nvGrpSpPr>
      <p:grpSpPr>
        <a:xfrm>
          <a:off x="0" y="0"/>
          <a:ext cx="0" cy="0"/>
          <a:chOff x="0" y="0"/>
          <a:chExt cx="0" cy="0"/>
        </a:xfrm>
      </p:grpSpPr>
      <p:sp>
        <p:nvSpPr>
          <p:cNvPr id="708" name="Shape 7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9" name="Shape 709"/>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3" name="Shape 713"/>
        <p:cNvGrpSpPr/>
        <p:nvPr/>
      </p:nvGrpSpPr>
      <p:grpSpPr>
        <a:xfrm>
          <a:off x="0" y="0"/>
          <a:ext cx="0" cy="0"/>
          <a:chOff x="0" y="0"/>
          <a:chExt cx="0" cy="0"/>
        </a:xfrm>
      </p:grpSpPr>
      <p:sp>
        <p:nvSpPr>
          <p:cNvPr id="714" name="Shape 7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5" name="Shape 715"/>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9" name="Shape 719"/>
        <p:cNvGrpSpPr/>
        <p:nvPr/>
      </p:nvGrpSpPr>
      <p:grpSpPr>
        <a:xfrm>
          <a:off x="0" y="0"/>
          <a:ext cx="0" cy="0"/>
          <a:chOff x="0" y="0"/>
          <a:chExt cx="0" cy="0"/>
        </a:xfrm>
      </p:grpSpPr>
      <p:sp>
        <p:nvSpPr>
          <p:cNvPr id="720" name="Shape 7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21" name="Shape 721"/>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22" name="Shape 722"/>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