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4" name="Shape 7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7" name="Shape 7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3" name="Shape 7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0" name="Shape 7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7" name="Shape 7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2" name="Shape 782"/>
        <p:cNvGrpSpPr/>
        <p:nvPr/>
      </p:nvGrpSpPr>
      <p:grpSpPr>
        <a:xfrm>
          <a:off x="0" y="0"/>
          <a:ext cx="0" cy="0"/>
          <a:chOff x="0" y="0"/>
          <a:chExt cx="0" cy="0"/>
        </a:xfrm>
      </p:grpSpPr>
      <p:sp>
        <p:nvSpPr>
          <p:cNvPr id="783" name="Shape 7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4" name="Shape 7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0" name="Shape 7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6" name="Shape 7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9" name="Shape 8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5" name="Shape 8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0" name="Shape 820"/>
        <p:cNvGrpSpPr/>
        <p:nvPr/>
      </p:nvGrpSpPr>
      <p:grpSpPr>
        <a:xfrm>
          <a:off x="0" y="0"/>
          <a:ext cx="0" cy="0"/>
          <a:chOff x="0" y="0"/>
          <a:chExt cx="0" cy="0"/>
        </a:xfrm>
      </p:grpSpPr>
      <p:sp>
        <p:nvSpPr>
          <p:cNvPr id="821" name="Shape 8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2" name="Shape 8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1" name="Shape 8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6" name="Shape 846"/>
        <p:cNvGrpSpPr/>
        <p:nvPr/>
      </p:nvGrpSpPr>
      <p:grpSpPr>
        <a:xfrm>
          <a:off x="0" y="0"/>
          <a:ext cx="0" cy="0"/>
          <a:chOff x="0" y="0"/>
          <a:chExt cx="0" cy="0"/>
        </a:xfrm>
      </p:grpSpPr>
      <p:sp>
        <p:nvSpPr>
          <p:cNvPr id="847" name="Shape 8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8" name="Shape 8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0" name="Shape 8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5" name="Shape 865"/>
        <p:cNvGrpSpPr/>
        <p:nvPr/>
      </p:nvGrpSpPr>
      <p:grpSpPr>
        <a:xfrm>
          <a:off x="0" y="0"/>
          <a:ext cx="0" cy="0"/>
          <a:chOff x="0" y="0"/>
          <a:chExt cx="0" cy="0"/>
        </a:xfrm>
      </p:grpSpPr>
      <p:sp>
        <p:nvSpPr>
          <p:cNvPr id="866" name="Shape 8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7" name="Shape 8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2" name="Shape 872"/>
        <p:cNvGrpSpPr/>
        <p:nvPr/>
      </p:nvGrpSpPr>
      <p:grpSpPr>
        <a:xfrm>
          <a:off x="0" y="0"/>
          <a:ext cx="0" cy="0"/>
          <a:chOff x="0" y="0"/>
          <a:chExt cx="0" cy="0"/>
        </a:xfrm>
      </p:grpSpPr>
      <p:sp>
        <p:nvSpPr>
          <p:cNvPr id="873" name="Shape 8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4" name="Shape 8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8" name="Shape 878"/>
        <p:cNvGrpSpPr/>
        <p:nvPr/>
      </p:nvGrpSpPr>
      <p:grpSpPr>
        <a:xfrm>
          <a:off x="0" y="0"/>
          <a:ext cx="0" cy="0"/>
          <a:chOff x="0" y="0"/>
          <a:chExt cx="0" cy="0"/>
        </a:xfrm>
      </p:grpSpPr>
      <p:sp>
        <p:nvSpPr>
          <p:cNvPr id="879" name="Shape 8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0" name="Shape 8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6" name="Shape 8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3" name="Shape 8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4" name="Shape 904"/>
        <p:cNvGrpSpPr/>
        <p:nvPr/>
      </p:nvGrpSpPr>
      <p:grpSpPr>
        <a:xfrm>
          <a:off x="0" y="0"/>
          <a:ext cx="0" cy="0"/>
          <a:chOff x="0" y="0"/>
          <a:chExt cx="0" cy="0"/>
        </a:xfrm>
      </p:grpSpPr>
      <p:sp>
        <p:nvSpPr>
          <p:cNvPr id="905" name="Shape 9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6" name="Shape 9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1" name="Shape 911"/>
        <p:cNvGrpSpPr/>
        <p:nvPr/>
      </p:nvGrpSpPr>
      <p:grpSpPr>
        <a:xfrm>
          <a:off x="0" y="0"/>
          <a:ext cx="0" cy="0"/>
          <a:chOff x="0" y="0"/>
          <a:chExt cx="0" cy="0"/>
        </a:xfrm>
      </p:grpSpPr>
      <p:sp>
        <p:nvSpPr>
          <p:cNvPr id="912" name="Shape 9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3" name="Shape 9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8" name="Shape 918"/>
        <p:cNvGrpSpPr/>
        <p:nvPr/>
      </p:nvGrpSpPr>
      <p:grpSpPr>
        <a:xfrm>
          <a:off x="0" y="0"/>
          <a:ext cx="0" cy="0"/>
          <a:chOff x="0" y="0"/>
          <a:chExt cx="0" cy="0"/>
        </a:xfrm>
      </p:grpSpPr>
      <p:sp>
        <p:nvSpPr>
          <p:cNvPr id="919" name="Shape 9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0" name="Shape 9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4" name="Shape 924"/>
        <p:cNvGrpSpPr/>
        <p:nvPr/>
      </p:nvGrpSpPr>
      <p:grpSpPr>
        <a:xfrm>
          <a:off x="0" y="0"/>
          <a:ext cx="0" cy="0"/>
          <a:chOff x="0" y="0"/>
          <a:chExt cx="0" cy="0"/>
        </a:xfrm>
      </p:grpSpPr>
      <p:sp>
        <p:nvSpPr>
          <p:cNvPr id="925" name="Shape 9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6" name="Shape 9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1" name="Shape 931"/>
        <p:cNvGrpSpPr/>
        <p:nvPr/>
      </p:nvGrpSpPr>
      <p:grpSpPr>
        <a:xfrm>
          <a:off x="0" y="0"/>
          <a:ext cx="0" cy="0"/>
          <a:chOff x="0" y="0"/>
          <a:chExt cx="0" cy="0"/>
        </a:xfrm>
      </p:grpSpPr>
      <p:sp>
        <p:nvSpPr>
          <p:cNvPr id="932" name="Shape 9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3" name="Shape 9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7" name="Shape 937"/>
        <p:cNvGrpSpPr/>
        <p:nvPr/>
      </p:nvGrpSpPr>
      <p:grpSpPr>
        <a:xfrm>
          <a:off x="0" y="0"/>
          <a:ext cx="0" cy="0"/>
          <a:chOff x="0" y="0"/>
          <a:chExt cx="0" cy="0"/>
        </a:xfrm>
      </p:grpSpPr>
      <p:sp>
        <p:nvSpPr>
          <p:cNvPr id="938" name="Shape 9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9" name="Shape 9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4" name="Shape 944"/>
        <p:cNvGrpSpPr/>
        <p:nvPr/>
      </p:nvGrpSpPr>
      <p:grpSpPr>
        <a:xfrm>
          <a:off x="0" y="0"/>
          <a:ext cx="0" cy="0"/>
          <a:chOff x="0" y="0"/>
          <a:chExt cx="0" cy="0"/>
        </a:xfrm>
      </p:grpSpPr>
      <p:sp>
        <p:nvSpPr>
          <p:cNvPr id="945" name="Shape 9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6" name="Shape 9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0" name="Shape 950"/>
        <p:cNvGrpSpPr/>
        <p:nvPr/>
      </p:nvGrpSpPr>
      <p:grpSpPr>
        <a:xfrm>
          <a:off x="0" y="0"/>
          <a:ext cx="0" cy="0"/>
          <a:chOff x="0" y="0"/>
          <a:chExt cx="0" cy="0"/>
        </a:xfrm>
      </p:grpSpPr>
      <p:sp>
        <p:nvSpPr>
          <p:cNvPr id="951" name="Shape 9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2" name="Shape 9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6" name="Shape 956"/>
        <p:cNvGrpSpPr/>
        <p:nvPr/>
      </p:nvGrpSpPr>
      <p:grpSpPr>
        <a:xfrm>
          <a:off x="0" y="0"/>
          <a:ext cx="0" cy="0"/>
          <a:chOff x="0" y="0"/>
          <a:chExt cx="0" cy="0"/>
        </a:xfrm>
      </p:grpSpPr>
      <p:sp>
        <p:nvSpPr>
          <p:cNvPr id="957" name="Shape 9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8" name="Shape 9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4" name="Shape 9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8" name="Shape 968"/>
        <p:cNvGrpSpPr/>
        <p:nvPr/>
      </p:nvGrpSpPr>
      <p:grpSpPr>
        <a:xfrm>
          <a:off x="0" y="0"/>
          <a:ext cx="0" cy="0"/>
          <a:chOff x="0" y="0"/>
          <a:chExt cx="0" cy="0"/>
        </a:xfrm>
      </p:grpSpPr>
      <p:sp>
        <p:nvSpPr>
          <p:cNvPr id="969" name="Shape 9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0" name="Shape 9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5" name="Shape 975"/>
        <p:cNvGrpSpPr/>
        <p:nvPr/>
      </p:nvGrpSpPr>
      <p:grpSpPr>
        <a:xfrm>
          <a:off x="0" y="0"/>
          <a:ext cx="0" cy="0"/>
          <a:chOff x="0" y="0"/>
          <a:chExt cx="0" cy="0"/>
        </a:xfrm>
      </p:grpSpPr>
      <p:sp>
        <p:nvSpPr>
          <p:cNvPr id="976" name="Shape 9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7" name="Shape 9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2" name="Shape 982"/>
        <p:cNvGrpSpPr/>
        <p:nvPr/>
      </p:nvGrpSpPr>
      <p:grpSpPr>
        <a:xfrm>
          <a:off x="0" y="0"/>
          <a:ext cx="0" cy="0"/>
          <a:chOff x="0" y="0"/>
          <a:chExt cx="0" cy="0"/>
        </a:xfrm>
      </p:grpSpPr>
      <p:sp>
        <p:nvSpPr>
          <p:cNvPr id="983" name="Shape 9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4" name="Shape 9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8" name="Shape 988"/>
        <p:cNvGrpSpPr/>
        <p:nvPr/>
      </p:nvGrpSpPr>
      <p:grpSpPr>
        <a:xfrm>
          <a:off x="0" y="0"/>
          <a:ext cx="0" cy="0"/>
          <a:chOff x="0" y="0"/>
          <a:chExt cx="0" cy="0"/>
        </a:xfrm>
      </p:grpSpPr>
      <p:sp>
        <p:nvSpPr>
          <p:cNvPr id="989" name="Shape 9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0" name="Shape 9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5" name="Shape 995"/>
        <p:cNvGrpSpPr/>
        <p:nvPr/>
      </p:nvGrpSpPr>
      <p:grpSpPr>
        <a:xfrm>
          <a:off x="0" y="0"/>
          <a:ext cx="0" cy="0"/>
          <a:chOff x="0" y="0"/>
          <a:chExt cx="0" cy="0"/>
        </a:xfrm>
      </p:grpSpPr>
      <p:sp>
        <p:nvSpPr>
          <p:cNvPr id="996" name="Shape 9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7" name="Shape 9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1" name="Shape 1001"/>
        <p:cNvGrpSpPr/>
        <p:nvPr/>
      </p:nvGrpSpPr>
      <p:grpSpPr>
        <a:xfrm>
          <a:off x="0" y="0"/>
          <a:ext cx="0" cy="0"/>
          <a:chOff x="0" y="0"/>
          <a:chExt cx="0" cy="0"/>
        </a:xfrm>
      </p:grpSpPr>
      <p:sp>
        <p:nvSpPr>
          <p:cNvPr id="1002" name="Shape 10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3" name="Shape 10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8" name="Shape 1008"/>
        <p:cNvGrpSpPr/>
        <p:nvPr/>
      </p:nvGrpSpPr>
      <p:grpSpPr>
        <a:xfrm>
          <a:off x="0" y="0"/>
          <a:ext cx="0" cy="0"/>
          <a:chOff x="0" y="0"/>
          <a:chExt cx="0" cy="0"/>
        </a:xfrm>
      </p:grpSpPr>
      <p:sp>
        <p:nvSpPr>
          <p:cNvPr id="1009" name="Shape 10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0" name="Shape 10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4" name="Shape 1014"/>
        <p:cNvGrpSpPr/>
        <p:nvPr/>
      </p:nvGrpSpPr>
      <p:grpSpPr>
        <a:xfrm>
          <a:off x="0" y="0"/>
          <a:ext cx="0" cy="0"/>
          <a:chOff x="0" y="0"/>
          <a:chExt cx="0" cy="0"/>
        </a:xfrm>
      </p:grpSpPr>
      <p:sp>
        <p:nvSpPr>
          <p:cNvPr id="1015" name="Shape 10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6" name="Shape 10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1" name="Shape 1021"/>
        <p:cNvGrpSpPr/>
        <p:nvPr/>
      </p:nvGrpSpPr>
      <p:grpSpPr>
        <a:xfrm>
          <a:off x="0" y="0"/>
          <a:ext cx="0" cy="0"/>
          <a:chOff x="0" y="0"/>
          <a:chExt cx="0" cy="0"/>
        </a:xfrm>
      </p:grpSpPr>
      <p:sp>
        <p:nvSpPr>
          <p:cNvPr id="1022" name="Shape 10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3" name="Shape 10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7" name="Shape 1027"/>
        <p:cNvGrpSpPr/>
        <p:nvPr/>
      </p:nvGrpSpPr>
      <p:grpSpPr>
        <a:xfrm>
          <a:off x="0" y="0"/>
          <a:ext cx="0" cy="0"/>
          <a:chOff x="0" y="0"/>
          <a:chExt cx="0" cy="0"/>
        </a:xfrm>
      </p:grpSpPr>
      <p:sp>
        <p:nvSpPr>
          <p:cNvPr id="1028" name="Shape 10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9" name="Shape 10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3" name="Shape 1033"/>
        <p:cNvGrpSpPr/>
        <p:nvPr/>
      </p:nvGrpSpPr>
      <p:grpSpPr>
        <a:xfrm>
          <a:off x="0" y="0"/>
          <a:ext cx="0" cy="0"/>
          <a:chOff x="0" y="0"/>
          <a:chExt cx="0" cy="0"/>
        </a:xfrm>
      </p:grpSpPr>
      <p:sp>
        <p:nvSpPr>
          <p:cNvPr id="1034" name="Shape 10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5" name="Shape 10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0" name="Shape 1040"/>
        <p:cNvGrpSpPr/>
        <p:nvPr/>
      </p:nvGrpSpPr>
      <p:grpSpPr>
        <a:xfrm>
          <a:off x="0" y="0"/>
          <a:ext cx="0" cy="0"/>
          <a:chOff x="0" y="0"/>
          <a:chExt cx="0" cy="0"/>
        </a:xfrm>
      </p:grpSpPr>
      <p:sp>
        <p:nvSpPr>
          <p:cNvPr id="1041" name="Shape 10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2" name="Shape 10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7" name="Shape 1047"/>
        <p:cNvGrpSpPr/>
        <p:nvPr/>
      </p:nvGrpSpPr>
      <p:grpSpPr>
        <a:xfrm>
          <a:off x="0" y="0"/>
          <a:ext cx="0" cy="0"/>
          <a:chOff x="0" y="0"/>
          <a:chExt cx="0" cy="0"/>
        </a:xfrm>
      </p:grpSpPr>
      <p:sp>
        <p:nvSpPr>
          <p:cNvPr id="1048" name="Shape 10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9" name="Shape 10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5" name="Shape 1055"/>
        <p:cNvGrpSpPr/>
        <p:nvPr/>
      </p:nvGrpSpPr>
      <p:grpSpPr>
        <a:xfrm>
          <a:off x="0" y="0"/>
          <a:ext cx="0" cy="0"/>
          <a:chOff x="0" y="0"/>
          <a:chExt cx="0" cy="0"/>
        </a:xfrm>
      </p:grpSpPr>
      <p:sp>
        <p:nvSpPr>
          <p:cNvPr id="1056" name="Shape 10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7" name="Shape 10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1" name="Shape 1061"/>
        <p:cNvGrpSpPr/>
        <p:nvPr/>
      </p:nvGrpSpPr>
      <p:grpSpPr>
        <a:xfrm>
          <a:off x="0" y="0"/>
          <a:ext cx="0" cy="0"/>
          <a:chOff x="0" y="0"/>
          <a:chExt cx="0" cy="0"/>
        </a:xfrm>
      </p:grpSpPr>
      <p:sp>
        <p:nvSpPr>
          <p:cNvPr id="1062" name="Shape 10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3" name="Shape 10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8" name="Shape 1068"/>
        <p:cNvGrpSpPr/>
        <p:nvPr/>
      </p:nvGrpSpPr>
      <p:grpSpPr>
        <a:xfrm>
          <a:off x="0" y="0"/>
          <a:ext cx="0" cy="0"/>
          <a:chOff x="0" y="0"/>
          <a:chExt cx="0" cy="0"/>
        </a:xfrm>
      </p:grpSpPr>
      <p:sp>
        <p:nvSpPr>
          <p:cNvPr id="1069" name="Shape 10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0" name="Shape 10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6" name="Shape 10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1" name="Shape 1081"/>
        <p:cNvGrpSpPr/>
        <p:nvPr/>
      </p:nvGrpSpPr>
      <p:grpSpPr>
        <a:xfrm>
          <a:off x="0" y="0"/>
          <a:ext cx="0" cy="0"/>
          <a:chOff x="0" y="0"/>
          <a:chExt cx="0" cy="0"/>
        </a:xfrm>
      </p:grpSpPr>
      <p:sp>
        <p:nvSpPr>
          <p:cNvPr id="1082" name="Shape 10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3" name="Shape 10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7" name="Shape 1087"/>
        <p:cNvGrpSpPr/>
        <p:nvPr/>
      </p:nvGrpSpPr>
      <p:grpSpPr>
        <a:xfrm>
          <a:off x="0" y="0"/>
          <a:ext cx="0" cy="0"/>
          <a:chOff x="0" y="0"/>
          <a:chExt cx="0" cy="0"/>
        </a:xfrm>
      </p:grpSpPr>
      <p:sp>
        <p:nvSpPr>
          <p:cNvPr id="1088" name="Shape 10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9" name="Shape 10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3" name="Shape 1093"/>
        <p:cNvGrpSpPr/>
        <p:nvPr/>
      </p:nvGrpSpPr>
      <p:grpSpPr>
        <a:xfrm>
          <a:off x="0" y="0"/>
          <a:ext cx="0" cy="0"/>
          <a:chOff x="0" y="0"/>
          <a:chExt cx="0" cy="0"/>
        </a:xfrm>
      </p:grpSpPr>
      <p:sp>
        <p:nvSpPr>
          <p:cNvPr id="1094" name="Shape 10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5" name="Shape 10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0" name="Shape 1100"/>
        <p:cNvGrpSpPr/>
        <p:nvPr/>
      </p:nvGrpSpPr>
      <p:grpSpPr>
        <a:xfrm>
          <a:off x="0" y="0"/>
          <a:ext cx="0" cy="0"/>
          <a:chOff x="0" y="0"/>
          <a:chExt cx="0" cy="0"/>
        </a:xfrm>
      </p:grpSpPr>
      <p:sp>
        <p:nvSpPr>
          <p:cNvPr id="1101" name="Shape 1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2" name="Shape 1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6" name="Shape 1106"/>
        <p:cNvGrpSpPr/>
        <p:nvPr/>
      </p:nvGrpSpPr>
      <p:grpSpPr>
        <a:xfrm>
          <a:off x="0" y="0"/>
          <a:ext cx="0" cy="0"/>
          <a:chOff x="0" y="0"/>
          <a:chExt cx="0" cy="0"/>
        </a:xfrm>
      </p:grpSpPr>
      <p:sp>
        <p:nvSpPr>
          <p:cNvPr id="1107" name="Shape 1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8" name="Shape 1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2" name="Shape 1112"/>
        <p:cNvGrpSpPr/>
        <p:nvPr/>
      </p:nvGrpSpPr>
      <p:grpSpPr>
        <a:xfrm>
          <a:off x="0" y="0"/>
          <a:ext cx="0" cy="0"/>
          <a:chOff x="0" y="0"/>
          <a:chExt cx="0" cy="0"/>
        </a:xfrm>
      </p:grpSpPr>
      <p:sp>
        <p:nvSpPr>
          <p:cNvPr id="1113" name="Shape 1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4" name="Shape 1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8" name="Shape 1118"/>
        <p:cNvGrpSpPr/>
        <p:nvPr/>
      </p:nvGrpSpPr>
      <p:grpSpPr>
        <a:xfrm>
          <a:off x="0" y="0"/>
          <a:ext cx="0" cy="0"/>
          <a:chOff x="0" y="0"/>
          <a:chExt cx="0" cy="0"/>
        </a:xfrm>
      </p:grpSpPr>
      <p:sp>
        <p:nvSpPr>
          <p:cNvPr id="1119" name="Shape 1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0" name="Shape 1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4" name="Shape 1124"/>
        <p:cNvGrpSpPr/>
        <p:nvPr/>
      </p:nvGrpSpPr>
      <p:grpSpPr>
        <a:xfrm>
          <a:off x="0" y="0"/>
          <a:ext cx="0" cy="0"/>
          <a:chOff x="0" y="0"/>
          <a:chExt cx="0" cy="0"/>
        </a:xfrm>
      </p:grpSpPr>
      <p:sp>
        <p:nvSpPr>
          <p:cNvPr id="1125" name="Shape 1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6" name="Shape 1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0" name="Shape 1130"/>
        <p:cNvGrpSpPr/>
        <p:nvPr/>
      </p:nvGrpSpPr>
      <p:grpSpPr>
        <a:xfrm>
          <a:off x="0" y="0"/>
          <a:ext cx="0" cy="0"/>
          <a:chOff x="0" y="0"/>
          <a:chExt cx="0" cy="0"/>
        </a:xfrm>
      </p:grpSpPr>
      <p:sp>
        <p:nvSpPr>
          <p:cNvPr id="1131" name="Shape 1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2" name="Shape 1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2" name="Shape 6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8" name="Shape 6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4" name="Shape 6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0" name="Shape 7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6" name="Shape 7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en.wikipedia.org/wiki/SOLID_(object-oriented_desig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0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0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hyperlink" Target="http://stackoverflow.com/questions/10603982/why-is-function-a1-b-not-about-allowing-any-supertypes-as-parame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hyperlink" Target="http://www.artima.com/weblogs/viewpost.jsp?thread=270195"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hyperlink" Target="https://en.wikipedia.org/wiki/Duck_typing"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hyperlink" Target="http://akka.io/"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hyperlink" Target="https://docs.oracle.com/javase/7/docs/api/java/util/concurrent/ForkJoinPool.html"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hyperlink" Target="http://akka.io/do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popov2@tinkoff.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4.png"/><Relationship Id="rId4"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en.wikipedia.org/wiki/Merge_sor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www.scalatest.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www.scalatest.org/user_guide/property_based_testing"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ocs.oracle.com/javase/tutorial/essential/exception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2" name="Shape 122"/>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Основы Scala  </a:t>
            </a:r>
          </a:p>
        </p:txBody>
      </p:sp>
      <p:pic>
        <p:nvPicPr>
          <p:cNvPr descr="gerb.png" id="123" name="Shape 123"/>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6" name="Shape 726"/>
        <p:cNvGrpSpPr/>
        <p:nvPr/>
      </p:nvGrpSpPr>
      <p:grpSpPr>
        <a:xfrm>
          <a:off x="0" y="0"/>
          <a:ext cx="0" cy="0"/>
          <a:chOff x="0" y="0"/>
          <a:chExt cx="0" cy="0"/>
        </a:xfrm>
      </p:grpSpPr>
      <p:sp>
        <p:nvSpPr>
          <p:cNvPr id="727" name="Shape 7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28" name="Shape 728"/>
          <p:cNvSpPr txBox="1"/>
          <p:nvPr/>
        </p:nvSpPr>
        <p:spPr>
          <a:xfrm>
            <a:off x="311700" y="1108600"/>
            <a:ext cx="8520600" cy="291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0" lvl="0" marL="0" rtl="0">
              <a:spcBef>
                <a:spcPts val="0"/>
              </a:spcBef>
              <a:buNone/>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0" lvl="0" marL="0" rtl="0">
              <a:spcBef>
                <a:spcPts val="0"/>
              </a:spcBef>
              <a:buNone/>
            </a:pPr>
            <a:r>
              <a:rPr lang="ru" sz="1800">
                <a:solidFill>
                  <a:srgbClr val="434343"/>
                </a:solidFill>
              </a:rPr>
              <a:t>Open close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p>
          <a:p>
            <a:pPr indent="0" lvl="0" marL="0" rtl="0">
              <a:spcBef>
                <a:spcPts val="0"/>
              </a:spcBef>
              <a:buNone/>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саб класс</a:t>
            </a:r>
            <a:r>
              <a:rPr lang="ru" sz="1800">
                <a:solidFill>
                  <a:srgbClr val="434343"/>
                </a:solidFill>
              </a:rPr>
              <a:t> </a:t>
            </a:r>
          </a:p>
          <a:p>
            <a:pPr indent="0" lvl="0" marL="0" rtl="0">
              <a:spcBef>
                <a:spcPts val="0"/>
              </a:spcBef>
              <a:buNone/>
            </a:pPr>
            <a:r>
              <a:rPr lang="ru" sz="1800">
                <a:solidFill>
                  <a:srgbClr val="434343"/>
                </a:solidFill>
              </a:rPr>
              <a:t>Interface segregation - </a:t>
            </a:r>
            <a:r>
              <a:rPr lang="ru">
                <a:solidFill>
                  <a:srgbClr val="434343"/>
                </a:solidFill>
              </a:rPr>
              <a:t>много маленьких интерфейсов лучше чем один большой</a:t>
            </a:r>
          </a:p>
          <a:p>
            <a:pPr indent="0" lvl="0" marL="0" rtl="0">
              <a:spcBef>
                <a:spcPts val="0"/>
              </a:spcBef>
              <a:buNone/>
            </a:pPr>
            <a:r>
              <a:rPr lang="ru" sz="1800">
                <a:solidFill>
                  <a:srgbClr val="434343"/>
                </a:solidFill>
              </a:rPr>
              <a:t>Dependency inverison - </a:t>
            </a:r>
            <a:r>
              <a:rPr lang="ru">
                <a:solidFill>
                  <a:srgbClr val="434343"/>
                </a:solidFill>
              </a:rPr>
              <a:t>любая реализация должна зависеть на абстракцию</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2" name="Shape 732"/>
        <p:cNvGrpSpPr/>
        <p:nvPr/>
      </p:nvGrpSpPr>
      <p:grpSpPr>
        <a:xfrm>
          <a:off x="0" y="0"/>
          <a:ext cx="0" cy="0"/>
          <a:chOff x="0" y="0"/>
          <a:chExt cx="0" cy="0"/>
        </a:xfrm>
      </p:grpSpPr>
      <p:sp>
        <p:nvSpPr>
          <p:cNvPr id="733" name="Shape 7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34" name="Shape 734"/>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 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 </a:t>
            </a:r>
          </a:p>
          <a:p>
            <a:pPr indent="-228600" lvl="0" marL="457200" rtl="0">
              <a:spcBef>
                <a:spcPts val="0"/>
              </a:spcBef>
              <a:buClr>
                <a:srgbClr val="434343"/>
              </a:buClr>
              <a:buChar char="●"/>
            </a:pPr>
            <a:r>
              <a:rPr lang="ru">
                <a:solidFill>
                  <a:srgbClr val="434343"/>
                </a:solidFill>
              </a:rPr>
              <a:t>трейтов</a:t>
            </a:r>
          </a:p>
          <a:p>
            <a:pPr indent="-228600" lvl="0" marL="457200" rtl="0">
              <a:spcBef>
                <a:spcPts val="0"/>
              </a:spcBef>
              <a:buClr>
                <a:srgbClr val="434343"/>
              </a:buClr>
              <a:buChar char="●"/>
            </a:pPr>
            <a:r>
              <a:rPr lang="ru">
                <a:solidFill>
                  <a:srgbClr val="434343"/>
                </a:solidFill>
              </a:rPr>
              <a:t>классов</a:t>
            </a:r>
          </a:p>
          <a:p>
            <a:pPr indent="-228600" lvl="0" marL="457200" rtl="0">
              <a:spcBef>
                <a:spcPts val="0"/>
              </a:spcBef>
              <a:buClr>
                <a:srgbClr val="434343"/>
              </a:buClr>
              <a:buChar char="●"/>
            </a:pPr>
            <a:r>
              <a:rPr lang="ru">
                <a:solidFill>
                  <a:srgbClr val="434343"/>
                </a:solidFill>
              </a:rPr>
              <a:t>абстрактных классов</a:t>
            </a:r>
          </a:p>
          <a:p>
            <a:pPr indent="-228600" lvl="0" marL="457200" rtl="0">
              <a:spcBef>
                <a:spcPts val="0"/>
              </a:spcBef>
              <a:buClr>
                <a:srgbClr val="434343"/>
              </a:buClr>
              <a:buChar char="●"/>
            </a:pPr>
            <a:r>
              <a:rPr lang="ru">
                <a:solidFill>
                  <a:srgbClr val="434343"/>
                </a:solidFill>
              </a:rPr>
              <a:t>кейс классов. </a:t>
            </a:r>
          </a:p>
          <a:p>
            <a:pPr indent="457200" lvl="0" rtl="0">
              <a:spcBef>
                <a:spcPts val="0"/>
              </a:spcBef>
              <a:buNone/>
            </a:pPr>
            <a:r>
              <a:rPr lang="ru">
                <a:solidFill>
                  <a:srgbClr val="434343"/>
                </a:solidFill>
              </a:rPr>
              <a:t>Нельзя </a:t>
            </a:r>
          </a:p>
          <a:p>
            <a:pPr indent="-228600" lvl="0" marL="457200" rtl="0">
              <a:spcBef>
                <a:spcPts val="0"/>
              </a:spcBef>
              <a:buClr>
                <a:srgbClr val="434343"/>
              </a:buClr>
              <a:buChar char="●"/>
            </a:pPr>
            <a:r>
              <a:rPr lang="ru">
                <a:solidFill>
                  <a:srgbClr val="434343"/>
                </a:solidFill>
              </a:rPr>
              <a:t>от объектов</a:t>
            </a:r>
          </a:p>
          <a:p>
            <a:pPr indent="-228600" lvl="0" marL="4572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8" name="Shape 738"/>
        <p:cNvGrpSpPr/>
        <p:nvPr/>
      </p:nvGrpSpPr>
      <p:grpSpPr>
        <a:xfrm>
          <a:off x="0" y="0"/>
          <a:ext cx="0" cy="0"/>
          <a:chOff x="0" y="0"/>
          <a:chExt cx="0" cy="0"/>
        </a:xfrm>
      </p:grpSpPr>
      <p:sp>
        <p:nvSpPr>
          <p:cNvPr id="739" name="Shape 73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0" name="Shape 740"/>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41" name="Shape 741"/>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extends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5" name="Shape 745"/>
        <p:cNvGrpSpPr/>
        <p:nvPr/>
      </p:nvGrpSpPr>
      <p:grpSpPr>
        <a:xfrm>
          <a:off x="0" y="0"/>
          <a:ext cx="0" cy="0"/>
          <a:chOff x="0" y="0"/>
          <a:chExt cx="0" cy="0"/>
        </a:xfrm>
      </p:grpSpPr>
      <p:sp>
        <p:nvSpPr>
          <p:cNvPr id="746" name="Shape 7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7" name="Shape 747"/>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rPr lang="ru">
                <a:solidFill>
                  <a:srgbClr val="434343"/>
                </a:solidFill>
              </a:rPr>
              <a:t>	Ключевое слово </a:t>
            </a:r>
          </a:p>
          <a:p>
            <a:pPr indent="-228600" lvl="0" marL="457200" rtl="0">
              <a:spcBef>
                <a:spcPts val="0"/>
              </a:spcBef>
              <a:buClr>
                <a:srgbClr val="434343"/>
              </a:buClr>
              <a:buChar char="●"/>
            </a:pPr>
            <a:r>
              <a:rPr b="1" lang="ru">
                <a:solidFill>
                  <a:srgbClr val="434343"/>
                </a:solidFill>
              </a:rPr>
              <a:t>super</a:t>
            </a:r>
            <a:r>
              <a:rPr lang="ru">
                <a:solidFill>
                  <a:srgbClr val="434343"/>
                </a:solidFill>
              </a:rPr>
              <a:t> можно использовать для доступа к членам супер класс, которые не объявлены приватными</a:t>
            </a:r>
          </a:p>
          <a:p>
            <a:pPr indent="-228600" lvl="0" marL="457200" rtl="0">
              <a:spcBef>
                <a:spcPts val="0"/>
              </a:spcBef>
              <a:buClr>
                <a:srgbClr val="434343"/>
              </a:buClr>
              <a:buChar char="●"/>
            </a:pPr>
            <a:r>
              <a:rPr b="1" lang="ru">
                <a:solidFill>
                  <a:srgbClr val="434343"/>
                </a:solidFill>
              </a:rPr>
              <a:t>final</a:t>
            </a:r>
            <a:r>
              <a:rPr lang="ru">
                <a:solidFill>
                  <a:srgbClr val="434343"/>
                </a:solidFill>
              </a:rPr>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p>
          <a:p>
            <a:pPr indent="-228600" lvl="0" marL="457200" rtl="0">
              <a:spcBef>
                <a:spcPts val="0"/>
              </a:spcBef>
              <a:buClr>
                <a:srgbClr val="434343"/>
              </a:buClr>
              <a:buChar char="●"/>
            </a:pPr>
            <a:r>
              <a:rPr b="1" lang="ru">
                <a:solidFill>
                  <a:srgbClr val="434343"/>
                </a:solidFill>
              </a:rPr>
              <a:t>sealed </a:t>
            </a:r>
            <a:r>
              <a:rPr lang="ru">
                <a:solidFill>
                  <a:srgbClr val="434343"/>
                </a:solidFill>
              </a:rPr>
              <a:t>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1" name="Shape 751"/>
        <p:cNvGrpSpPr/>
        <p:nvPr/>
      </p:nvGrpSpPr>
      <p:grpSpPr>
        <a:xfrm>
          <a:off x="0" y="0"/>
          <a:ext cx="0" cy="0"/>
          <a:chOff x="0" y="0"/>
          <a:chExt cx="0" cy="0"/>
        </a:xfrm>
      </p:grpSpPr>
      <p:sp>
        <p:nvSpPr>
          <p:cNvPr id="752" name="Shape 7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3" name="Shape 753"/>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54" name="Shape 754"/>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8" name="Shape 758"/>
        <p:cNvGrpSpPr/>
        <p:nvPr/>
      </p:nvGrpSpPr>
      <p:grpSpPr>
        <a:xfrm>
          <a:off x="0" y="0"/>
          <a:ext cx="0" cy="0"/>
          <a:chOff x="0" y="0"/>
          <a:chExt cx="0" cy="0"/>
        </a:xfrm>
      </p:grpSpPr>
      <p:sp>
        <p:nvSpPr>
          <p:cNvPr id="759" name="Shape 7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0" name="Shape 760"/>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a:t>
            </a:r>
          </a:p>
          <a:p>
            <a:pPr indent="-228600" lvl="0" marL="4572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457200" rtl="0">
              <a:spcBef>
                <a:spcPts val="0"/>
              </a:spcBef>
              <a:buClr>
                <a:srgbClr val="434343"/>
              </a:buClr>
              <a:buChar char="●"/>
            </a:pPr>
            <a:r>
              <a:rPr b="1" lang="ru">
                <a:solidFill>
                  <a:srgbClr val="434343"/>
                </a:solidFill>
              </a:rPr>
              <a:t>with, </a:t>
            </a:r>
            <a:r>
              <a:rPr lang="ru">
                <a:solidFill>
                  <a:srgbClr val="434343"/>
                </a:solidFill>
              </a:rPr>
              <a:t>если это 2-ой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4" name="Shape 764"/>
        <p:cNvGrpSpPr/>
        <p:nvPr/>
      </p:nvGrpSpPr>
      <p:grpSpPr>
        <a:xfrm>
          <a:off x="0" y="0"/>
          <a:ext cx="0" cy="0"/>
          <a:chOff x="0" y="0"/>
          <a:chExt cx="0" cy="0"/>
        </a:xfrm>
      </p:grpSpPr>
      <p:sp>
        <p:nvSpPr>
          <p:cNvPr id="765" name="Shape 7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6" name="Shape 766"/>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7" name="Shape 767"/>
          <p:cNvSpPr txBox="1"/>
          <p:nvPr/>
        </p:nvSpPr>
        <p:spPr>
          <a:xfrm>
            <a:off x="311700" y="1609900"/>
            <a:ext cx="6347100" cy="2662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a:t>
            </a:r>
            <a:r>
              <a:rPr lang="ru" sz="1000">
                <a:solidFill>
                  <a:schemeClr val="dk1"/>
                </a:solidFill>
                <a:highlight>
                  <a:srgbClr val="FFFFFF"/>
                </a:highlight>
                <a:latin typeface="Verdana"/>
                <a:ea typeface="Verdana"/>
                <a:cs typeface="Verdana"/>
                <a:sym typeface="Verdana"/>
              </a:rPr>
              <a:t>SomeMarker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a:p>
            <a:pPr lvl="0" rtl="0">
              <a:spcBef>
                <a:spcPts val="0"/>
              </a:spcBef>
              <a:buClr>
                <a:schemeClr val="dk1"/>
              </a:buClr>
              <a:buSzPct val="110000"/>
              <a:buFont typeface="Arial"/>
              <a:buNone/>
            </a:pPr>
            <a:r>
              <a:rPr lang="ru" sz="1000">
                <a:solidFill>
                  <a:schemeClr val="dk1"/>
                </a:solidFill>
                <a:latin typeface="Verdana"/>
                <a:ea typeface="Verdana"/>
                <a:cs typeface="Verdana"/>
                <a:sym typeface="Verdana"/>
              </a:rPr>
              <a:t>}</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1" name="Shape 771"/>
        <p:cNvGrpSpPr/>
        <p:nvPr/>
      </p:nvGrpSpPr>
      <p:grpSpPr>
        <a:xfrm>
          <a:off x="0" y="0"/>
          <a:ext cx="0" cy="0"/>
          <a:chOff x="0" y="0"/>
          <a:chExt cx="0" cy="0"/>
        </a:xfrm>
      </p:grpSpPr>
      <p:sp>
        <p:nvSpPr>
          <p:cNvPr id="772" name="Shape 7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3" name="Shape 773"/>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74" name="Shape 774"/>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8" name="Shape 778"/>
        <p:cNvGrpSpPr/>
        <p:nvPr/>
      </p:nvGrpSpPr>
      <p:grpSpPr>
        <a:xfrm>
          <a:off x="0" y="0"/>
          <a:ext cx="0" cy="0"/>
          <a:chOff x="0" y="0"/>
          <a:chExt cx="0" cy="0"/>
        </a:xfrm>
      </p:grpSpPr>
      <p:sp>
        <p:nvSpPr>
          <p:cNvPr id="779" name="Shape 7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0" name="Shape 780"/>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r>
              <a:rPr lang="ru" sz="1800">
                <a:solidFill>
                  <a:srgbClr val="434343"/>
                </a:solidFill>
              </a:rPr>
              <a:t>.</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781" name="Shape 781"/>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5" name="Shape 785"/>
        <p:cNvGrpSpPr/>
        <p:nvPr/>
      </p:nvGrpSpPr>
      <p:grpSpPr>
        <a:xfrm>
          <a:off x="0" y="0"/>
          <a:ext cx="0" cy="0"/>
          <a:chOff x="0" y="0"/>
          <a:chExt cx="0" cy="0"/>
        </a:xfrm>
      </p:grpSpPr>
      <p:sp>
        <p:nvSpPr>
          <p:cNvPr id="786" name="Shape 7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7" name="Shape 787"/>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Для того, что бы выстроить зависимости в линию,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4572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создаваемого класса </a:t>
            </a:r>
          </a:p>
          <a:p>
            <a:pPr indent="-228600" lvl="0" marL="4572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обратится к </a:t>
            </a:r>
            <a:r>
              <a:rPr b="1" lang="ru">
                <a:solidFill>
                  <a:srgbClr val="434343"/>
                </a:solidFill>
              </a:rPr>
              <a:t>memberName</a:t>
            </a:r>
            <a:r>
              <a:rPr lang="ru">
                <a:solidFill>
                  <a:srgbClr val="434343"/>
                </a:solidFill>
              </a:rPr>
              <a:t> ближайшего суперкласса,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29" name="Shape 129"/>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1" name="Shape 791"/>
        <p:cNvGrpSpPr/>
        <p:nvPr/>
      </p:nvGrpSpPr>
      <p:grpSpPr>
        <a:xfrm>
          <a:off x="0" y="0"/>
          <a:ext cx="0" cy="0"/>
          <a:chOff x="0" y="0"/>
          <a:chExt cx="0" cy="0"/>
        </a:xfrm>
      </p:grpSpPr>
      <p:sp>
        <p:nvSpPr>
          <p:cNvPr id="792" name="Shape 7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3" name="Shape 793"/>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7" name="Shape 797"/>
        <p:cNvGrpSpPr/>
        <p:nvPr/>
      </p:nvGrpSpPr>
      <p:grpSpPr>
        <a:xfrm>
          <a:off x="0" y="0"/>
          <a:ext cx="0" cy="0"/>
          <a:chOff x="0" y="0"/>
          <a:chExt cx="0" cy="0"/>
        </a:xfrm>
      </p:grpSpPr>
      <p:sp>
        <p:nvSpPr>
          <p:cNvPr id="798" name="Shape 7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9" name="Shape 799"/>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457200" rtl="0">
              <a:spcBef>
                <a:spcPts val="0"/>
              </a:spcBef>
              <a:buClr>
                <a:srgbClr val="434343"/>
              </a:buClr>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p>
          <a:p>
            <a:pPr indent="-228600" lvl="0" marL="4572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3" name="Shape 803"/>
        <p:cNvGrpSpPr/>
        <p:nvPr/>
      </p:nvGrpSpPr>
      <p:grpSpPr>
        <a:xfrm>
          <a:off x="0" y="0"/>
          <a:ext cx="0" cy="0"/>
          <a:chOff x="0" y="0"/>
          <a:chExt cx="0" cy="0"/>
        </a:xfrm>
      </p:grpSpPr>
      <p:sp>
        <p:nvSpPr>
          <p:cNvPr id="804" name="Shape 8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05" name="Shape 805"/>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06" name="Shape 806"/>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0" name="Shape 810"/>
        <p:cNvGrpSpPr/>
        <p:nvPr/>
      </p:nvGrpSpPr>
      <p:grpSpPr>
        <a:xfrm>
          <a:off x="0" y="0"/>
          <a:ext cx="0" cy="0"/>
          <a:chOff x="0" y="0"/>
          <a:chExt cx="0" cy="0"/>
        </a:xfrm>
      </p:grpSpPr>
      <p:sp>
        <p:nvSpPr>
          <p:cNvPr id="811" name="Shape 8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2" name="Shape 812"/>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трейт(или класс), так же должны быть наследниками всех типов, перечисленных в аннотации. Благодаря аннотации, внутри аннотированного трейта(или класса) становятся доступны все публичные и protected члены тех типов, которые входят в аннотацию.</a:t>
            </a:r>
          </a:p>
          <a:p>
            <a:pPr indent="457200" lvl="0" marL="0" rtl="0">
              <a:spcBef>
                <a:spcPts val="0"/>
              </a:spcBef>
              <a:buNone/>
            </a:pPr>
            <a:r>
              <a:rPr lang="ru">
                <a:solidFill>
                  <a:srgbClr val="434343"/>
                </a:solidFill>
              </a:rPr>
              <a:t>Что бы про 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6" name="Shape 816"/>
        <p:cNvGrpSpPr/>
        <p:nvPr/>
      </p:nvGrpSpPr>
      <p:grpSpPr>
        <a:xfrm>
          <a:off x="0" y="0"/>
          <a:ext cx="0" cy="0"/>
          <a:chOff x="0" y="0"/>
          <a:chExt cx="0" cy="0"/>
        </a:xfrm>
      </p:grpSpPr>
      <p:sp>
        <p:nvSpPr>
          <p:cNvPr id="817" name="Shape 8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8" name="Shape 818"/>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19" name="Shape 819"/>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self: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3" name="Shape 823"/>
        <p:cNvGrpSpPr/>
        <p:nvPr/>
      </p:nvGrpSpPr>
      <p:grpSpPr>
        <a:xfrm>
          <a:off x="0" y="0"/>
          <a:ext cx="0" cy="0"/>
          <a:chOff x="0" y="0"/>
          <a:chExt cx="0" cy="0"/>
        </a:xfrm>
      </p:grpSpPr>
      <p:sp>
        <p:nvSpPr>
          <p:cNvPr id="824" name="Shape 8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25" name="Shape 825"/>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9" name="Shape 829"/>
        <p:cNvGrpSpPr/>
        <p:nvPr/>
      </p:nvGrpSpPr>
      <p:grpSpPr>
        <a:xfrm>
          <a:off x="0" y="0"/>
          <a:ext cx="0" cy="0"/>
          <a:chOff x="0" y="0"/>
          <a:chExt cx="0" cy="0"/>
        </a:xfrm>
      </p:grpSpPr>
      <p:sp>
        <p:nvSpPr>
          <p:cNvPr id="830" name="Shape 8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31" name="Shape 831"/>
          <p:cNvSpPr txBox="1"/>
          <p:nvPr/>
        </p:nvSpPr>
        <p:spPr>
          <a:xfrm>
            <a:off x="311700" y="1108600"/>
            <a:ext cx="8520600" cy="3650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чье поведение варьируется в зависимости от TP</a:t>
            </a:r>
          </a:p>
          <a:p>
            <a:pPr indent="457200" lvl="0" marL="0" rtl="0">
              <a:spcBef>
                <a:spcPts val="0"/>
              </a:spcBef>
              <a:buNone/>
            </a:pPr>
            <a:r>
              <a:rPr lang="ru">
                <a:solidFill>
                  <a:srgbClr val="434343"/>
                </a:solidFill>
              </a:rPr>
              <a:t>В скале, для того, что бы показать, что тот или иной тип принимает TP после имени типа в квадратных скобках указывают список параметров и(или)  выражения над ними.</a:t>
            </a:r>
          </a:p>
          <a:p>
            <a:pPr indent="0" lvl="0" marL="0" rtl="0">
              <a:spcBef>
                <a:spcPts val="0"/>
              </a:spcBef>
              <a:buNone/>
            </a:pPr>
            <a:r>
              <a:rPr lang="ru">
                <a:solidFill>
                  <a:srgbClr val="434343"/>
                </a:solidFill>
              </a:rPr>
              <a:t>Полиморфными могут быть не только типы, но так 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уровне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35" name="Shape 835"/>
        <p:cNvGrpSpPr/>
        <p:nvPr/>
      </p:nvGrpSpPr>
      <p:grpSpPr>
        <a:xfrm>
          <a:off x="0" y="0"/>
          <a:ext cx="0" cy="0"/>
          <a:chOff x="0" y="0"/>
          <a:chExt cx="0" cy="0"/>
        </a:xfrm>
      </p:grpSpPr>
      <p:sp>
        <p:nvSpPr>
          <p:cNvPr id="836" name="Shape 8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37" name="Shape 837"/>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38" name="Shape 838"/>
          <p:cNvSpPr txBox="1"/>
          <p:nvPr/>
        </p:nvSpPr>
        <p:spPr>
          <a:xfrm>
            <a:off x="311700" y="1595800"/>
            <a:ext cx="5425800" cy="27894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2" name="Shape 842"/>
        <p:cNvGrpSpPr/>
        <p:nvPr/>
      </p:nvGrpSpPr>
      <p:grpSpPr>
        <a:xfrm>
          <a:off x="0" y="0"/>
          <a:ext cx="0" cy="0"/>
          <a:chOff x="0" y="0"/>
          <a:chExt cx="0" cy="0"/>
        </a:xfrm>
      </p:grpSpPr>
      <p:sp>
        <p:nvSpPr>
          <p:cNvPr id="843" name="Shape 8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44" name="Shape 844"/>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45" name="Shape 845"/>
          <p:cNvSpPr txBox="1"/>
          <p:nvPr/>
        </p:nvSpPr>
        <p:spPr>
          <a:xfrm>
            <a:off x="311699" y="1595800"/>
            <a:ext cx="6206700" cy="2846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 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9" name="Shape 849"/>
        <p:cNvGrpSpPr/>
        <p:nvPr/>
      </p:nvGrpSpPr>
      <p:grpSpPr>
        <a:xfrm>
          <a:off x="0" y="0"/>
          <a:ext cx="0" cy="0"/>
          <a:chOff x="0" y="0"/>
          <a:chExt cx="0" cy="0"/>
        </a:xfrm>
      </p:grpSpPr>
      <p:sp>
        <p:nvSpPr>
          <p:cNvPr id="850" name="Shape 85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1" name="Shape 851"/>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 бы была возможность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(которые иногда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тип(или типы), который будет подставлен на место этого плейсхолдера. При этом в текущем определении (метода, класса, трейта и т.д.) значение TP не 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2355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sz="1000">
                <a:solidFill>
                  <a:schemeClr val="dk2"/>
                </a:solidFill>
                <a:latin typeface="Verdana"/>
                <a:ea typeface="Verdana"/>
                <a:cs typeface="Verdana"/>
                <a:sym typeface="Verdana"/>
              </a:rPr>
              <a:t>Часть 1. Типы</a:t>
            </a:r>
          </a:p>
        </p:txBody>
      </p:sp>
      <p:sp>
        <p:nvSpPr>
          <p:cNvPr id="135" name="Shape 135"/>
          <p:cNvSpPr txBox="1"/>
          <p:nvPr/>
        </p:nvSpPr>
        <p:spPr>
          <a:xfrm>
            <a:off x="235500" y="970700"/>
            <a:ext cx="5793600" cy="39894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E4E4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c2: Char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cA: Any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 - иметь значение - 100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 Int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cI2 - будет иметь значение 'd'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cI2: Char = </a:t>
            </a:r>
            <a:r>
              <a:rPr lang="ru" sz="1000">
                <a:solidFill>
                  <a:srgbClr val="0000FF"/>
                </a:solidFill>
                <a:highlight>
                  <a:srgbClr val="FFFFFF"/>
                </a:highlight>
                <a:latin typeface="Verdana"/>
                <a:ea typeface="Verdana"/>
                <a:cs typeface="Verdana"/>
                <a:sym typeface="Verdana"/>
              </a:rPr>
              <a:t>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cD: Float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cD2: Char = 100.0</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cN: Nothing = 'd'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FLOAT</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AnyVal</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set2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set3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"foo"</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//Wont't compile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set4: AnyVal = Set(1, 'c', 20f, true, "foo")</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55" name="Shape 855"/>
        <p:cNvGrpSpPr/>
        <p:nvPr/>
      </p:nvGrpSpPr>
      <p:grpSpPr>
        <a:xfrm>
          <a:off x="0" y="0"/>
          <a:ext cx="0" cy="0"/>
          <a:chOff x="0" y="0"/>
          <a:chExt cx="0" cy="0"/>
        </a:xfrm>
      </p:grpSpPr>
      <p:sp>
        <p:nvSpPr>
          <p:cNvPr id="856" name="Shape 8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7" name="Shape 857"/>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 заполненные значениями по умолчанию.</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1" name="Shape 861"/>
        <p:cNvGrpSpPr/>
        <p:nvPr/>
      </p:nvGrpSpPr>
      <p:grpSpPr>
        <a:xfrm>
          <a:off x="0" y="0"/>
          <a:ext cx="0" cy="0"/>
          <a:chOff x="0" y="0"/>
          <a:chExt cx="0" cy="0"/>
        </a:xfrm>
      </p:grpSpPr>
      <p:sp>
        <p:nvSpPr>
          <p:cNvPr id="862" name="Shape 8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63" name="Shape 863"/>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64" name="Shape 864"/>
          <p:cNvSpPr txBox="1"/>
          <p:nvPr/>
        </p:nvSpPr>
        <p:spPr>
          <a:xfrm>
            <a:off x="311700" y="1595800"/>
            <a:ext cx="5425800" cy="34233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b="1" lang="ru" sz="1000">
                <a:solidFill>
                  <a:schemeClr val="dk1"/>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SeqBinder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badFill(count: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forSome </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[_]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SetBinder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SeqBinder).badFill(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8" name="Shape 868"/>
        <p:cNvGrpSpPr/>
        <p:nvPr/>
      </p:nvGrpSpPr>
      <p:grpSpPr>
        <a:xfrm>
          <a:off x="0" y="0"/>
          <a:ext cx="0" cy="0"/>
          <a:chOff x="0" y="0"/>
          <a:chExt cx="0" cy="0"/>
        </a:xfrm>
      </p:grpSpPr>
      <p:sp>
        <p:nvSpPr>
          <p:cNvPr id="869" name="Shape 8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0" name="Shape 870"/>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1" name="Shape 871"/>
          <p:cNvSpPr txBox="1"/>
          <p:nvPr/>
        </p:nvSpPr>
        <p:spPr>
          <a:xfrm>
            <a:off x="311700" y="1595800"/>
            <a:ext cx="5425800" cy="2263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5" name="Shape 875"/>
        <p:cNvGrpSpPr/>
        <p:nvPr/>
      </p:nvGrpSpPr>
      <p:grpSpPr>
        <a:xfrm>
          <a:off x="0" y="0"/>
          <a:ext cx="0" cy="0"/>
          <a:chOff x="0" y="0"/>
          <a:chExt cx="0" cy="0"/>
        </a:xfrm>
      </p:grpSpPr>
      <p:sp>
        <p:nvSpPr>
          <p:cNvPr id="876" name="Shape 8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7" name="Shape 877"/>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highlight>
                  <a:srgbClr val="F3F3F3"/>
                </a:highlight>
                <a:latin typeface="Verdana"/>
                <a:ea typeface="Verdana"/>
                <a:cs typeface="Verdana"/>
                <a:sym typeface="Verdana"/>
              </a:rPr>
              <a:t>import </a:t>
            </a:r>
            <a:r>
              <a:rPr lang="ru" sz="1100">
                <a:solidFill>
                  <a:schemeClr val="dk1"/>
                </a:solidFill>
                <a:highlight>
                  <a:srgbClr val="F3F3F3"/>
                </a:highlight>
                <a:latin typeface="Verdana"/>
                <a:ea typeface="Verdana"/>
                <a:cs typeface="Verdana"/>
                <a:sym typeface="Verdana"/>
              </a:rPr>
              <a:t>Binder4._</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set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Set</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seq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Seq</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457200" lvl="0" marL="0" rtl="0">
              <a:spcBef>
                <a:spcPts val="0"/>
              </a:spcBef>
              <a:buNone/>
            </a:pPr>
            <a:r>
              <a:rPr lang="ru">
                <a:solidFill>
                  <a:srgbClr val="434343"/>
                </a:solidFill>
              </a:rPr>
              <a:t>Разобраться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1" name="Shape 881"/>
        <p:cNvGrpSpPr/>
        <p:nvPr/>
      </p:nvGrpSpPr>
      <p:grpSpPr>
        <a:xfrm>
          <a:off x="0" y="0"/>
          <a:ext cx="0" cy="0"/>
          <a:chOff x="0" y="0"/>
          <a:chExt cx="0" cy="0"/>
        </a:xfrm>
      </p:grpSpPr>
      <p:sp>
        <p:nvSpPr>
          <p:cNvPr id="882" name="Shape 8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83" name="Shape 883"/>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 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4572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4572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7" name="Shape 887"/>
        <p:cNvGrpSpPr/>
        <p:nvPr/>
      </p:nvGrpSpPr>
      <p:grpSpPr>
        <a:xfrm>
          <a:off x="0" y="0"/>
          <a:ext cx="0" cy="0"/>
          <a:chOff x="0" y="0"/>
          <a:chExt cx="0" cy="0"/>
        </a:xfrm>
      </p:grpSpPr>
      <p:sp>
        <p:nvSpPr>
          <p:cNvPr id="888" name="Shape 8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9" name="Shape 889"/>
          <p:cNvSpPr txBox="1"/>
          <p:nvPr/>
        </p:nvSpPr>
        <p:spPr>
          <a:xfrm>
            <a:off x="311700" y="1108600"/>
            <a:ext cx="8520600" cy="46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90" name="Shape 890"/>
          <p:cNvSpPr txBox="1"/>
          <p:nvPr/>
        </p:nvSpPr>
        <p:spPr>
          <a:xfrm>
            <a:off x="311700" y="1595800"/>
            <a:ext cx="5425800" cy="33270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4" name="Shape 894"/>
        <p:cNvGrpSpPr/>
        <p:nvPr/>
      </p:nvGrpSpPr>
      <p:grpSpPr>
        <a:xfrm>
          <a:off x="0" y="0"/>
          <a:ext cx="0" cy="0"/>
          <a:chOff x="0" y="0"/>
          <a:chExt cx="0" cy="0"/>
        </a:xfrm>
      </p:grpSpPr>
      <p:sp>
        <p:nvSpPr>
          <p:cNvPr id="895" name="Shape 8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96" name="Shape 896"/>
          <p:cNvSpPr txBox="1"/>
          <p:nvPr/>
        </p:nvSpPr>
        <p:spPr>
          <a:xfrm>
            <a:off x="311700" y="1108600"/>
            <a:ext cx="8520600" cy="3859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p>
          <a:p>
            <a:pPr indent="-228600" lvl="0" marL="457200" rtl="0">
              <a:spcBef>
                <a:spcPts val="0"/>
              </a:spcBef>
              <a:buClr>
                <a:srgbClr val="434343"/>
              </a:buClr>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p>
          <a:p>
            <a:pPr indent="-228600" lvl="0" marL="457200" rtl="0">
              <a:spcBef>
                <a:spcPts val="0"/>
              </a:spcBef>
              <a:buClr>
                <a:srgbClr val="434343"/>
              </a:buClr>
              <a:buChar char="●"/>
            </a:pPr>
            <a:r>
              <a:rPr lang="ru">
                <a:solidFill>
                  <a:srgbClr val="434343"/>
                </a:solidFill>
              </a:rPr>
              <a:t>contravariance. Обозначается сиволом ‘-’, перед TP. Для контравариантных типов выполняются условия, если  B &lt;: A  и N &gt;: T,  B[] &lt;: A[T]. </a:t>
            </a:r>
          </a:p>
          <a:p>
            <a:pPr indent="-228600" lvl="0" marL="457200" rtl="0">
              <a:spcBef>
                <a:spcPts val="0"/>
              </a:spcBef>
              <a:buClr>
                <a:srgbClr val="434343"/>
              </a:buClr>
              <a:buChar char="●"/>
            </a:pPr>
            <a:r>
              <a:rPr lang="ru">
                <a:solidFill>
                  <a:srgbClr val="434343"/>
                </a:solidFill>
              </a:rPr>
              <a:t>invariance.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p>
          <a:p>
            <a:pPr lvl="0" rtl="0">
              <a:spcBef>
                <a:spcPts val="0"/>
              </a:spcBef>
              <a:buNone/>
            </a:pPr>
            <a:r>
              <a:rPr lang="ru">
                <a:solidFill>
                  <a:srgbClr val="434343"/>
                </a:solidFill>
              </a:rPr>
              <a:t>	Простое мнемоническое правило для понимания вариативности: обратите внимание на стрелки, </a:t>
            </a:r>
          </a:p>
          <a:p>
            <a:pPr indent="-228600" lvl="0" marL="457200" rtl="0">
              <a:spcBef>
                <a:spcPts val="0"/>
              </a:spcBef>
              <a:buClr>
                <a:srgbClr val="434343"/>
              </a:buClr>
              <a:buChar char="●"/>
            </a:pPr>
            <a:r>
              <a:rPr lang="ru">
                <a:solidFill>
                  <a:srgbClr val="434343"/>
                </a:solidFill>
              </a:rPr>
              <a:t>если они направленны в одну сторону - это ковариантность</a:t>
            </a:r>
          </a:p>
          <a:p>
            <a:pPr indent="-228600" lvl="0" marL="457200" rtl="0">
              <a:spcBef>
                <a:spcPts val="0"/>
              </a:spcBef>
              <a:buClr>
                <a:srgbClr val="434343"/>
              </a:buClr>
              <a:buChar char="●"/>
            </a:pPr>
            <a:r>
              <a:rPr lang="ru">
                <a:solidFill>
                  <a:srgbClr val="434343"/>
                </a:solidFill>
              </a:rPr>
              <a:t>если они направлены в разные стороны  - это контравариантность</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0" name="Shape 900"/>
        <p:cNvGrpSpPr/>
        <p:nvPr/>
      </p:nvGrpSpPr>
      <p:grpSpPr>
        <a:xfrm>
          <a:off x="0" y="0"/>
          <a:ext cx="0" cy="0"/>
          <a:chOff x="0" y="0"/>
          <a:chExt cx="0" cy="0"/>
        </a:xfrm>
      </p:grpSpPr>
      <p:sp>
        <p:nvSpPr>
          <p:cNvPr id="901" name="Shape 9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2" name="Shape 902"/>
          <p:cNvSpPr txBox="1"/>
          <p:nvPr/>
        </p:nvSpPr>
        <p:spPr>
          <a:xfrm>
            <a:off x="311700" y="1108600"/>
            <a:ext cx="8520600" cy="883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Хороший пример ковариантности - коллекции в scala. Если Seq не был ковариантным, мы не смогли бы передать список строк в метода, который принимает AnyRef.</a:t>
            </a:r>
          </a:p>
        </p:txBody>
      </p:sp>
      <p:sp>
        <p:nvSpPr>
          <p:cNvPr id="903" name="Shape 903"/>
          <p:cNvSpPr txBox="1"/>
          <p:nvPr/>
        </p:nvSpPr>
        <p:spPr>
          <a:xfrm>
            <a:off x="311700" y="2127700"/>
            <a:ext cx="5425800" cy="1414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printSeq(toPrint)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printSeq(wontPrint)</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7" name="Shape 907"/>
        <p:cNvGrpSpPr/>
        <p:nvPr/>
      </p:nvGrpSpPr>
      <p:grpSpPr>
        <a:xfrm>
          <a:off x="0" y="0"/>
          <a:ext cx="0" cy="0"/>
          <a:chOff x="0" y="0"/>
          <a:chExt cx="0" cy="0"/>
        </a:xfrm>
      </p:grpSpPr>
      <p:sp>
        <p:nvSpPr>
          <p:cNvPr id="908" name="Shape 9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9" name="Shape 909"/>
          <p:cNvSpPr txBox="1"/>
          <p:nvPr/>
        </p:nvSpPr>
        <p:spPr>
          <a:xfrm>
            <a:off x="311700" y="1108600"/>
            <a:ext cx="8520600" cy="1115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Пример инвариантности. В примере ниже мы не сможем сложить 2 массива Т.к. TP нашего листа инвариантен. Мы не сможем этого сделать, даже если поставим ‘+’ перед TP, но уже совершенно по другой причине.</a:t>
            </a:r>
          </a:p>
        </p:txBody>
      </p:sp>
      <p:sp>
        <p:nvSpPr>
          <p:cNvPr id="910" name="Shape 910"/>
          <p:cNvSpPr txBox="1"/>
          <p:nvPr/>
        </p:nvSpPr>
        <p:spPr>
          <a:xfrm>
            <a:off x="311700" y="2252175"/>
            <a:ext cx="5425800" cy="2116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latin typeface="Verdana"/>
                <a:ea typeface="Verdana"/>
                <a:cs typeface="Verdana"/>
                <a:sym typeface="Verdana"/>
              </a:rPr>
              <a:t>[AnyRef] </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NOP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14" name="Shape 914"/>
        <p:cNvGrpSpPr/>
        <p:nvPr/>
      </p:nvGrpSpPr>
      <p:grpSpPr>
        <a:xfrm>
          <a:off x="0" y="0"/>
          <a:ext cx="0" cy="0"/>
          <a:chOff x="0" y="0"/>
          <a:chExt cx="0" cy="0"/>
        </a:xfrm>
      </p:grpSpPr>
      <p:sp>
        <p:nvSpPr>
          <p:cNvPr id="915" name="Shape 9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16" name="Shape 916"/>
          <p:cNvSpPr txBox="1"/>
          <p:nvPr/>
        </p:nvSpPr>
        <p:spPr>
          <a:xfrm>
            <a:off x="311700" y="1108600"/>
            <a:ext cx="8520600" cy="1466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Контравариантность и обещанный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p>
          <a:p>
            <a:pPr indent="0" lvl="0" marL="0" rtl="0">
              <a:spcBef>
                <a:spcPts val="0"/>
              </a:spcBef>
              <a:buNone/>
            </a:pPr>
            <a:r>
              <a:rPr lang="ru">
                <a:solidFill>
                  <a:srgbClr val="434343"/>
                </a:solidFill>
              </a:rPr>
              <a:t>Довольно дохдчиваое объяснение, почему параметры функций контравариантны можно найти на </a:t>
            </a:r>
          </a:p>
          <a:p>
            <a:pPr indent="0" lvl="0" marL="0" rtl="0">
              <a:spcBef>
                <a:spcPts val="0"/>
              </a:spcBef>
              <a:buNone/>
            </a:pPr>
            <a:r>
              <a:rPr lang="ru" u="sng">
                <a:solidFill>
                  <a:schemeClr val="hlink"/>
                </a:solidFill>
                <a:hlinkClick r:id="rId3"/>
              </a:rPr>
              <a:t>stack overflow</a:t>
            </a:r>
          </a:p>
        </p:txBody>
      </p:sp>
      <p:sp>
        <p:nvSpPr>
          <p:cNvPr id="917" name="Shape 917"/>
          <p:cNvSpPr txBox="1"/>
          <p:nvPr/>
        </p:nvSpPr>
        <p:spPr>
          <a:xfrm>
            <a:off x="311700" y="2659575"/>
            <a:ext cx="5425800" cy="2240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1" name="Shape 141"/>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457200" lvl="0" marL="0" marR="0" rtl="0">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известных типов, то компилятор сможет определить тип возвращаемого результата. Для членов коллекций, арифметических и др. операций компилятор определит тип, как ближайший общий родитель (см. схему выше) операндов, участвующих в выражении.</a:t>
            </a:r>
          </a:p>
          <a:p>
            <a:pPr indent="457200" lvl="0" marL="0" marR="0" rtl="0">
              <a:lnSpc>
                <a:spcPct val="115000"/>
              </a:lnSpc>
              <a:spcBef>
                <a:spcPts val="0"/>
              </a:spcBef>
              <a:spcAft>
                <a:spcPts val="100"/>
              </a:spcAft>
              <a:buNone/>
            </a:pPr>
            <a:r>
              <a:rPr lang="ru">
                <a:solidFill>
                  <a:srgbClr val="434343"/>
                </a:solidFill>
              </a:rPr>
              <a:t>Вывод типов осуществляется на уровне выражений. Это значит, что если для члена выражения необходимо вывести тип, он будет выведен на основе членов типов этого же выражения. То, как используется этот член, далее в других выражениях, учитываться при выводе не будет.</a:t>
            </a:r>
          </a:p>
          <a:p>
            <a:pPr indent="457200" lvl="0" marL="0" marR="0" rtl="0">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0" marR="0" rtl="0">
              <a:lnSpc>
                <a:spcPct val="115000"/>
              </a:lnSpc>
              <a:spcBef>
                <a:spcPts val="0"/>
              </a:spcBef>
              <a:spcAft>
                <a:spcPts val="100"/>
              </a:spcAft>
              <a:buNone/>
            </a:pPr>
            <a:r>
              <a:rPr lang="ru">
                <a:solidFill>
                  <a:srgbClr val="434343"/>
                </a:solidFill>
              </a:rPr>
              <a:t>	</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1" name="Shape 921"/>
        <p:cNvGrpSpPr/>
        <p:nvPr/>
      </p:nvGrpSpPr>
      <p:grpSpPr>
        <a:xfrm>
          <a:off x="0" y="0"/>
          <a:ext cx="0" cy="0"/>
          <a:chOff x="0" y="0"/>
          <a:chExt cx="0" cy="0"/>
        </a:xfrm>
      </p:grpSpPr>
      <p:sp>
        <p:nvSpPr>
          <p:cNvPr id="922" name="Shape 92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3" name="Shape 923"/>
          <p:cNvSpPr txBox="1"/>
          <p:nvPr/>
        </p:nvSpPr>
        <p:spPr>
          <a:xfrm>
            <a:off x="311700" y="1108600"/>
            <a:ext cx="8520600" cy="3316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Абстрактные типы (abstract type, AT)</a:t>
            </a:r>
          </a:p>
          <a:p>
            <a:pPr lvl="0">
              <a:spcBef>
                <a:spcPts val="0"/>
              </a:spcBef>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p>
          <a:p>
            <a:pPr lvl="0">
              <a:spcBef>
                <a:spcPts val="0"/>
              </a:spcBef>
              <a:buNone/>
            </a:pPr>
            <a:r>
              <a:rPr lang="ru">
                <a:solidFill>
                  <a:srgbClr val="434343"/>
                </a:solidFill>
              </a:rPr>
              <a:t>	AT применяются в следующих случаях:</a:t>
            </a:r>
          </a:p>
          <a:p>
            <a:pPr indent="-228600" lvl="0" marL="914400" rtl="0">
              <a:spcBef>
                <a:spcPts val="0"/>
              </a:spcBef>
              <a:buClr>
                <a:srgbClr val="434343"/>
              </a:buClr>
              <a:buChar char="●"/>
            </a:pPr>
            <a:r>
              <a:rPr lang="ru">
                <a:solidFill>
                  <a:srgbClr val="434343"/>
                </a:solidFill>
              </a:rPr>
              <a:t>когда принципиально важно убрать </a:t>
            </a:r>
            <a:r>
              <a:rPr lang="ru">
                <a:solidFill>
                  <a:srgbClr val="434343"/>
                </a:solidFill>
              </a:rPr>
              <a:t>TP из сигнатуры методов или типов.</a:t>
            </a:r>
          </a:p>
          <a:p>
            <a:pPr indent="-228600" lvl="0" marL="914400" rtl="0">
              <a:spcBef>
                <a:spcPts val="0"/>
              </a:spcBef>
              <a:buClr>
                <a:srgbClr val="434343"/>
              </a:buClr>
              <a:buChar char="●"/>
            </a:pPr>
            <a:r>
              <a:rPr lang="ru">
                <a:solidFill>
                  <a:srgbClr val="434343"/>
                </a:solidFill>
              </a:rPr>
              <a:t>если TP имеют крайне сложный вид или их стало очень много и они делают код сложным для восприятия</a:t>
            </a:r>
          </a:p>
          <a:p>
            <a:pPr indent="-228600" lvl="0" marL="914400" rtl="0">
              <a:spcBef>
                <a:spcPts val="0"/>
              </a:spcBef>
              <a:buClr>
                <a:srgbClr val="434343"/>
              </a:buClr>
              <a:buChar char="●"/>
            </a:pPr>
            <a:r>
              <a:rPr lang="ru">
                <a:solidFill>
                  <a:srgbClr val="434343"/>
                </a:solidFill>
              </a:rPr>
              <a:t>что бы подчеркнуть, что AT по смыслу является частью типа в котором описан(отношение is-a).  </a:t>
            </a:r>
          </a:p>
          <a:p>
            <a:pPr indent="457200" lvl="0" rtl="0">
              <a:spcBef>
                <a:spcPts val="0"/>
              </a:spcBef>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p>
          <a:p>
            <a:pPr indent="457200" lvl="0" rtl="0">
              <a:spcBef>
                <a:spcPts val="0"/>
              </a:spcBef>
              <a:buNone/>
            </a:pPr>
            <a:r>
              <a:rPr lang="ru">
                <a:solidFill>
                  <a:srgbClr val="434343"/>
                </a:solidFill>
              </a:rPr>
              <a:t>Интервью Одерского на тему AT vs TP  </a:t>
            </a:r>
            <a:r>
              <a:rPr lang="ru" u="sng">
                <a:solidFill>
                  <a:schemeClr val="hlink"/>
                </a:solidFill>
                <a:hlinkClick r:id="rId3"/>
              </a:rPr>
              <a:t>на artima</a:t>
            </a: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7" name="Shape 927"/>
        <p:cNvGrpSpPr/>
        <p:nvPr/>
      </p:nvGrpSpPr>
      <p:grpSpPr>
        <a:xfrm>
          <a:off x="0" y="0"/>
          <a:ext cx="0" cy="0"/>
          <a:chOff x="0" y="0"/>
          <a:chExt cx="0" cy="0"/>
        </a:xfrm>
      </p:grpSpPr>
      <p:sp>
        <p:nvSpPr>
          <p:cNvPr id="928" name="Shape 9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9" name="Shape 929"/>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Абстрактные типы (abstract type, AT)</a:t>
            </a:r>
          </a:p>
          <a:p>
            <a:pPr indent="0" lvl="0" marL="0" rtl="0">
              <a:spcBef>
                <a:spcPts val="0"/>
              </a:spcBef>
              <a:buNone/>
            </a:pPr>
            <a:r>
              <a:rPr lang="ru">
                <a:solidFill>
                  <a:srgbClr val="434343"/>
                </a:solidFill>
              </a:rPr>
              <a:t>	</a:t>
            </a:r>
          </a:p>
        </p:txBody>
      </p:sp>
      <p:sp>
        <p:nvSpPr>
          <p:cNvPr id="930" name="Shape 930"/>
          <p:cNvSpPr txBox="1"/>
          <p:nvPr/>
        </p:nvSpPr>
        <p:spPr>
          <a:xfrm>
            <a:off x="311700" y="1561725"/>
            <a:ext cx="5425800" cy="3508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4" name="Shape 934"/>
        <p:cNvGrpSpPr/>
        <p:nvPr/>
      </p:nvGrpSpPr>
      <p:grpSpPr>
        <a:xfrm>
          <a:off x="0" y="0"/>
          <a:ext cx="0" cy="0"/>
          <a:chOff x="0" y="0"/>
          <a:chExt cx="0" cy="0"/>
        </a:xfrm>
      </p:grpSpPr>
      <p:sp>
        <p:nvSpPr>
          <p:cNvPr id="935" name="Shape 9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36" name="Shape 936"/>
          <p:cNvSpPr txBox="1"/>
          <p:nvPr/>
        </p:nvSpPr>
        <p:spPr>
          <a:xfrm>
            <a:off x="284225" y="1142925"/>
            <a:ext cx="8520600" cy="3316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Type erasure (TE)</a:t>
            </a:r>
          </a:p>
          <a:p>
            <a:pPr lvl="0">
              <a:spcBef>
                <a:spcPts val="0"/>
              </a:spcBef>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p>
          <a:p>
            <a:pPr lvl="0">
              <a:spcBef>
                <a:spcPts val="0"/>
              </a:spcBef>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0" name="Shape 940"/>
        <p:cNvGrpSpPr/>
        <p:nvPr/>
      </p:nvGrpSpPr>
      <p:grpSpPr>
        <a:xfrm>
          <a:off x="0" y="0"/>
          <a:ext cx="0" cy="0"/>
          <a:chOff x="0" y="0"/>
          <a:chExt cx="0" cy="0"/>
        </a:xfrm>
      </p:grpSpPr>
      <p:sp>
        <p:nvSpPr>
          <p:cNvPr id="941" name="Shape 9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42" name="Shape 942"/>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erasure (TE)</a:t>
            </a:r>
          </a:p>
          <a:p>
            <a:pPr indent="0" lvl="0" marL="0" rtl="0">
              <a:spcBef>
                <a:spcPts val="0"/>
              </a:spcBef>
              <a:buNone/>
            </a:pPr>
            <a:r>
              <a:rPr lang="ru">
                <a:solidFill>
                  <a:srgbClr val="434343"/>
                </a:solidFill>
              </a:rPr>
              <a:t>	</a:t>
            </a:r>
          </a:p>
        </p:txBody>
      </p:sp>
      <p:sp>
        <p:nvSpPr>
          <p:cNvPr id="943" name="Shape 943"/>
          <p:cNvSpPr txBox="1"/>
          <p:nvPr/>
        </p:nvSpPr>
        <p:spPr>
          <a:xfrm>
            <a:off x="311700" y="1454225"/>
            <a:ext cx="5425800" cy="3638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ln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ln.maybePrepend(str)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7" name="Shape 947"/>
        <p:cNvGrpSpPr/>
        <p:nvPr/>
      </p:nvGrpSpPr>
      <p:grpSpPr>
        <a:xfrm>
          <a:off x="0" y="0"/>
          <a:ext cx="0" cy="0"/>
          <a:chOff x="0" y="0"/>
          <a:chExt cx="0" cy="0"/>
        </a:xfrm>
      </p:grpSpPr>
      <p:sp>
        <p:nvSpPr>
          <p:cNvPr id="948" name="Shape 9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49" name="Shape 949"/>
          <p:cNvSpPr txBox="1"/>
          <p:nvPr/>
        </p:nvSpPr>
        <p:spPr>
          <a:xfrm>
            <a:off x="311700" y="1108600"/>
            <a:ext cx="8520600" cy="2620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Задания</a:t>
            </a:r>
          </a:p>
          <a:p>
            <a:pPr lvl="0">
              <a:spcBef>
                <a:spcPts val="0"/>
              </a:spcBef>
              <a:buNone/>
            </a:pPr>
            <a:r>
              <a:rPr lang="ru">
                <a:solidFill>
                  <a:srgbClr val="434343"/>
                </a:solidFill>
              </a:rPr>
              <a:t>	Измените lectures.collections.MyList, применив TP так, что бы слeдующие выражения require завершались без ошибок</a:t>
            </a:r>
          </a:p>
          <a:p>
            <a:pPr lvl="0">
              <a:spcBef>
                <a:spcPts val="0"/>
              </a:spcBef>
              <a:buNone/>
            </a:pPr>
            <a:r>
              <a:rPr b="1" lang="ru" sz="1000">
                <a:solidFill>
                  <a:srgbClr val="434343"/>
                </a:solidFill>
                <a:latin typeface="Verdana"/>
                <a:ea typeface="Verdana"/>
                <a:cs typeface="Verdana"/>
                <a:sym typeface="Verdana"/>
              </a:rPr>
              <a:t>  </a:t>
            </a: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p>
          <a:p>
            <a:pPr lvl="0">
              <a:spcBef>
                <a:spcPts val="0"/>
              </a:spcBef>
              <a:buNone/>
            </a:pPr>
            <a:r>
              <a:rPr lang="ru">
                <a:solidFill>
                  <a:srgbClr val="434343"/>
                </a:solidFill>
              </a:rPr>
              <a:t>	Затем на основе первоначального MyList создайте 2 наследника MyListBuffer и MyIndexedList так, что бы выполнялись</a:t>
            </a:r>
          </a:p>
          <a:p>
            <a:pPr lvl="0" rtl="0">
              <a:spcBef>
                <a:spcPts val="0"/>
              </a:spcBef>
              <a:buClr>
                <a:schemeClr val="dk1"/>
              </a:buClr>
              <a:buSzPct val="1100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3" name="Shape 953"/>
        <p:cNvGrpSpPr/>
        <p:nvPr/>
      </p:nvGrpSpPr>
      <p:grpSpPr>
        <a:xfrm>
          <a:off x="0" y="0"/>
          <a:ext cx="0" cy="0"/>
          <a:chOff x="0" y="0"/>
          <a:chExt cx="0" cy="0"/>
        </a:xfrm>
      </p:grpSpPr>
      <p:sp>
        <p:nvSpPr>
          <p:cNvPr id="954" name="Shape 9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55" name="Shape 955"/>
          <p:cNvSpPr txBox="1"/>
          <p:nvPr/>
        </p:nvSpPr>
        <p:spPr>
          <a:xfrm>
            <a:off x="311700" y="1032400"/>
            <a:ext cx="8520600" cy="3941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Implicits</a:t>
            </a:r>
            <a:r>
              <a:rPr lang="ru">
                <a:solidFill>
                  <a:srgbClr val="434343"/>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p>
          <a:p>
            <a:pPr lvl="0" rtl="0">
              <a:spcBef>
                <a:spcPts val="0"/>
              </a:spcBef>
              <a:buNone/>
            </a:pPr>
            <a:r>
              <a:rPr lang="ru">
                <a:solidFill>
                  <a:srgbClr val="434343"/>
                </a:solidFill>
              </a:rPr>
              <a:t>Имплиситы имеют 3 основные сферы применения</a:t>
            </a:r>
          </a:p>
          <a:p>
            <a:pPr indent="-228600" lvl="0" marL="914400" rtl="0">
              <a:spcBef>
                <a:spcPts val="0"/>
              </a:spcBef>
              <a:buClr>
                <a:srgbClr val="434343"/>
              </a:buClr>
              <a:buChar char="●"/>
            </a:pPr>
            <a:r>
              <a:rPr lang="ru">
                <a:solidFill>
                  <a:srgbClr val="434343"/>
                </a:solidFill>
              </a:rPr>
              <a:t>неявные параметры (implicit parameters, ImP).  </a:t>
            </a:r>
          </a:p>
          <a:p>
            <a:pPr indent="-228600" lvl="0" marL="914400" rtl="0">
              <a:spcBef>
                <a:spcPts val="0"/>
              </a:spcBef>
              <a:buClr>
                <a:srgbClr val="434343"/>
              </a:buClr>
              <a:buChar char="●"/>
            </a:pPr>
            <a:r>
              <a:rPr lang="ru">
                <a:solidFill>
                  <a:srgbClr val="434343"/>
                </a:solidFill>
              </a:rPr>
              <a:t>неявная конвертация (implicit convertions, ImC)</a:t>
            </a:r>
          </a:p>
          <a:p>
            <a:pPr indent="-228600" lvl="0" marL="914400" rtl="0">
              <a:spcBef>
                <a:spcPts val="0"/>
              </a:spcBef>
              <a:buClr>
                <a:srgbClr val="434343"/>
              </a:buClr>
              <a:buChar char="●"/>
            </a:pPr>
            <a:r>
              <a:rPr lang="ru">
                <a:solidFill>
                  <a:srgbClr val="434343"/>
                </a:solidFill>
              </a:rPr>
              <a:t>неявный контекст (implicit context, IC)</a:t>
            </a:r>
          </a:p>
          <a:p>
            <a:pPr lvl="0" rtl="0">
              <a:spcBef>
                <a:spcPts val="0"/>
              </a:spcBef>
              <a:buNone/>
            </a:pPr>
            <a:r>
              <a:rPr lang="ru">
                <a:solidFill>
                  <a:srgbClr val="434343"/>
                </a:solidFill>
              </a:rPr>
              <a:t>В определенном смысле имплиситы можно воспринимать как еще один способ создания полиморфных типов.</a:t>
            </a:r>
          </a:p>
          <a:p>
            <a:pPr lvl="0" rtl="0">
              <a:spcBef>
                <a:spcPts val="0"/>
              </a:spcBef>
              <a:buNone/>
            </a:pPr>
            <a:r>
              <a:rPr lang="ru">
                <a:solidFill>
                  <a:srgbClr val="434343"/>
                </a:solidFill>
              </a:rPr>
              <a:t>Имлиситными могут быть </a:t>
            </a:r>
          </a:p>
          <a:p>
            <a:pPr indent="-228600" lvl="0" marL="457200" rtl="0">
              <a:spcBef>
                <a:spcPts val="0"/>
              </a:spcBef>
              <a:buClr>
                <a:srgbClr val="434343"/>
              </a:buClr>
              <a:buChar char="●"/>
            </a:pPr>
            <a:r>
              <a:rPr lang="ru">
                <a:solidFill>
                  <a:srgbClr val="434343"/>
                </a:solidFill>
              </a:rPr>
              <a:t>переменные и константы. В пример ниже определена имплиситная константа</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val </a:t>
            </a:r>
            <a:r>
              <a:rPr i="1" lang="ru" sz="1100">
                <a:solidFill>
                  <a:srgbClr val="660E7A"/>
                </a:solidFill>
                <a:highlight>
                  <a:srgbClr val="FFFFFF"/>
                </a:highlight>
                <a:latin typeface="Courier New"/>
                <a:ea typeface="Courier New"/>
                <a:cs typeface="Courier New"/>
                <a:sym typeface="Courier New"/>
              </a:rPr>
              <a:t>seqBuilder </a:t>
            </a: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indent="457200"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rgbClr val="434343"/>
              </a:buClr>
              <a:buChar char="●"/>
            </a:pPr>
            <a:r>
              <a:rPr lang="ru">
                <a:solidFill>
                  <a:srgbClr val="434343"/>
                </a:solidFill>
              </a:rPr>
              <a:t>методы</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def </a:t>
            </a:r>
            <a:r>
              <a:rPr lang="ru" sz="1100">
                <a:solidFill>
                  <a:schemeClr val="dk1"/>
                </a:solidFill>
                <a:highlight>
                  <a:srgbClr val="FFFFFF"/>
                </a:highlight>
                <a:latin typeface="Courier New"/>
                <a:ea typeface="Courier New"/>
                <a:cs typeface="Courier New"/>
                <a:sym typeface="Courier New"/>
              </a:rPr>
              <a:t>seqBuilder() =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FFFFF"/>
                </a:solidFill>
                <a:highlight>
                  <a:srgbClr val="FFFFFF"/>
                </a:highlight>
                <a:latin typeface="Courier New"/>
                <a:ea typeface="Courier New"/>
                <a:cs typeface="Courier New"/>
                <a:sym typeface="Courier New"/>
              </a:rPr>
              <a:t>_</a:t>
            </a:r>
          </a:p>
          <a:p>
            <a:pPr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rgbClr val="434343"/>
              </a:buClr>
              <a:buChar char="●"/>
            </a:pPr>
            <a:r>
              <a:rPr lang="ru">
                <a:solidFill>
                  <a:srgbClr val="434343"/>
                </a:solidFill>
              </a:rPr>
              <a:t>классы (начиная с scala 2.10 )</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class </a:t>
            </a:r>
            <a:r>
              <a:rPr lang="ru" sz="1100">
                <a:solidFill>
                  <a:schemeClr val="dk1"/>
                </a:solidFill>
                <a:highlight>
                  <a:srgbClr val="FFFFFF"/>
                </a:highlight>
                <a:latin typeface="Courier New"/>
                <a:ea typeface="Courier New"/>
                <a:cs typeface="Courier New"/>
                <a:sym typeface="Courier New"/>
              </a:rPr>
              <a:t>IntWithTimes(x: Int) { … }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9" name="Shape 959"/>
        <p:cNvGrpSpPr/>
        <p:nvPr/>
      </p:nvGrpSpPr>
      <p:grpSpPr>
        <a:xfrm>
          <a:off x="0" y="0"/>
          <a:ext cx="0" cy="0"/>
          <a:chOff x="0" y="0"/>
          <a:chExt cx="0" cy="0"/>
        </a:xfrm>
      </p:grpSpPr>
      <p:sp>
        <p:nvSpPr>
          <p:cNvPr id="960" name="Shape 9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61" name="Shape 961"/>
          <p:cNvSpPr txBox="1"/>
          <p:nvPr/>
        </p:nvSpPr>
        <p:spPr>
          <a:xfrm>
            <a:off x="311700" y="1032400"/>
            <a:ext cx="8520600" cy="3941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Свойства имплиситов</a:t>
            </a:r>
          </a:p>
          <a:p>
            <a:pPr indent="-228600" lvl="0" marL="457200" rtl="0">
              <a:spcBef>
                <a:spcPts val="0"/>
              </a:spcBef>
              <a:buClr>
                <a:srgbClr val="434343"/>
              </a:buClr>
              <a:buChar char="●"/>
            </a:pPr>
            <a:r>
              <a:rPr lang="ru">
                <a:solidFill>
                  <a:srgbClr val="434343"/>
                </a:solidFill>
              </a:rPr>
              <a:t>именование - имплиситы могут иметь любые имена, но для того, чтобы стать имплиситами их  определение должно начитаться с ключевого слова </a:t>
            </a:r>
            <a:r>
              <a:rPr b="1" lang="ru">
                <a:solidFill>
                  <a:srgbClr val="434343"/>
                </a:solidFill>
              </a:rPr>
              <a:t>implicit</a:t>
            </a:r>
          </a:p>
          <a:p>
            <a:pPr indent="-228600" lvl="0" marL="457200" rtl="0">
              <a:spcBef>
                <a:spcPts val="0"/>
              </a:spcBef>
              <a:buClr>
                <a:srgbClr val="434343"/>
              </a:buClr>
              <a:buChar char="●"/>
            </a:pPr>
            <a:r>
              <a:rPr lang="ru">
                <a:solidFill>
                  <a:srgbClr val="434343"/>
                </a:solidFill>
              </a:rPr>
              <a:t>доступность - для того, что бы имплисит был применен, он должен находиться в скоупе.  Что бы поместить имплисит в скоуп можно:</a:t>
            </a:r>
          </a:p>
          <a:p>
            <a:pPr indent="-228600" lvl="1" marL="914400" rtl="0">
              <a:spcBef>
                <a:spcPts val="0"/>
              </a:spcBef>
              <a:buClr>
                <a:srgbClr val="434343"/>
              </a:buClr>
              <a:buChar char="○"/>
            </a:pPr>
            <a:r>
              <a:rPr lang="ru">
                <a:solidFill>
                  <a:srgbClr val="434343"/>
                </a:solidFill>
              </a:rPr>
              <a:t>определить его внутри класса, в котором он будет использован</a:t>
            </a:r>
          </a:p>
          <a:p>
            <a:pPr indent="-228600" lvl="1" marL="914400" rtl="0">
              <a:spcBef>
                <a:spcPts val="0"/>
              </a:spcBef>
              <a:buClr>
                <a:srgbClr val="434343"/>
              </a:buClr>
              <a:buChar char="○"/>
            </a:pPr>
            <a:r>
              <a:rPr lang="ru">
                <a:solidFill>
                  <a:srgbClr val="434343"/>
                </a:solidFill>
              </a:rPr>
              <a:t>импортировать с помощью ключевого слова import</a:t>
            </a:r>
          </a:p>
          <a:p>
            <a:pPr indent="-228600" lvl="1" marL="914400" rtl="0">
              <a:spcBef>
                <a:spcPts val="0"/>
              </a:spcBef>
              <a:buClr>
                <a:srgbClr val="434343"/>
              </a:buClr>
              <a:buChar char="○"/>
            </a:pPr>
            <a:r>
              <a:rPr lang="ru">
                <a:solidFill>
                  <a:srgbClr val="434343"/>
                </a:solidFill>
              </a:rPr>
              <a:t>определить в объекте-компаньоне</a:t>
            </a:r>
          </a:p>
          <a:p>
            <a:pPr indent="-228600" lvl="0" marL="457200" rtl="0">
              <a:spcBef>
                <a:spcPts val="0"/>
              </a:spcBef>
              <a:buClr>
                <a:srgbClr val="434343"/>
              </a:buClr>
              <a:buChar char="●"/>
            </a:pPr>
            <a:r>
              <a:rPr lang="ru">
                <a:solidFill>
                  <a:srgbClr val="434343"/>
                </a:solidFill>
              </a:rPr>
              <a:t>однозначность - в скоупе не должно быть нескольких имплиситов с одной сигнатурой</a:t>
            </a:r>
          </a:p>
          <a:p>
            <a:pPr indent="-228600" lvl="0" marL="457200" rtl="0">
              <a:spcBef>
                <a:spcPts val="0"/>
              </a:spcBef>
              <a:buClr>
                <a:srgbClr val="434343"/>
              </a:buClr>
              <a:buChar char="●"/>
            </a:pPr>
            <a:r>
              <a:rPr lang="ru">
                <a:solidFill>
                  <a:srgbClr val="434343"/>
                </a:solidFill>
              </a:rPr>
              <a:t>сначала явные - если вывод типов не выявил необходимости в применении имплиситов, они применены не будут, даже если доступны в скоупе.</a:t>
            </a:r>
          </a:p>
          <a:p>
            <a:pPr indent="-228600" lvl="0" marL="457200" rtl="0">
              <a:spcBef>
                <a:spcPts val="0"/>
              </a:spcBef>
              <a:buClr>
                <a:srgbClr val="434343"/>
              </a:buClr>
              <a:buChar char="●"/>
            </a:pPr>
            <a:r>
              <a:rPr lang="ru">
                <a:solidFill>
                  <a:srgbClr val="434343"/>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65" name="Shape 965"/>
        <p:cNvGrpSpPr/>
        <p:nvPr/>
      </p:nvGrpSpPr>
      <p:grpSpPr>
        <a:xfrm>
          <a:off x="0" y="0"/>
          <a:ext cx="0" cy="0"/>
          <a:chOff x="0" y="0"/>
          <a:chExt cx="0" cy="0"/>
        </a:xfrm>
      </p:grpSpPr>
      <p:sp>
        <p:nvSpPr>
          <p:cNvPr id="966" name="Shape 9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67" name="Shape 967"/>
          <p:cNvSpPr txBox="1"/>
          <p:nvPr/>
        </p:nvSpPr>
        <p:spPr>
          <a:xfrm>
            <a:off x="311700" y="1063350"/>
            <a:ext cx="8520600" cy="374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ImC  - это способ превратить объект одного типа в объект другого типа, без явной конвертации. Для того, что бы ImC имело место необходимо 2 условия</a:t>
            </a:r>
          </a:p>
          <a:p>
            <a:pPr indent="-228600" lvl="0" marL="914400" rtl="0">
              <a:spcBef>
                <a:spcPts val="0"/>
              </a:spcBef>
              <a:buClr>
                <a:srgbClr val="434343"/>
              </a:buClr>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p>
          <a:p>
            <a:pPr indent="-228600" lvl="0" marL="914400" rtl="0">
              <a:spcBef>
                <a:spcPts val="0"/>
              </a:spcBef>
              <a:buClr>
                <a:srgbClr val="434343"/>
              </a:buClr>
              <a:buChar char="●"/>
            </a:pPr>
            <a:r>
              <a:rPr lang="ru">
                <a:solidFill>
                  <a:srgbClr val="434343"/>
                </a:solidFill>
              </a:rPr>
              <a:t>В текущем скоупе есть доступный способ превратить объект в новый объект подходящего типа</a:t>
            </a:r>
          </a:p>
          <a:p>
            <a:pPr lvl="0" rtl="0">
              <a:spcBef>
                <a:spcPts val="0"/>
              </a:spcBef>
              <a:buNone/>
            </a:pPr>
            <a:r>
              <a:rPr lang="ru">
                <a:solidFill>
                  <a:srgbClr val="434343"/>
                </a:solidFill>
              </a:rPr>
              <a:t>	ImC обычно реализуют через implicit функции или implicit классы</a:t>
            </a:r>
          </a:p>
          <a:p>
            <a:pPr lvl="0" rtl="0">
              <a:spcBef>
                <a:spcPts val="0"/>
              </a:spcBef>
              <a:buNone/>
            </a:pPr>
            <a:r>
              <a:t/>
            </a:r>
            <a:endParaRPr>
              <a:solidFill>
                <a:srgbClr val="434343"/>
              </a:solidFill>
            </a:endParaRPr>
          </a:p>
          <a:p>
            <a:pPr lvl="0" rtl="0">
              <a:spcBef>
                <a:spcPts val="0"/>
              </a:spcBef>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библитечных объектов появились новые методы и свойства.</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1" name="Shape 971"/>
        <p:cNvGrpSpPr/>
        <p:nvPr/>
      </p:nvGrpSpPr>
      <p:grpSpPr>
        <a:xfrm>
          <a:off x="0" y="0"/>
          <a:ext cx="0" cy="0"/>
          <a:chOff x="0" y="0"/>
          <a:chExt cx="0" cy="0"/>
        </a:xfrm>
      </p:grpSpPr>
      <p:sp>
        <p:nvSpPr>
          <p:cNvPr id="972" name="Shape 9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73" name="Shape 973"/>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Характерным примером применения ImC является расширение строки в Scala. Благодаря Predef.scala, содержимое доступно без импорта во всех scala файлах.</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rPr lang="ru">
                <a:solidFill>
                  <a:srgbClr val="434343"/>
                </a:solidFill>
              </a:rPr>
              <a:t>В примере выше строка неявно конвертирована в тип StringOps, который имеет метод r(), превращающий строку в Regexp</a:t>
            </a:r>
          </a:p>
        </p:txBody>
      </p:sp>
      <p:sp>
        <p:nvSpPr>
          <p:cNvPr id="974" name="Shape 974"/>
          <p:cNvSpPr txBox="1"/>
          <p:nvPr/>
        </p:nvSpPr>
        <p:spPr>
          <a:xfrm>
            <a:off x="311700" y="1963600"/>
            <a:ext cx="6919800" cy="1459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and Predef.scala in general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8" name="Shape 978"/>
        <p:cNvGrpSpPr/>
        <p:nvPr/>
      </p:nvGrpSpPr>
      <p:grpSpPr>
        <a:xfrm>
          <a:off x="0" y="0"/>
          <a:ext cx="0" cy="0"/>
          <a:chOff x="0" y="0"/>
          <a:chExt cx="0" cy="0"/>
        </a:xfrm>
      </p:grpSpPr>
      <p:sp>
        <p:nvSpPr>
          <p:cNvPr id="979" name="Shape 9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80" name="Shape 980"/>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parameters(ImP)</a:t>
            </a:r>
          </a:p>
          <a:p>
            <a:pPr lvl="0" rtl="0">
              <a:spcBef>
                <a:spcPts val="0"/>
              </a:spcBef>
              <a:buNone/>
            </a:pPr>
            <a:r>
              <a:rPr lang="ru">
                <a:solidFill>
                  <a:srgbClr val="434343"/>
                </a:solidFill>
              </a:rPr>
              <a:t>	Методы (но не функции) могут иметь один или более параметров, подставляемых неявно. </a:t>
            </a:r>
          </a:p>
          <a:p>
            <a:pPr lvl="0" rtl="0">
              <a:spcBef>
                <a:spcPts val="0"/>
              </a:spcBef>
              <a:buNone/>
            </a:pPr>
            <a:r>
              <a:rPr lang="ru">
                <a:solidFill>
                  <a:srgbClr val="434343"/>
                </a:solidFill>
              </a:rPr>
              <a:t>Для этого</a:t>
            </a:r>
          </a:p>
          <a:p>
            <a:pPr indent="-228600" lvl="0" marL="457200" rtl="0">
              <a:spcBef>
                <a:spcPts val="0"/>
              </a:spcBef>
              <a:buClr>
                <a:srgbClr val="434343"/>
              </a:buClr>
              <a:buChar char="●"/>
            </a:pPr>
            <a:r>
              <a:rPr lang="ru">
                <a:solidFill>
                  <a:srgbClr val="434343"/>
                </a:solidFill>
              </a:rPr>
              <a:t>в функции с одним набором параметров, весь набор должен быть помечен implicit </a:t>
            </a:r>
          </a:p>
          <a:p>
            <a:pPr lvl="0">
              <a:spcBef>
                <a:spcPts val="0"/>
              </a:spcBef>
              <a:buNone/>
            </a:pPr>
            <a:r>
              <a:rPr lang="ru">
                <a:solidFill>
                  <a:srgbClr val="434343"/>
                </a:solidFill>
              </a:rPr>
              <a:t>		</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457200" rtl="0">
              <a:spcBef>
                <a:spcPts val="0"/>
              </a:spcBef>
              <a:buClr>
                <a:srgbClr val="434343"/>
              </a:buClr>
              <a:buChar char="●"/>
            </a:pPr>
            <a:r>
              <a:rPr lang="ru">
                <a:solidFill>
                  <a:srgbClr val="434343"/>
                </a:solidFill>
              </a:rPr>
              <a:t>в функциях с несколькими наборами параметров, последний набор должен быть помечен implicit. </a:t>
            </a:r>
          </a:p>
          <a:p>
            <a:pPr indent="-228600" lvl="0" marL="457200" rtl="0">
              <a:spcBef>
                <a:spcPts val="0"/>
              </a:spcBef>
              <a:buClr>
                <a:srgbClr val="434343"/>
              </a:buClr>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a:t>
            </a:r>
            <a:r>
              <a:rPr b="1" lang="ru">
                <a:solidFill>
                  <a:srgbClr val="434343"/>
                </a:solidFill>
              </a:rPr>
              <a:t>implicit val</a:t>
            </a:r>
            <a:r>
              <a:rPr lang="ru">
                <a:solidFill>
                  <a:srgbClr val="434343"/>
                </a:solidFill>
              </a:rPr>
              <a:t> или </a:t>
            </a:r>
            <a:r>
              <a:rPr b="1" lang="ru">
                <a:solidFill>
                  <a:srgbClr val="434343"/>
                </a:solidFill>
              </a:rPr>
              <a:t>implicit object</a:t>
            </a:r>
          </a:p>
          <a:p>
            <a:pPr lvl="0" rtl="0">
              <a:spcBef>
                <a:spcPts val="0"/>
              </a:spcBef>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p>
          <a:p>
            <a:pPr lvl="0" rtl="0">
              <a:spcBef>
                <a:spcPts val="0"/>
              </a:spcBef>
              <a:buNone/>
            </a:pPr>
            <a:r>
              <a:t/>
            </a:r>
            <a:endParaRPr>
              <a:solidFill>
                <a:srgbClr val="434343"/>
              </a:solidFill>
            </a:endParaRPr>
          </a:p>
        </p:txBody>
      </p:sp>
      <p:sp>
        <p:nvSpPr>
          <p:cNvPr id="981" name="Shape 981"/>
          <p:cNvSpPr txBox="1"/>
          <p:nvPr/>
        </p:nvSpPr>
        <p:spPr>
          <a:xfrm>
            <a:off x="311700" y="2139025"/>
            <a:ext cx="6919800" cy="1369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doImplicitly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7" name="Shape 147"/>
          <p:cNvSpPr txBox="1"/>
          <p:nvPr/>
        </p:nvSpPr>
        <p:spPr>
          <a:xfrm>
            <a:off x="311700" y="1516175"/>
            <a:ext cx="51870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48" name="Shape 148"/>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85" name="Shape 985"/>
        <p:cNvGrpSpPr/>
        <p:nvPr/>
      </p:nvGrpSpPr>
      <p:grpSpPr>
        <a:xfrm>
          <a:off x="0" y="0"/>
          <a:ext cx="0" cy="0"/>
          <a:chOff x="0" y="0"/>
          <a:chExt cx="0" cy="0"/>
        </a:xfrm>
      </p:grpSpPr>
      <p:sp>
        <p:nvSpPr>
          <p:cNvPr id="986" name="Shape 9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87" name="Shape 987"/>
          <p:cNvSpPr txBox="1"/>
          <p:nvPr/>
        </p:nvSpPr>
        <p:spPr>
          <a:xfrm>
            <a:off x="311700" y="1108600"/>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context bounds(</a:t>
            </a:r>
            <a:r>
              <a:rPr lang="ru">
                <a:solidFill>
                  <a:srgbClr val="434343"/>
                </a:solidFill>
              </a:rPr>
              <a:t>IC</a:t>
            </a:r>
            <a:r>
              <a:rPr lang="ru" sz="1800">
                <a:solidFill>
                  <a:srgbClr val="434343"/>
                </a:solidFill>
              </a:rPr>
              <a:t>)</a:t>
            </a:r>
            <a:r>
              <a:rPr lang="ru">
                <a:solidFill>
                  <a:srgbClr val="434343"/>
                </a:solidFill>
              </a:rPr>
              <a:t>-  это сравнительно новый механизм, пришедший в скалу с версии 2.8. Он может быть применен только в методам или классам. Предназначен он для того, что бы с помощью TP описать контекст в котором может выполняться данный или создан инстанс данного класса. Под контекстом понимается набор имплиситов доступных в данном скоупе. </a:t>
            </a:r>
          </a:p>
          <a:p>
            <a:pPr lvl="0" rtl="0">
              <a:spcBef>
                <a:spcPts val="0"/>
              </a:spcBef>
              <a:buNone/>
            </a:pPr>
            <a:r>
              <a:rPr lang="ru">
                <a:solidFill>
                  <a:srgbClr val="434343"/>
                </a:solidFill>
              </a:rPr>
              <a:t>Для того, что 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p>
          <a:p>
            <a:pPr indent="457200" lvl="0" rtl="0">
              <a:spcBef>
                <a:spcPts val="0"/>
              </a:spcBef>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p>
          <a:p>
            <a:pPr lvl="0" rtl="0">
              <a:spcBef>
                <a:spcPts val="0"/>
              </a:spcBef>
              <a:buNone/>
            </a:pPr>
            <a:r>
              <a:rPr b="1" lang="ru">
                <a:solidFill>
                  <a:srgbClr val="434343"/>
                </a:solidFill>
              </a:rPr>
              <a:t>def add</a:t>
            </a:r>
            <a:r>
              <a:rPr b="1" lang="ru">
                <a:solidFill>
                  <a:srgbClr val="434343"/>
                </a:solidFill>
              </a:rPr>
              <a:t>[T : Numeric](one: T, other: T) = ???</a:t>
            </a:r>
          </a:p>
          <a:p>
            <a:pPr lvl="0" rtl="0">
              <a:spcBef>
                <a:spcPts val="0"/>
              </a:spcBef>
              <a:buNone/>
            </a:pPr>
            <a:r>
              <a:rPr b="1" lang="ru">
                <a:solidFill>
                  <a:srgbClr val="434343"/>
                </a:solidFill>
              </a:rPr>
              <a:t>def add[T](one: T, other: T)(implicit evidence: Numeric[T]) = ???</a:t>
            </a:r>
          </a:p>
          <a:p>
            <a:pPr lvl="0" rtl="0">
              <a:spcBef>
                <a:spcPts val="0"/>
              </a:spcBef>
              <a:buNone/>
            </a:pPr>
            <a:r>
              <a:rPr lang="ru">
                <a:solidFill>
                  <a:srgbClr val="434343"/>
                </a:solidFill>
              </a:rPr>
              <a:t>Разница заключается в том, что в первом случае имплисит параметр не доступен явно в теле функции. Для того, что бы получить к нему доступ используется метод </a:t>
            </a:r>
            <a:r>
              <a:rPr b="1" lang="ru">
                <a:solidFill>
                  <a:srgbClr val="434343"/>
                </a:solidFill>
              </a:rPr>
              <a:t>implicitly[T](implicit e: T)</a:t>
            </a:r>
          </a:p>
          <a:p>
            <a:pPr lvl="0" rtl="0">
              <a:spcBef>
                <a:spcPts val="0"/>
              </a:spcBef>
              <a:buNone/>
            </a:pPr>
            <a:r>
              <a:rPr lang="ru">
                <a:solidFill>
                  <a:srgbClr val="434343"/>
                </a:solidFill>
              </a:rPr>
              <a:t>	</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1" name="Shape 991"/>
        <p:cNvGrpSpPr/>
        <p:nvPr/>
      </p:nvGrpSpPr>
      <p:grpSpPr>
        <a:xfrm>
          <a:off x="0" y="0"/>
          <a:ext cx="0" cy="0"/>
          <a:chOff x="0" y="0"/>
          <a:chExt cx="0" cy="0"/>
        </a:xfrm>
      </p:grpSpPr>
      <p:sp>
        <p:nvSpPr>
          <p:cNvPr id="992" name="Shape 9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93" name="Shape 993"/>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Implicit context bounds(IC)</a:t>
            </a:r>
          </a:p>
          <a:p>
            <a:pPr lvl="0" rtl="0">
              <a:spcBef>
                <a:spcPts val="0"/>
              </a:spcBef>
              <a:buNone/>
            </a:pPr>
            <a:r>
              <a:rPr lang="ru">
                <a:solidFill>
                  <a:srgbClr val="434343"/>
                </a:solidFill>
              </a:rPr>
              <a:t>	</a:t>
            </a:r>
          </a:p>
        </p:txBody>
      </p:sp>
      <p:sp>
        <p:nvSpPr>
          <p:cNvPr id="994" name="Shape 994"/>
          <p:cNvSpPr txBox="1"/>
          <p:nvPr/>
        </p:nvSpPr>
        <p:spPr>
          <a:xfrm>
            <a:off x="311700" y="1618300"/>
            <a:ext cx="6919800" cy="3055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8" name="Shape 998"/>
        <p:cNvGrpSpPr/>
        <p:nvPr/>
      </p:nvGrpSpPr>
      <p:grpSpPr>
        <a:xfrm>
          <a:off x="0" y="0"/>
          <a:ext cx="0" cy="0"/>
          <a:chOff x="0" y="0"/>
          <a:chExt cx="0" cy="0"/>
        </a:xfrm>
      </p:grpSpPr>
      <p:sp>
        <p:nvSpPr>
          <p:cNvPr id="999" name="Shape 99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0" name="Shape 1000"/>
          <p:cNvSpPr txBox="1"/>
          <p:nvPr/>
        </p:nvSpPr>
        <p:spPr>
          <a:xfrm>
            <a:off x="311700" y="1023725"/>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 (TC) - </a:t>
            </a:r>
            <a:r>
              <a:rPr lang="ru">
                <a:solidFill>
                  <a:srgbClr val="434343"/>
                </a:solidFill>
              </a:rPr>
              <a:t>это паттерн, позволяющий инстансы разных типов к общему классу типов (type class). Реализуется этот паттерн с помощью механизма имплиситов.</a:t>
            </a:r>
          </a:p>
          <a:p>
            <a:pPr lvl="0" rtl="0">
              <a:spcBef>
                <a:spcPts val="0"/>
              </a:spcBef>
              <a:buNone/>
            </a:pPr>
            <a:r>
              <a:rPr lang="ru">
                <a:solidFill>
                  <a:srgbClr val="434343"/>
                </a:solidFill>
              </a:rPr>
              <a:t>Трейт </a:t>
            </a:r>
            <a:r>
              <a:rPr b="1" lang="ru">
                <a:solidFill>
                  <a:srgbClr val="434343"/>
                </a:solidFill>
              </a:rPr>
              <a:t>Numeric[T] </a:t>
            </a:r>
            <a:r>
              <a:rPr lang="ru">
                <a:solidFill>
                  <a:srgbClr val="434343"/>
                </a:solidFill>
              </a:rPr>
              <a:t>из примера выше, представляет собой класс типов, для которых может быть определена операция сложения(add). В примере, к этому типу классов приводиться тип Int. Таким же образом можно поступить с любым типом для которого может быть определена операция сложения.</a:t>
            </a:r>
          </a:p>
          <a:p>
            <a:pPr lvl="0" rtl="0">
              <a:spcBef>
                <a:spcPts val="0"/>
              </a:spcBef>
              <a:buNone/>
            </a:pPr>
            <a:r>
              <a:rPr lang="ru">
                <a:solidFill>
                  <a:srgbClr val="434343"/>
                </a:solidFill>
              </a:rPr>
              <a:t>Благодаря TC мы можем создавать код, применимый к типам не имеющим между собой отношения наследования, но которые могут быть сведены к одному классу типов</a:t>
            </a:r>
          </a:p>
          <a:p>
            <a:pPr lvl="0" rtl="0">
              <a:spcBef>
                <a:spcPts val="0"/>
              </a:spcBef>
              <a:buNone/>
            </a:pPr>
            <a:r>
              <a:rPr lang="ru">
                <a:solidFill>
                  <a:srgbClr val="434343"/>
                </a:solidFill>
              </a:rPr>
              <a:t>Хороший пример -  тип </a:t>
            </a:r>
            <a:r>
              <a:rPr b="1" lang="ru">
                <a:solidFill>
                  <a:srgbClr val="434343"/>
                </a:solidFill>
              </a:rPr>
              <a:t>scala.math.Numeric[T] </a:t>
            </a:r>
          </a:p>
          <a:p>
            <a:pPr lvl="0" rtl="0">
              <a:spcBef>
                <a:spcPts val="0"/>
              </a:spcBef>
              <a:buNone/>
            </a:pPr>
            <a:r>
              <a:t/>
            </a:r>
            <a:endParaRPr>
              <a:solidFill>
                <a:srgbClr val="434343"/>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04" name="Shape 1004"/>
        <p:cNvGrpSpPr/>
        <p:nvPr/>
      </p:nvGrpSpPr>
      <p:grpSpPr>
        <a:xfrm>
          <a:off x="0" y="0"/>
          <a:ext cx="0" cy="0"/>
          <a:chOff x="0" y="0"/>
          <a:chExt cx="0" cy="0"/>
        </a:xfrm>
      </p:grpSpPr>
      <p:sp>
        <p:nvSpPr>
          <p:cNvPr id="1005" name="Shape 100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6" name="Shape 1006"/>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a:t>
            </a:r>
            <a:r>
              <a:rPr lang="ru">
                <a:solidFill>
                  <a:srgbClr val="434343"/>
                </a:solidFill>
              </a:rPr>
              <a:t>	</a:t>
            </a:r>
          </a:p>
        </p:txBody>
      </p:sp>
      <p:sp>
        <p:nvSpPr>
          <p:cNvPr id="1007" name="Shape 1007"/>
          <p:cNvSpPr txBox="1"/>
          <p:nvPr/>
        </p:nvSpPr>
        <p:spPr>
          <a:xfrm>
            <a:off x="311700" y="1618300"/>
            <a:ext cx="6919800" cy="2891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1" name="Shape 1011"/>
        <p:cNvGrpSpPr/>
        <p:nvPr/>
      </p:nvGrpSpPr>
      <p:grpSpPr>
        <a:xfrm>
          <a:off x="0" y="0"/>
          <a:ext cx="0" cy="0"/>
          <a:chOff x="0" y="0"/>
          <a:chExt cx="0" cy="0"/>
        </a:xfrm>
      </p:grpSpPr>
      <p:sp>
        <p:nvSpPr>
          <p:cNvPr id="1012" name="Shape 10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3" name="Shape 1013"/>
          <p:cNvSpPr txBox="1"/>
          <p:nvPr/>
        </p:nvSpPr>
        <p:spPr>
          <a:xfrm>
            <a:off x="311700" y="1108600"/>
            <a:ext cx="8520600" cy="3548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a:t>
            </a:r>
          </a:p>
          <a:p>
            <a:pPr lvl="0" rtl="0">
              <a:spcBef>
                <a:spcPts val="0"/>
              </a:spcBef>
              <a:buNone/>
            </a:pPr>
            <a:r>
              <a:rPr lang="ru">
                <a:solidFill>
                  <a:srgbClr val="434343"/>
                </a:solidFill>
              </a:rPr>
              <a:t>	Как уже упоминалось ранее, компилятор не будет предпринимать попытку произвести несколько преобразований подряд, что бы добиться совпадения типов. Однако, в случае необходимости, можно добиться поведения практически идентичного цепочке имплиситных преобразований. Этого можно добиться сделав так, что бы иплиситное преобразование в свою очередь требовало, имплиситное преобразование. Таким образом, можно выстроить сколь угодно длинную цепочку преобразований. </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7" name="Shape 1017"/>
        <p:cNvGrpSpPr/>
        <p:nvPr/>
      </p:nvGrpSpPr>
      <p:grpSpPr>
        <a:xfrm>
          <a:off x="0" y="0"/>
          <a:ext cx="0" cy="0"/>
          <a:chOff x="0" y="0"/>
          <a:chExt cx="0" cy="0"/>
        </a:xfrm>
      </p:grpSpPr>
      <p:sp>
        <p:nvSpPr>
          <p:cNvPr id="1018" name="Shape 10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9" name="Shape 1019"/>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 пример из scala FAQ</a:t>
            </a:r>
          </a:p>
        </p:txBody>
      </p:sp>
      <p:sp>
        <p:nvSpPr>
          <p:cNvPr id="1020" name="Shape 1020"/>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A(</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total = m + n + o</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toA(n: Int): A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aToB[</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A1 </a:t>
            </a:r>
            <a:r>
              <a:rPr lang="ru" sz="1000">
                <a:solidFill>
                  <a:schemeClr val="dk1"/>
                </a:solidFill>
                <a:highlight>
                  <a:srgbClr val="FFFFFF"/>
                </a:highlight>
                <a:latin typeface="Verdana"/>
                <a:ea typeface="Verdana"/>
                <a:cs typeface="Verdana"/>
                <a:sym typeface="Verdana"/>
              </a:rPr>
              <a:t>=&gt; A): B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B(a.n, 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bToC[</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](b: </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B1 </a:t>
            </a:r>
            <a:r>
              <a:rPr lang="ru" sz="1000">
                <a:solidFill>
                  <a:schemeClr val="dk1"/>
                </a:solidFill>
                <a:highlight>
                  <a:srgbClr val="FFFFFF"/>
                </a:highlight>
                <a:latin typeface="Verdana"/>
                <a:ea typeface="Verdana"/>
                <a:cs typeface="Verdana"/>
                <a:sym typeface="Verdana"/>
              </a:rPr>
              <a:t>=&gt; B): 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C(b.m, b.n, b.m + b.n)</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works</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).total)</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4" name="Shape 1024"/>
        <p:cNvGrpSpPr/>
        <p:nvPr/>
      </p:nvGrpSpPr>
      <p:grpSpPr>
        <a:xfrm>
          <a:off x="0" y="0"/>
          <a:ext cx="0" cy="0"/>
          <a:chOff x="0" y="0"/>
          <a:chExt cx="0" cy="0"/>
        </a:xfrm>
      </p:grpSpPr>
      <p:sp>
        <p:nvSpPr>
          <p:cNvPr id="1025" name="Shape 102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1026" name="Shape 1026"/>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lectures.oop.types.GeneralBST.scala</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0" name="Shape 1030"/>
        <p:cNvGrpSpPr/>
        <p:nvPr/>
      </p:nvGrpSpPr>
      <p:grpSpPr>
        <a:xfrm>
          <a:off x="0" y="0"/>
          <a:ext cx="0" cy="0"/>
          <a:chOff x="0" y="0"/>
          <a:chExt cx="0" cy="0"/>
        </a:xfrm>
      </p:grpSpPr>
      <p:sp>
        <p:nvSpPr>
          <p:cNvPr id="1031" name="Shape 10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32" name="Shape 1032"/>
          <p:cNvSpPr txBox="1"/>
          <p:nvPr/>
        </p:nvSpPr>
        <p:spPr>
          <a:xfrm>
            <a:off x="311700" y="1108600"/>
            <a:ext cx="8520600" cy="3678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a:p>
            <a:pPr lvl="0" rtl="0">
              <a:spcBef>
                <a:spcPts val="0"/>
              </a:spcBef>
              <a:buNone/>
            </a:pPr>
            <a:r>
              <a:rPr lang="ru" sz="1800">
                <a:solidFill>
                  <a:srgbClr val="434343"/>
                </a:solidFill>
              </a:rPr>
              <a:t>	</a:t>
            </a:r>
            <a:r>
              <a:rPr lang="ru">
                <a:solidFill>
                  <a:srgbClr val="434343"/>
                </a:solidFill>
              </a:rPr>
              <a:t>Stream - это Seq, чьи методы вычисляются лениво. Они предназначены для представления данных с неизвестной размерностью (потенциально бесконечной). В отличии от view потоки сохраняют вычисленные значения. Поэтому, несмотря на то, что stream-ы представляют неограниченные наборы данных, чаще всего, вычислить можно только конечное кол-во значений.</a:t>
            </a:r>
          </a:p>
          <a:p>
            <a:pPr lvl="0" rtl="0">
              <a:spcBef>
                <a:spcPts val="0"/>
              </a:spcBef>
              <a:buNone/>
            </a:pPr>
            <a:r>
              <a:rPr lang="ru">
                <a:solidFill>
                  <a:srgbClr val="434343"/>
                </a:solidFill>
              </a:rPr>
              <a:t>	Наиболее востребованные методы</a:t>
            </a:r>
          </a:p>
          <a:p>
            <a:pPr indent="-228600" lvl="0" marL="914400" rtl="0">
              <a:spcBef>
                <a:spcPts val="0"/>
              </a:spcBef>
              <a:buClr>
                <a:srgbClr val="434343"/>
              </a:buClr>
              <a:buChar char="●"/>
            </a:pPr>
            <a:r>
              <a:rPr b="1" lang="ru">
                <a:solidFill>
                  <a:srgbClr val="434343"/>
                </a:solidFill>
              </a:rPr>
              <a:t>#:: </a:t>
            </a:r>
            <a:r>
              <a:rPr lang="ru">
                <a:solidFill>
                  <a:srgbClr val="434343"/>
                </a:solidFill>
              </a:rPr>
              <a:t>- prepend элементов стрима, например: </a:t>
            </a:r>
            <a:r>
              <a:rPr b="1" lang="ru">
                <a:solidFill>
                  <a:srgbClr val="434343"/>
                </a:solidFill>
              </a:rPr>
              <a:t>1 #:: 2 #:: 3 #:: Stream.empty </a:t>
            </a:r>
          </a:p>
          <a:p>
            <a:pPr indent="-228600" lvl="0" marL="914400" rtl="0">
              <a:spcBef>
                <a:spcPts val="0"/>
              </a:spcBef>
              <a:buClr>
                <a:srgbClr val="434343"/>
              </a:buClr>
              <a:buChar char="●"/>
            </a:pPr>
            <a:r>
              <a:rPr b="1" lang="ru">
                <a:solidFill>
                  <a:srgbClr val="434343"/>
                </a:solidFill>
              </a:rPr>
              <a:t>head</a:t>
            </a:r>
            <a:r>
              <a:rPr lang="ru">
                <a:solidFill>
                  <a:srgbClr val="434343"/>
                </a:solidFill>
              </a:rPr>
              <a:t> - первый элемент стрима</a:t>
            </a:r>
          </a:p>
          <a:p>
            <a:pPr indent="-228600" lvl="0" marL="914400" rtl="0">
              <a:spcBef>
                <a:spcPts val="0"/>
              </a:spcBef>
              <a:buClr>
                <a:srgbClr val="434343"/>
              </a:buClr>
              <a:buChar char="●"/>
            </a:pPr>
            <a:r>
              <a:rPr b="1" lang="ru">
                <a:solidFill>
                  <a:srgbClr val="434343"/>
                </a:solidFill>
              </a:rPr>
              <a:t>tail</a:t>
            </a:r>
            <a:r>
              <a:rPr lang="ru">
                <a:solidFill>
                  <a:srgbClr val="434343"/>
                </a:solidFill>
              </a:rPr>
              <a:t> - стрим представляющий собой оставшиеся члены стрима</a:t>
            </a:r>
          </a:p>
          <a:p>
            <a:pPr indent="-228600" lvl="0" marL="914400" rtl="0">
              <a:spcBef>
                <a:spcPts val="0"/>
              </a:spcBef>
              <a:buClr>
                <a:srgbClr val="434343"/>
              </a:buClr>
              <a:buChar char="●"/>
            </a:pPr>
            <a:r>
              <a:rPr b="1" lang="ru">
                <a:solidFill>
                  <a:srgbClr val="434343"/>
                </a:solidFill>
              </a:rPr>
              <a:t>take(n:Int)</a:t>
            </a:r>
            <a:r>
              <a:rPr lang="ru">
                <a:solidFill>
                  <a:srgbClr val="434343"/>
                </a:solidFill>
              </a:rPr>
              <a:t> - метод предназначенный для ограничения элементов стрима. Этот метод тоже ленив и не приводит к вычислению реальных значений</a:t>
            </a:r>
          </a:p>
          <a:p>
            <a:pPr indent="-228600" lvl="0" marL="914400" rtl="0">
              <a:spcBef>
                <a:spcPts val="0"/>
              </a:spcBef>
              <a:buClr>
                <a:srgbClr val="434343"/>
              </a:buClr>
              <a:buChar char="●"/>
            </a:pPr>
            <a:r>
              <a:rPr b="1" lang="ru">
                <a:solidFill>
                  <a:srgbClr val="434343"/>
                </a:solidFill>
              </a:rPr>
              <a:t>force()</a:t>
            </a:r>
            <a:r>
              <a:rPr lang="ru">
                <a:solidFill>
                  <a:srgbClr val="434343"/>
                </a:solidFill>
              </a:rPr>
              <a:t> - вычисляет все значения стрима, если вызвать на бесконечном стриме, приведет к зависанию или к RuntimeException</a:t>
            </a:r>
          </a:p>
          <a:p>
            <a:pPr indent="-228600" lvl="0" marL="914400" rtl="0">
              <a:spcBef>
                <a:spcPts val="0"/>
              </a:spcBef>
              <a:buClr>
                <a:srgbClr val="434343"/>
              </a:buClr>
              <a:buChar char="●"/>
            </a:pPr>
            <a:r>
              <a:rPr b="1" lang="ru">
                <a:solidFill>
                  <a:srgbClr val="434343"/>
                </a:solidFill>
              </a:rPr>
              <a:t>append(rest:  =&gt; ...)</a:t>
            </a:r>
            <a:r>
              <a:rPr lang="ru">
                <a:solidFill>
                  <a:srgbClr val="434343"/>
                </a:solidFill>
              </a:rPr>
              <a:t>  - ленивая реализация конкатинации стрима со значиями, содержащимися в переданном TraversableOnce[A]</a:t>
            </a:r>
          </a:p>
          <a:p>
            <a:pPr indent="-228600" lvl="0" marL="914400" rtl="0">
              <a:spcBef>
                <a:spcPts val="0"/>
              </a:spcBef>
              <a:buClr>
                <a:srgbClr val="434343"/>
              </a:buClr>
              <a:buChar char="●"/>
            </a:pPr>
            <a:r>
              <a:rPr b="1" lang="ru">
                <a:solidFill>
                  <a:srgbClr val="434343"/>
                </a:solidFill>
              </a:rPr>
              <a:t>map, flatMap</a:t>
            </a:r>
            <a:r>
              <a:rPr lang="ru">
                <a:solidFill>
                  <a:srgbClr val="434343"/>
                </a:solidFill>
              </a:rPr>
              <a:t> - ленивые реализации привычных map и flatMap</a:t>
            </a:r>
          </a:p>
          <a:p>
            <a:pPr lvl="0" rtl="0">
              <a:spcBef>
                <a:spcPts val="0"/>
              </a:spcBef>
              <a:buNone/>
            </a:pPr>
            <a:r>
              <a:t/>
            </a:r>
            <a:endParaRPr>
              <a:solidFill>
                <a:srgbClr val="434343"/>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6" name="Shape 1036"/>
        <p:cNvGrpSpPr/>
        <p:nvPr/>
      </p:nvGrpSpPr>
      <p:grpSpPr>
        <a:xfrm>
          <a:off x="0" y="0"/>
          <a:ext cx="0" cy="0"/>
          <a:chOff x="0" y="0"/>
          <a:chExt cx="0" cy="0"/>
        </a:xfrm>
      </p:grpSpPr>
      <p:sp>
        <p:nvSpPr>
          <p:cNvPr id="1037" name="Shape 10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38" name="Shape 1038"/>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Streams</a:t>
            </a:r>
          </a:p>
        </p:txBody>
      </p:sp>
      <p:sp>
        <p:nvSpPr>
          <p:cNvPr id="1039" name="Shape 1039"/>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3" name="Shape 1043"/>
        <p:cNvGrpSpPr/>
        <p:nvPr/>
      </p:nvGrpSpPr>
      <p:grpSpPr>
        <a:xfrm>
          <a:off x="0" y="0"/>
          <a:ext cx="0" cy="0"/>
          <a:chOff x="0" y="0"/>
          <a:chExt cx="0" cy="0"/>
        </a:xfrm>
      </p:grpSpPr>
      <p:sp>
        <p:nvSpPr>
          <p:cNvPr id="1044" name="Shape 10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45" name="Shape 1045"/>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p:txBody>
      </p:sp>
      <p:sp>
        <p:nvSpPr>
          <p:cNvPr id="1046" name="Shape 1046"/>
          <p:cNvSpPr txBox="1"/>
          <p:nvPr/>
        </p:nvSpPr>
        <p:spPr>
          <a:xfrm>
            <a:off x="311700" y="1618300"/>
            <a:ext cx="6919800" cy="2618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755450"/>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new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55" name="Shape 155"/>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0" name="Shape 1050"/>
        <p:cNvGrpSpPr/>
        <p:nvPr/>
      </p:nvGrpSpPr>
      <p:grpSpPr>
        <a:xfrm>
          <a:off x="0" y="0"/>
          <a:ext cx="0" cy="0"/>
          <a:chOff x="0" y="0"/>
          <a:chExt cx="0" cy="0"/>
        </a:xfrm>
      </p:grpSpPr>
      <p:sp>
        <p:nvSpPr>
          <p:cNvPr id="1051" name="Shape 10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52" name="Shape 1052"/>
          <p:cNvSpPr txBox="1"/>
          <p:nvPr/>
        </p:nvSpPr>
        <p:spPr>
          <a:xfrm>
            <a:off x="311700" y="1108600"/>
            <a:ext cx="8520600" cy="126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Structured types (ST)</a:t>
            </a:r>
          </a:p>
          <a:p>
            <a:pPr lvl="0" rtl="0">
              <a:spcBef>
                <a:spcPts val="0"/>
              </a:spcBef>
              <a:buNone/>
            </a:pPr>
            <a:r>
              <a:rPr lang="ru" sz="1800">
                <a:solidFill>
                  <a:srgbClr val="434343"/>
                </a:solidFill>
              </a:rPr>
              <a:t>	</a:t>
            </a:r>
            <a:r>
              <a:rPr lang="ru">
                <a:solidFill>
                  <a:srgbClr val="434343"/>
                </a:solidFill>
              </a:rPr>
              <a:t>ST - это способ определить тип, описав сигнатуру его членов. Этот механизм можно использовать для реализации </a:t>
            </a:r>
            <a:r>
              <a:rPr lang="ru" u="sng">
                <a:solidFill>
                  <a:schemeClr val="hlink"/>
                </a:solidFill>
                <a:hlinkClick r:id="rId3"/>
              </a:rPr>
              <a:t>Duck Typing </a:t>
            </a:r>
            <a:r>
              <a:rPr lang="ru">
                <a:solidFill>
                  <a:srgbClr val="434343"/>
                </a:solidFill>
              </a:rPr>
              <a:t>. Описание ST представляет собой заключенные в фигурные скобки описания членов типа и может присутствовать почти везде, где могут быть обычные типы</a:t>
            </a:r>
          </a:p>
          <a:p>
            <a:pPr lvl="0" rtl="0">
              <a:lnSpc>
                <a:spcPct val="150000"/>
              </a:lnSpc>
              <a:spcBef>
                <a:spcPts val="0"/>
              </a:spcBef>
              <a:spcAft>
                <a:spcPts val="1400"/>
              </a:spcAft>
              <a:buClr>
                <a:schemeClr val="dk1"/>
              </a:buClr>
              <a:buFont typeface="Arial"/>
              <a:buNone/>
            </a:pPr>
            <a:r>
              <a:t/>
            </a:r>
            <a:endParaRPr sz="900">
              <a:solidFill>
                <a:schemeClr val="dk1"/>
              </a:solidFill>
              <a:highlight>
                <a:srgbClr val="F5F5F5"/>
              </a:highlight>
              <a:latin typeface="Courier New"/>
              <a:ea typeface="Courier New"/>
              <a:cs typeface="Courier New"/>
              <a:sym typeface="Courier New"/>
            </a:endParaRP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53" name="Shape 1053"/>
          <p:cNvSpPr txBox="1"/>
          <p:nvPr/>
        </p:nvSpPr>
        <p:spPr>
          <a:xfrm>
            <a:off x="311700" y="2485000"/>
            <a:ext cx="6919800" cy="15021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foo(x: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 </a:t>
            </a:r>
            <a:r>
              <a:rPr lang="ru" sz="1000">
                <a:solidFill>
                  <a:srgbClr val="0000FF"/>
                </a:solidFill>
                <a:highlight>
                  <a:srgbClr val="E4E4FF"/>
                </a:highlight>
                <a:latin typeface="Verdana"/>
                <a:ea typeface="Verdana"/>
                <a:cs typeface="Verdana"/>
                <a:sym typeface="Verdana"/>
              </a:rPr>
              <a:t>123 </a:t>
            </a:r>
            <a:r>
              <a:rPr lang="ru" sz="1000">
                <a:solidFill>
                  <a:schemeClr val="dk1"/>
                </a:solidFill>
                <a:highlight>
                  <a:srgbClr val="E4E4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foo2[</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&lt;: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Foo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p:txBody>
      </p:sp>
      <p:sp>
        <p:nvSpPr>
          <p:cNvPr id="1054" name="Shape 1054"/>
          <p:cNvSpPr txBox="1"/>
          <p:nvPr/>
        </p:nvSpPr>
        <p:spPr>
          <a:xfrm>
            <a:off x="311700" y="4027450"/>
            <a:ext cx="8520600" cy="10521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ru">
                <a:solidFill>
                  <a:srgbClr val="434343"/>
                </a:solidFill>
              </a:rPr>
              <a:t>Использование ST может привести к заметной деградации производительности приложения т.к. для реализации ST применяется reflection. </a:t>
            </a:r>
          </a:p>
          <a:p>
            <a:pPr lvl="0" rtl="0">
              <a:spcBef>
                <a:spcPts val="0"/>
              </a:spcBef>
              <a:buNone/>
            </a:pPr>
            <a:r>
              <a:rPr lang="ru">
                <a:solidFill>
                  <a:srgbClr val="434343"/>
                </a:solidFill>
              </a:rPr>
              <a:t>	</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8" name="Shape 1058"/>
        <p:cNvGrpSpPr/>
        <p:nvPr/>
      </p:nvGrpSpPr>
      <p:grpSpPr>
        <a:xfrm>
          <a:off x="0" y="0"/>
          <a:ext cx="0" cy="0"/>
          <a:chOff x="0" y="0"/>
          <a:chExt cx="0" cy="0"/>
        </a:xfrm>
      </p:grpSpPr>
      <p:sp>
        <p:nvSpPr>
          <p:cNvPr id="1059" name="Shape 10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60" name="Shape 1060"/>
          <p:cNvSpPr txBox="1"/>
          <p:nvPr/>
        </p:nvSpPr>
        <p:spPr>
          <a:xfrm>
            <a:off x="311700" y="1108600"/>
            <a:ext cx="8487600" cy="232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r>
              <a:rPr lang="ru" sz="1800">
                <a:solidFill>
                  <a:srgbClr val="434343"/>
                </a:solidFill>
              </a:rPr>
              <a:t> (PDT)</a:t>
            </a:r>
          </a:p>
          <a:p>
            <a:pPr lvl="0" rtl="0">
              <a:spcBef>
                <a:spcPts val="0"/>
              </a:spcBef>
              <a:buNone/>
            </a:pPr>
            <a:r>
              <a:rPr lang="ru" sz="1800">
                <a:solidFill>
                  <a:srgbClr val="434343"/>
                </a:solidFill>
              </a:rPr>
              <a:t>	</a:t>
            </a:r>
            <a:r>
              <a:rPr lang="ru">
                <a:solidFill>
                  <a:srgbClr val="434343"/>
                </a:solidFill>
              </a:rPr>
              <a:t>Path dependency  - это свойство вложенных типов scala. Допустим внутри класса </a:t>
            </a:r>
            <a:r>
              <a:rPr b="1" lang="ru">
                <a:solidFill>
                  <a:srgbClr val="434343"/>
                </a:solidFill>
              </a:rPr>
              <a:t>Cnt</a:t>
            </a:r>
            <a:r>
              <a:rPr lang="ru">
                <a:solidFill>
                  <a:srgbClr val="434343"/>
                </a:solidFill>
              </a:rPr>
              <a:t> объявлен внутренний тип </a:t>
            </a:r>
            <a:r>
              <a:rPr b="1" lang="ru">
                <a:solidFill>
                  <a:srgbClr val="434343"/>
                </a:solidFill>
              </a:rPr>
              <a:t>Inner</a:t>
            </a:r>
            <a:r>
              <a:rPr lang="ru">
                <a:solidFill>
                  <a:srgbClr val="434343"/>
                </a:solidFill>
              </a:rPr>
              <a:t>. Тогда все использования </a:t>
            </a:r>
            <a:r>
              <a:rPr b="1" lang="ru">
                <a:solidFill>
                  <a:srgbClr val="434343"/>
                </a:solidFill>
              </a:rPr>
              <a:t>Inner</a:t>
            </a:r>
            <a:r>
              <a:rPr lang="ru">
                <a:solidFill>
                  <a:srgbClr val="434343"/>
                </a:solidFill>
              </a:rPr>
              <a:t>, без спецификации полного “пути” типа, будут path dependent. Это значит, что для каждого инстанса внешнего класса будет определен свой внутренний тип, не равный типу в других инстансах. Полный путь типа можно описать с помощью символа </a:t>
            </a:r>
            <a:r>
              <a:rPr b="1" lang="ru">
                <a:solidFill>
                  <a:srgbClr val="434343"/>
                </a:solidFill>
              </a:rPr>
              <a:t>#. </a:t>
            </a:r>
            <a:r>
              <a:rPr lang="ru">
                <a:solidFill>
                  <a:srgbClr val="434343"/>
                </a:solidFill>
              </a:rPr>
              <a:t>Например</a:t>
            </a:r>
            <a:r>
              <a:rPr b="1" lang="ru">
                <a:solidFill>
                  <a:srgbClr val="434343"/>
                </a:solidFill>
              </a:rPr>
              <a:t> </a:t>
            </a:r>
            <a:r>
              <a:rPr lang="ru">
                <a:solidFill>
                  <a:srgbClr val="434343"/>
                </a:solidFill>
              </a:rPr>
              <a:t>полный путь</a:t>
            </a:r>
            <a:r>
              <a:rPr lang="ru">
                <a:solidFill>
                  <a:srgbClr val="434343"/>
                </a:solidFill>
              </a:rPr>
              <a:t> типа Inner будет Cnt#Inner. Путь может быть описан для любой глубины вложенности типа. </a:t>
            </a:r>
          </a:p>
          <a:p>
            <a:pPr lvl="0" rtl="0">
              <a:spcBef>
                <a:spcPts val="0"/>
              </a:spcBef>
              <a:buNone/>
            </a:pPr>
            <a:r>
              <a:rPr lang="ru">
                <a:solidFill>
                  <a:srgbClr val="434343"/>
                </a:solidFill>
              </a:rPr>
              <a:t>  </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64" name="Shape 1064"/>
        <p:cNvGrpSpPr/>
        <p:nvPr/>
      </p:nvGrpSpPr>
      <p:grpSpPr>
        <a:xfrm>
          <a:off x="0" y="0"/>
          <a:ext cx="0" cy="0"/>
          <a:chOff x="0" y="0"/>
          <a:chExt cx="0" cy="0"/>
        </a:xfrm>
      </p:grpSpPr>
      <p:sp>
        <p:nvSpPr>
          <p:cNvPr id="1065" name="Shape 10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66" name="Shape 1066"/>
          <p:cNvSpPr txBox="1"/>
          <p:nvPr/>
        </p:nvSpPr>
        <p:spPr>
          <a:xfrm>
            <a:off x="311700" y="1021425"/>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p>
        </p:txBody>
      </p:sp>
      <p:sp>
        <p:nvSpPr>
          <p:cNvPr id="1067" name="Shape 1067"/>
          <p:cNvSpPr txBox="1"/>
          <p:nvPr/>
        </p:nvSpPr>
        <p:spPr>
          <a:xfrm>
            <a:off x="311700" y="1443950"/>
            <a:ext cx="6919800" cy="35103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chemeClr val="dk1"/>
                </a:solidFill>
                <a:highlight>
                  <a:srgbClr val="FFFFFF"/>
                </a:highlight>
                <a:latin typeface="Verdana"/>
                <a:ea typeface="Verdana"/>
                <a:cs typeface="Verdana"/>
                <a:sym typeface="Verdana"/>
              </a:rPr>
              <a:t>._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doPathIndependent(t: Cnt#Inner)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doPathDependent(t: 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 = cnt.getInner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 = cnt2.getInner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cnt.doPathDependent(in)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//cnt.doPathDependent(in2) won't compile deu to  path dependency</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assert</a:t>
            </a:r>
            <a:r>
              <a:rPr lang="ru" sz="1000">
                <a:solidFill>
                  <a:schemeClr val="dk1"/>
                </a:solidFill>
                <a:highlight>
                  <a:srgbClr val="FFFFFF"/>
                </a:highlight>
                <a:latin typeface="Verdana"/>
                <a:ea typeface="Verdana"/>
                <a:cs typeface="Verdana"/>
                <a:sym typeface="Verdana"/>
              </a:rPr>
              <a:t>(!(inT.tpe =:= in2T.tpe))</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1" name="Shape 1071"/>
        <p:cNvGrpSpPr/>
        <p:nvPr/>
      </p:nvGrpSpPr>
      <p:grpSpPr>
        <a:xfrm>
          <a:off x="0" y="0"/>
          <a:ext cx="0" cy="0"/>
          <a:chOff x="0" y="0"/>
          <a:chExt cx="0" cy="0"/>
        </a:xfrm>
      </p:grpSpPr>
      <p:sp>
        <p:nvSpPr>
          <p:cNvPr id="1072" name="Shape 10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73" name="Shape 1073"/>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 scala применяется та же самая модель памяти, что и в java. Соответственно доступны все те же механизмы управления потоками, что и в Java, следовательно можно </a:t>
            </a:r>
          </a:p>
          <a:p>
            <a:pPr indent="-228600" lvl="0" marL="914400" rtl="0">
              <a:spcBef>
                <a:spcPts val="0"/>
              </a:spcBef>
              <a:buClr>
                <a:srgbClr val="434343"/>
              </a:buClr>
              <a:buChar char="●"/>
            </a:pPr>
            <a:r>
              <a:rPr lang="ru">
                <a:solidFill>
                  <a:srgbClr val="434343"/>
                </a:solidFill>
              </a:rPr>
              <a:t>синхронизироваться на мониторах объектов: </a:t>
            </a:r>
            <a:r>
              <a:rPr b="1" lang="ru">
                <a:solidFill>
                  <a:srgbClr val="434343"/>
                </a:solidFill>
              </a:rPr>
              <a:t>someInstance.synchronized{}</a:t>
            </a:r>
            <a:r>
              <a:rPr lang="ru">
                <a:solidFill>
                  <a:srgbClr val="434343"/>
                </a:solidFill>
              </a:rPr>
              <a:t> или даже </a:t>
            </a:r>
            <a:r>
              <a:rPr b="1" lang="ru">
                <a:solidFill>
                  <a:srgbClr val="434343"/>
                </a:solidFill>
              </a:rPr>
              <a:t>this.synchronized{...}</a:t>
            </a:r>
          </a:p>
          <a:p>
            <a:pPr indent="-228600" lvl="0" marL="914400" rtl="0">
              <a:spcBef>
                <a:spcPts val="0"/>
              </a:spcBef>
              <a:buClr>
                <a:srgbClr val="434343"/>
              </a:buClr>
              <a:buChar char="●"/>
            </a:pPr>
            <a:r>
              <a:rPr lang="ru">
                <a:solidFill>
                  <a:srgbClr val="434343"/>
                </a:solidFill>
              </a:rPr>
              <a:t>создавать volatile методы и переменные, с помощью аннотации </a:t>
            </a:r>
            <a:r>
              <a:rPr b="1" lang="ru">
                <a:solidFill>
                  <a:srgbClr val="434343"/>
                </a:solidFill>
              </a:rPr>
              <a:t>@volatile</a:t>
            </a:r>
          </a:p>
          <a:p>
            <a:pPr indent="-228600" lvl="0" marL="914400" rtl="0">
              <a:spcBef>
                <a:spcPts val="0"/>
              </a:spcBef>
              <a:buClr>
                <a:srgbClr val="434343"/>
              </a:buClr>
              <a:buChar char="●"/>
            </a:pPr>
            <a:r>
              <a:rPr lang="ru">
                <a:solidFill>
                  <a:srgbClr val="434343"/>
                </a:solidFill>
              </a:rPr>
              <a:t>использовать </a:t>
            </a:r>
            <a:r>
              <a:rPr b="1" lang="ru">
                <a:solidFill>
                  <a:srgbClr val="434343"/>
                </a:solidFill>
              </a:rPr>
              <a:t>ReentrantLock</a:t>
            </a:r>
            <a:r>
              <a:rPr lang="ru">
                <a:solidFill>
                  <a:srgbClr val="434343"/>
                </a:solidFill>
              </a:rPr>
              <a:t>, барьеры, семафоры и другие примитивы</a:t>
            </a:r>
          </a:p>
          <a:p>
            <a:pPr indent="-228600" lvl="0" marL="914400" rtl="0">
              <a:spcBef>
                <a:spcPts val="0"/>
              </a:spcBef>
              <a:buClr>
                <a:srgbClr val="434343"/>
              </a:buClr>
              <a:buChar char="●"/>
            </a:pPr>
            <a:r>
              <a:rPr lang="ru">
                <a:solidFill>
                  <a:srgbClr val="434343"/>
                </a:solidFill>
              </a:rPr>
              <a:t>атомарные конструкции, например </a:t>
            </a:r>
            <a:r>
              <a:rPr b="1" lang="ru">
                <a:solidFill>
                  <a:srgbClr val="434343"/>
                </a:solidFill>
              </a:rPr>
              <a:t>AtomicReference</a:t>
            </a:r>
            <a:r>
              <a:rPr lang="ru">
                <a:solidFill>
                  <a:srgbClr val="434343"/>
                </a:solidFill>
              </a:rPr>
              <a:t> </a:t>
            </a:r>
          </a:p>
          <a:p>
            <a:pPr indent="-228600" lvl="0" marL="914400" rtl="0">
              <a:spcBef>
                <a:spcPts val="0"/>
              </a:spcBef>
              <a:buClr>
                <a:srgbClr val="434343"/>
              </a:buClr>
              <a:buChar char="●"/>
            </a:pPr>
            <a:r>
              <a:rPr lang="ru">
                <a:solidFill>
                  <a:srgbClr val="434343"/>
                </a:solidFill>
              </a:rPr>
              <a:t>использовать конкурентные коллекции из Java и из Scala, например </a:t>
            </a:r>
            <a:r>
              <a:rPr b="1" lang="ru">
                <a:solidFill>
                  <a:srgbClr val="434343"/>
                </a:solidFill>
              </a:rPr>
              <a:t>TrieMap</a:t>
            </a:r>
            <a:r>
              <a:rPr lang="ru">
                <a:solidFill>
                  <a:srgbClr val="434343"/>
                </a:solidFill>
              </a:rPr>
              <a:t> из </a:t>
            </a:r>
            <a:r>
              <a:rPr b="1" lang="ru">
                <a:solidFill>
                  <a:srgbClr val="434343"/>
                </a:solidFill>
              </a:rPr>
              <a:t>scala.collection.concurrent</a:t>
            </a:r>
            <a:r>
              <a:rPr lang="ru">
                <a:solidFill>
                  <a:srgbClr val="434343"/>
                </a:solidFill>
              </a:rPr>
              <a:t> или параллельные коллекции из </a:t>
            </a:r>
            <a:r>
              <a:rPr b="1" lang="ru">
                <a:solidFill>
                  <a:srgbClr val="434343"/>
                </a:solidFill>
              </a:rPr>
              <a:t>scala.collection.parallel</a:t>
            </a:r>
          </a:p>
          <a:p>
            <a:pPr lvl="0" rtl="0">
              <a:spcBef>
                <a:spcPts val="0"/>
              </a:spcBef>
              <a:buNone/>
            </a:pPr>
            <a:r>
              <a:rPr lang="ru">
                <a:solidFill>
                  <a:srgbClr val="434343"/>
                </a:solidFill>
              </a:rPr>
              <a:t>Несмотря на обширность инструментов работы в многопоточной среде, scala представляет 2 инструмента, которые можно считать наиболее предпочтительными для написания многопоточного функционального кода. Это </a:t>
            </a:r>
            <a:r>
              <a:rPr b="1" lang="ru">
                <a:solidFill>
                  <a:srgbClr val="434343"/>
                </a:solidFill>
              </a:rPr>
              <a:t>scala.concurrent.Future</a:t>
            </a:r>
            <a:r>
              <a:rPr lang="ru">
                <a:solidFill>
                  <a:srgbClr val="434343"/>
                </a:solidFill>
              </a:rPr>
              <a:t> и </a:t>
            </a:r>
            <a:r>
              <a:rPr lang="ru" u="sng">
                <a:solidFill>
                  <a:schemeClr val="hlink"/>
                </a:solidFill>
                <a:hlinkClick r:id="rId3"/>
              </a:rPr>
              <a:t>Akka actors</a:t>
            </a:r>
            <a:r>
              <a:rPr lang="ru">
                <a:solidFill>
                  <a:srgbClr val="434343"/>
                </a:solidFill>
              </a:rPr>
              <a:t>. Оба инструмента, инкапсулируют в себе особенности работы с памятью и потоками, что позволяет разработчику сфокусировать свое внимание на логике приложения.</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7" name="Shape 1077"/>
        <p:cNvGrpSpPr/>
        <p:nvPr/>
      </p:nvGrpSpPr>
      <p:grpSpPr>
        <a:xfrm>
          <a:off x="0" y="0"/>
          <a:ext cx="0" cy="0"/>
          <a:chOff x="0" y="0"/>
          <a:chExt cx="0" cy="0"/>
        </a:xfrm>
      </p:grpSpPr>
      <p:sp>
        <p:nvSpPr>
          <p:cNvPr id="1078" name="Shape 10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79" name="Shape 1079"/>
          <p:cNvSpPr txBox="1"/>
          <p:nvPr/>
        </p:nvSpPr>
        <p:spPr>
          <a:xfrm>
            <a:off x="311700" y="110860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F - это трейт, который представляет собой контейнер над асинхронной задачей. Он позволяет применять к задачам методы композиции и трансформации аналогичные методам Traversable. При этом детали реализации, касающиеся работы с потоками и памятью, практически полностью скрыты внутри реализации.</a:t>
            </a:r>
          </a:p>
          <a:p>
            <a:pPr lvl="0" rtl="0">
              <a:spcBef>
                <a:spcPts val="0"/>
              </a:spcBef>
              <a:buNone/>
            </a:pPr>
            <a:r>
              <a:rPr lang="ru">
                <a:solidFill>
                  <a:srgbClr val="434343"/>
                </a:solidFill>
              </a:rPr>
              <a:t>	Для того, что бы создать асинхронную задачу необходимо</a:t>
            </a:r>
          </a:p>
          <a:p>
            <a:pPr indent="-228600" lvl="0" marL="914400" rtl="0">
              <a:spcBef>
                <a:spcPts val="0"/>
              </a:spcBef>
              <a:buClr>
                <a:srgbClr val="434343"/>
              </a:buClr>
              <a:buChar char="●"/>
            </a:pPr>
            <a:r>
              <a:rPr lang="ru">
                <a:solidFill>
                  <a:srgbClr val="434343"/>
                </a:solidFill>
              </a:rPr>
              <a:t>вызвать </a:t>
            </a:r>
            <a:r>
              <a:rPr b="1" lang="ru">
                <a:solidFill>
                  <a:srgbClr val="434343"/>
                </a:solidFill>
              </a:rPr>
              <a:t>def apply[T](body: =&gt;T). </a:t>
            </a:r>
            <a:r>
              <a:rPr lang="ru">
                <a:solidFill>
                  <a:srgbClr val="434343"/>
                </a:solidFill>
              </a:rPr>
              <a:t>Пример ниже асинхронно напечатает слово “Hi”</a:t>
            </a:r>
          </a:p>
          <a:p>
            <a:pPr indent="-228600" lvl="0" marL="914400" rtl="0">
              <a:spcBef>
                <a:spcPts val="0"/>
              </a:spcBef>
              <a:buClr>
                <a:srgbClr val="434343"/>
              </a:buClr>
              <a:buChar char="●"/>
            </a:pPr>
            <a:r>
              <a:rPr lang="ru">
                <a:solidFill>
                  <a:srgbClr val="434343"/>
                </a:solidFill>
              </a:rPr>
              <a:t>импортировать в контекст или передать явно </a:t>
            </a:r>
            <a:r>
              <a:rPr b="1" lang="ru">
                <a:solidFill>
                  <a:srgbClr val="434343"/>
                </a:solidFill>
              </a:rPr>
              <a:t>ExecutionContext. </a:t>
            </a:r>
            <a:r>
              <a:rPr lang="ru">
                <a:solidFill>
                  <a:srgbClr val="434343"/>
                </a:solidFill>
              </a:rPr>
              <a:t>EC отвечает за асинхронное выполнение кода, переданного </a:t>
            </a:r>
            <a:r>
              <a:rPr b="1" lang="ru">
                <a:solidFill>
                  <a:srgbClr val="434343"/>
                </a:solidFill>
              </a:rPr>
              <a:t>Future.apply</a:t>
            </a:r>
            <a:r>
              <a:rPr lang="ru">
                <a:solidFill>
                  <a:srgbClr val="434343"/>
                </a:solidFill>
              </a:rPr>
              <a:t>. </a:t>
            </a:r>
          </a:p>
          <a:p>
            <a:pPr lvl="0" rtl="0">
              <a:spcBef>
                <a:spcPts val="0"/>
              </a:spcBef>
              <a:buNone/>
            </a:pPr>
            <a:r>
              <a:t/>
            </a:r>
            <a:endParaRPr>
              <a:solidFill>
                <a:srgbClr val="434343"/>
              </a:solidFill>
            </a:endParaRPr>
          </a:p>
        </p:txBody>
      </p:sp>
      <p:sp>
        <p:nvSpPr>
          <p:cNvPr id="1080" name="Shape 1080"/>
          <p:cNvSpPr txBox="1"/>
          <p:nvPr/>
        </p:nvSpPr>
        <p:spPr>
          <a:xfrm>
            <a:off x="311700" y="3293200"/>
            <a:ext cx="6919800" cy="1032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"Hi"</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84" name="Shape 1084"/>
        <p:cNvGrpSpPr/>
        <p:nvPr/>
      </p:nvGrpSpPr>
      <p:grpSpPr>
        <a:xfrm>
          <a:off x="0" y="0"/>
          <a:ext cx="0" cy="0"/>
          <a:chOff x="0" y="0"/>
          <a:chExt cx="0" cy="0"/>
        </a:xfrm>
      </p:grpSpPr>
      <p:sp>
        <p:nvSpPr>
          <p:cNvPr id="1085" name="Shape 10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86" name="Shape 1086"/>
          <p:cNvSpPr txBox="1"/>
          <p:nvPr/>
        </p:nvSpPr>
        <p:spPr>
          <a:xfrm>
            <a:off x="311700" y="1108600"/>
            <a:ext cx="8520600" cy="24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Каждый раз, когда мы создаем F, “под капотом” создается Task. Task может быть выполнен синхронно в том же потоке, но скорее всего будет выполнен асинхронно. По умолчанию scala использует </a:t>
            </a:r>
            <a:r>
              <a:rPr lang="ru" u="sng">
                <a:solidFill>
                  <a:schemeClr val="hlink"/>
                </a:solidFill>
                <a:hlinkClick r:id="rId3"/>
              </a:rPr>
              <a:t>ForkJoinPool </a:t>
            </a:r>
            <a:r>
              <a:rPr lang="ru">
                <a:solidFill>
                  <a:srgbClr val="434343"/>
                </a:solidFill>
              </a:rPr>
              <a:t> для хранения и исполнения задач. Задачи, могут выполнятся не в том порядке, в каком они были созданы, тем не менее, у разработчика есть способ влиять на порядок их выполнения. Это и многое другое можно сделать с помощью функций комбинаторов, описанных чуть ниже.</a:t>
            </a:r>
          </a:p>
          <a:p>
            <a:pPr lvl="0" rtl="0">
              <a:spcBef>
                <a:spcPts val="0"/>
              </a:spcBef>
              <a:buNone/>
            </a:pPr>
            <a:r>
              <a:rPr lang="ru">
                <a:solidFill>
                  <a:srgbClr val="434343"/>
                </a:solidFill>
              </a:rPr>
              <a:t>	Исключительные ситуации(кроме фатальных), случившиеся внутри фьючи, не распространяются на код снаружи. Вместо этого они влияют на тип возвращаемого значения. Таким образом удобно бывает думать о фьючах, как об асинхронных Try[T]</a:t>
            </a: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0" name="Shape 1090"/>
        <p:cNvGrpSpPr/>
        <p:nvPr/>
      </p:nvGrpSpPr>
      <p:grpSpPr>
        <a:xfrm>
          <a:off x="0" y="0"/>
          <a:ext cx="0" cy="0"/>
          <a:chOff x="0" y="0"/>
          <a:chExt cx="0" cy="0"/>
        </a:xfrm>
      </p:grpSpPr>
      <p:sp>
        <p:nvSpPr>
          <p:cNvPr id="1091" name="Shape 10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92" name="Shape 1092"/>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Scala Futures(F) and Promises(P)</a:t>
            </a:r>
          </a:p>
          <a:p>
            <a:pPr lvl="0" rtl="0">
              <a:spcBef>
                <a:spcPts val="0"/>
              </a:spcBef>
              <a:buNone/>
            </a:pPr>
            <a:r>
              <a:rPr lang="ru">
                <a:solidFill>
                  <a:srgbClr val="434343"/>
                </a:solidFill>
              </a:rPr>
              <a:t>	Статические функции для работы c Future</a:t>
            </a:r>
          </a:p>
          <a:p>
            <a:pPr indent="-228600" lvl="0" marL="914400" rtl="0">
              <a:spcBef>
                <a:spcPts val="0"/>
              </a:spcBef>
              <a:buClr>
                <a:srgbClr val="434343"/>
              </a:buClr>
              <a:buChar char="●"/>
            </a:pPr>
            <a:r>
              <a:rPr b="1" lang="ru">
                <a:solidFill>
                  <a:srgbClr val="434343"/>
                </a:solidFill>
              </a:rPr>
              <a:t>Future.sequence -</a:t>
            </a:r>
            <a:r>
              <a:rPr lang="ru"/>
              <a:t> </a:t>
            </a:r>
            <a:r>
              <a:rPr lang="ru">
                <a:solidFill>
                  <a:srgbClr val="434343"/>
                </a:solidFill>
              </a:rPr>
              <a:t>превращает последовательность фьюч во фьючу от последовательности результатов.</a:t>
            </a:r>
          </a:p>
          <a:p>
            <a:pPr indent="-228600" lvl="0" marL="914400" rtl="0">
              <a:spcBef>
                <a:spcPts val="0"/>
              </a:spcBef>
              <a:buClr>
                <a:srgbClr val="434343"/>
              </a:buClr>
              <a:buChar char="●"/>
            </a:pPr>
            <a:r>
              <a:rPr b="1" lang="ru">
                <a:solidFill>
                  <a:srgbClr val="434343"/>
                </a:solidFill>
              </a:rPr>
              <a:t>Future.fromTry - </a:t>
            </a:r>
            <a:r>
              <a:rPr lang="ru">
                <a:solidFill>
                  <a:srgbClr val="434343"/>
                </a:solidFill>
              </a:rPr>
              <a:t>синхронно создаст завершенную фьючу из Try[]</a:t>
            </a:r>
          </a:p>
          <a:p>
            <a:pPr indent="-228600" lvl="0" marL="914400" rtl="0">
              <a:spcBef>
                <a:spcPts val="0"/>
              </a:spcBef>
              <a:buClr>
                <a:srgbClr val="434343"/>
              </a:buClr>
              <a:buChar char="●"/>
            </a:pPr>
            <a:r>
              <a:rPr b="1" lang="ru">
                <a:solidFill>
                  <a:srgbClr val="434343"/>
                </a:solidFill>
              </a:rPr>
              <a:t>Future.successful - </a:t>
            </a:r>
            <a:r>
              <a:rPr lang="ru">
                <a:solidFill>
                  <a:srgbClr val="434343"/>
                </a:solidFill>
              </a:rPr>
              <a:t>так же синхронно создаст успешно завершенную фьючу, содержащую значение, переданное в этот метод</a:t>
            </a:r>
          </a:p>
          <a:p>
            <a:pPr indent="-228600" lvl="0" marL="914400" rtl="0" algn="just">
              <a:spcBef>
                <a:spcPts val="0"/>
              </a:spcBef>
              <a:buClr>
                <a:srgbClr val="434343"/>
              </a:buClr>
              <a:buChar char="●"/>
            </a:pPr>
            <a:r>
              <a:rPr b="1" lang="ru">
                <a:solidFill>
                  <a:srgbClr val="434343"/>
                </a:solidFill>
              </a:rPr>
              <a:t>Future.traverse - </a:t>
            </a:r>
            <a:r>
              <a:rPr lang="ru">
                <a:solidFill>
                  <a:srgbClr val="434343"/>
                </a:solidFill>
              </a:rPr>
              <a:t>превращает переданный TraversableOnce во фьючу </a:t>
            </a: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6" name="Shape 1096"/>
        <p:cNvGrpSpPr/>
        <p:nvPr/>
      </p:nvGrpSpPr>
      <p:grpSpPr>
        <a:xfrm>
          <a:off x="0" y="0"/>
          <a:ext cx="0" cy="0"/>
          <a:chOff x="0" y="0"/>
          <a:chExt cx="0" cy="0"/>
        </a:xfrm>
      </p:grpSpPr>
      <p:sp>
        <p:nvSpPr>
          <p:cNvPr id="1097" name="Shape 10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98" name="Shape 1098"/>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Callback функции</a:t>
            </a:r>
          </a:p>
          <a:p>
            <a:pPr indent="-228600" lvl="0" marL="914400" rtl="0">
              <a:spcBef>
                <a:spcPts val="0"/>
              </a:spcBef>
              <a:buClr>
                <a:srgbClr val="434343"/>
              </a:buClr>
              <a:buChar char="●"/>
            </a:pPr>
            <a:r>
              <a:rPr b="1" lang="ru">
                <a:solidFill>
                  <a:srgbClr val="434343"/>
                </a:solidFill>
              </a:rPr>
              <a:t>future.onComplete, onFailure, onSuccess</a:t>
            </a:r>
            <a:r>
              <a:rPr lang="ru">
                <a:solidFill>
                  <a:srgbClr val="434343"/>
                </a:solidFill>
              </a:rPr>
              <a:t> - методы, позволяющие передать колбэк, который будет выполнен в зависимости от того,  как завершилась фьюча. Методы возвращают unit и предназначены для выполнения каких-то побочных действий. Может быть задано произвольное количество колбэков. Порядок их определения не влияет на порядок вызов.</a:t>
            </a:r>
          </a:p>
          <a:p>
            <a:pPr indent="-228600" lvl="0" marL="914400" rtl="0">
              <a:spcBef>
                <a:spcPts val="0"/>
              </a:spcBef>
              <a:buClr>
                <a:srgbClr val="434343"/>
              </a:buClr>
              <a:buChar char="●"/>
            </a:pPr>
            <a:r>
              <a:rPr b="1" lang="ru">
                <a:solidFill>
                  <a:srgbClr val="434343"/>
                </a:solidFill>
              </a:rPr>
              <a:t>andThen - </a:t>
            </a:r>
            <a:r>
              <a:rPr lang="ru">
                <a:solidFill>
                  <a:srgbClr val="434343"/>
                </a:solidFill>
              </a:rPr>
              <a:t>позволяет определить несколько побочных функций. Функции будут выполнены в том порядке, в котором переданы </a:t>
            </a: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99" name="Shape 1099"/>
          <p:cNvSpPr txBox="1"/>
          <p:nvPr/>
        </p:nvSpPr>
        <p:spPr>
          <a:xfrm>
            <a:off x="311700" y="3259250"/>
            <a:ext cx="6919800" cy="1759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scala.util._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 </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 =&gt; sys.</a:t>
            </a:r>
            <a:r>
              <a:rPr i="1" lang="ru" sz="1000">
                <a:solidFill>
                  <a:schemeClr val="dk1"/>
                </a:solidFill>
                <a:highlight>
                  <a:srgbClr val="FFFFFF"/>
                </a:highlight>
                <a:latin typeface="Verdana"/>
                <a:ea typeface="Verdana"/>
                <a:cs typeface="Verdana"/>
                <a:sym typeface="Verdana"/>
              </a:rPr>
              <a:t>error</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"runtime exception"</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Failure</a:t>
            </a:r>
            <a:r>
              <a:rPr lang="ru" sz="1000">
                <a:solidFill>
                  <a:schemeClr val="dk1"/>
                </a:solidFill>
                <a:highlight>
                  <a:srgbClr val="FFFFFF"/>
                </a:highlight>
                <a:latin typeface="Verdana"/>
                <a:ea typeface="Verdana"/>
                <a:cs typeface="Verdana"/>
                <a:sym typeface="Verdana"/>
              </a:rPr>
              <a:t>(t)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Success</a:t>
            </a:r>
            <a:r>
              <a:rPr lang="ru" sz="1000">
                <a:solidFill>
                  <a:schemeClr val="dk1"/>
                </a:solidFill>
                <a:highlight>
                  <a:srgbClr val="FFFFFF"/>
                </a:highlight>
                <a:latin typeface="Verdana"/>
                <a:ea typeface="Verdana"/>
                <a:cs typeface="Verdana"/>
                <a:sym typeface="Verdana"/>
              </a:rPr>
              <a:t>(v)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(v)</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3" name="Shape 1103"/>
        <p:cNvGrpSpPr/>
        <p:nvPr/>
      </p:nvGrpSpPr>
      <p:grpSpPr>
        <a:xfrm>
          <a:off x="0" y="0"/>
          <a:ext cx="0" cy="0"/>
          <a:chOff x="0" y="0"/>
          <a:chExt cx="0" cy="0"/>
        </a:xfrm>
      </p:grpSpPr>
      <p:sp>
        <p:nvSpPr>
          <p:cNvPr id="1104" name="Shape 1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05" name="Shape 1105"/>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Методы комбинаторы - </a:t>
            </a:r>
            <a:r>
              <a:rPr b="1" lang="ru">
                <a:solidFill>
                  <a:srgbClr val="434343"/>
                </a:solidFill>
              </a:rPr>
              <a:t>map, flatMap, filter, collect</a:t>
            </a:r>
            <a:r>
              <a:rPr lang="ru">
                <a:solidFill>
                  <a:srgbClr val="434343"/>
                </a:solidFill>
              </a:rPr>
              <a:t> и т.д. имею тот же смысл, что и функции, описанные в </a:t>
            </a:r>
            <a:r>
              <a:rPr b="1" lang="ru">
                <a:solidFill>
                  <a:srgbClr val="434343"/>
                </a:solidFill>
              </a:rPr>
              <a:t>Traversable</a:t>
            </a:r>
            <a:r>
              <a:rPr lang="ru">
                <a:solidFill>
                  <a:srgbClr val="434343"/>
                </a:solidFill>
              </a:rPr>
              <a:t>. Используя их нужно помнить, что каждое применение этих функций порождает новый таск, который кладется в очередь на выполнение. Иногда имеет смысл сэкономить несколько тасков, объединив несколько действий в одну функцию.</a:t>
            </a:r>
          </a:p>
          <a:p>
            <a:pPr lvl="0" rtl="0">
              <a:spcBef>
                <a:spcPts val="0"/>
              </a:spcBef>
              <a:buNone/>
            </a:pPr>
            <a:r>
              <a:rPr lang="ru">
                <a:solidFill>
                  <a:srgbClr val="434343"/>
                </a:solidFill>
              </a:rPr>
              <a:t>	Т.к. над Future определены методы, </a:t>
            </a:r>
            <a:r>
              <a:rPr b="1" lang="ru">
                <a:solidFill>
                  <a:srgbClr val="434343"/>
                </a:solidFill>
              </a:rPr>
              <a:t>foreach, map, flatMap </a:t>
            </a:r>
            <a:r>
              <a:rPr lang="ru">
                <a:solidFill>
                  <a:srgbClr val="434343"/>
                </a:solidFill>
              </a:rPr>
              <a:t>и</a:t>
            </a:r>
            <a:r>
              <a:rPr b="1" lang="ru">
                <a:solidFill>
                  <a:srgbClr val="434343"/>
                </a:solidFill>
              </a:rPr>
              <a:t> withFilter</a:t>
            </a:r>
            <a:r>
              <a:rPr lang="ru">
                <a:solidFill>
                  <a:srgbClr val="434343"/>
                </a:solidFill>
              </a:rPr>
              <a:t>, для композиции фьюч есть возможность применять for comprehension.</a:t>
            </a:r>
          </a:p>
          <a:p>
            <a:pPr lvl="0" rtl="0">
              <a:spcBef>
                <a:spcPts val="0"/>
              </a:spcBef>
              <a:buNone/>
            </a:pPr>
            <a:r>
              <a:rPr lang="ru">
                <a:solidFill>
                  <a:srgbClr val="434343"/>
                </a:solidFill>
              </a:rPr>
              <a:t>	Значение фьючи можно несколькими способами.  Методы из Await сопряжены с риском возникновения ошибок в приложении и должны быть использованы с осторожность</a:t>
            </a:r>
          </a:p>
          <a:p>
            <a:pPr indent="-228600" lvl="0" marL="914400" rtl="0">
              <a:spcBef>
                <a:spcPts val="0"/>
              </a:spcBef>
              <a:buClr>
                <a:srgbClr val="434343"/>
              </a:buClr>
              <a:buChar char="●"/>
            </a:pPr>
            <a:r>
              <a:rPr b="1" lang="ru">
                <a:solidFill>
                  <a:srgbClr val="434343"/>
                </a:solidFill>
              </a:rPr>
              <a:t>Await.result </a:t>
            </a:r>
            <a:r>
              <a:rPr lang="ru">
                <a:solidFill>
                  <a:srgbClr val="434343"/>
                </a:solidFill>
              </a:rPr>
              <a:t>- блокирует текущий поток и ждет в течении duration результат. Если фьюча не завершаеться в отведенное время, будет брошен TimeoutException</a:t>
            </a:r>
          </a:p>
          <a:p>
            <a:pPr indent="-228600" lvl="0" marL="914400" rtl="0">
              <a:spcBef>
                <a:spcPts val="0"/>
              </a:spcBef>
              <a:buClr>
                <a:srgbClr val="434343"/>
              </a:buClr>
              <a:buChar char="●"/>
            </a:pPr>
            <a:r>
              <a:rPr b="1" lang="ru">
                <a:solidFill>
                  <a:srgbClr val="434343"/>
                </a:solidFill>
              </a:rPr>
              <a:t>Await.ready</a:t>
            </a:r>
            <a:r>
              <a:rPr lang="ru">
                <a:solidFill>
                  <a:srgbClr val="434343"/>
                </a:solidFill>
              </a:rPr>
              <a:t> - блокирует текущий поток и ждет завершения фьючи. </a:t>
            </a:r>
          </a:p>
          <a:p>
            <a:pPr indent="-228600" lvl="0" marL="914400" rtl="0">
              <a:spcBef>
                <a:spcPts val="0"/>
              </a:spcBef>
              <a:buClr>
                <a:srgbClr val="434343"/>
              </a:buClr>
              <a:buChar char="●"/>
            </a:pPr>
            <a:r>
              <a:rPr b="1" lang="ru">
                <a:solidFill>
                  <a:srgbClr val="434343"/>
                </a:solidFill>
              </a:rPr>
              <a:t>future.value</a:t>
            </a:r>
            <a:r>
              <a:rPr lang="ru">
                <a:solidFill>
                  <a:srgbClr val="434343"/>
                </a:solidFill>
              </a:rPr>
              <a:t> - возвращает </a:t>
            </a:r>
            <a:r>
              <a:rPr b="1" lang="ru">
                <a:solidFill>
                  <a:srgbClr val="434343"/>
                </a:solidFill>
              </a:rPr>
              <a:t>Option[Try[T]]</a:t>
            </a:r>
            <a:r>
              <a:rPr lang="ru">
                <a:solidFill>
                  <a:srgbClr val="434343"/>
                </a:solidFill>
              </a:rPr>
              <a:t>. Если фьюча еще не завершилась, вернет None </a:t>
            </a: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9" name="Shape 1109"/>
        <p:cNvGrpSpPr/>
        <p:nvPr/>
      </p:nvGrpSpPr>
      <p:grpSpPr>
        <a:xfrm>
          <a:off x="0" y="0"/>
          <a:ext cx="0" cy="0"/>
          <a:chOff x="0" y="0"/>
          <a:chExt cx="0" cy="0"/>
        </a:xfrm>
      </p:grpSpPr>
      <p:sp>
        <p:nvSpPr>
          <p:cNvPr id="1110" name="Shape 111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1" name="Shape 1111"/>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Promise - это трейт, объекты которого могут иметь одно из трех  состояний</a:t>
            </a:r>
          </a:p>
          <a:p>
            <a:pPr indent="-228600" lvl="0" marL="914400" rtl="0">
              <a:spcBef>
                <a:spcPts val="0"/>
              </a:spcBef>
              <a:buClr>
                <a:srgbClr val="434343"/>
              </a:buClr>
              <a:buChar char="●"/>
            </a:pPr>
            <a:r>
              <a:rPr lang="ru">
                <a:solidFill>
                  <a:srgbClr val="434343"/>
                </a:solidFill>
              </a:rPr>
              <a:t>не завершенное</a:t>
            </a:r>
          </a:p>
          <a:p>
            <a:pPr indent="-228600" lvl="0" marL="914400" rtl="0">
              <a:spcBef>
                <a:spcPts val="0"/>
              </a:spcBef>
              <a:buClr>
                <a:srgbClr val="434343"/>
              </a:buClr>
              <a:buChar char="●"/>
            </a:pPr>
            <a:r>
              <a:rPr lang="ru">
                <a:solidFill>
                  <a:srgbClr val="434343"/>
                </a:solidFill>
              </a:rPr>
              <a:t>завершенное</a:t>
            </a:r>
          </a:p>
          <a:p>
            <a:pPr indent="-228600" lvl="0" marL="914400" rtl="0">
              <a:spcBef>
                <a:spcPts val="0"/>
              </a:spcBef>
              <a:buClr>
                <a:srgbClr val="434343"/>
              </a:buClr>
              <a:buChar char="●"/>
            </a:pPr>
            <a:r>
              <a:rPr lang="ru">
                <a:solidFill>
                  <a:srgbClr val="434343"/>
                </a:solidFill>
              </a:rPr>
              <a:t>связанное с другим P</a:t>
            </a:r>
          </a:p>
          <a:p>
            <a:pPr lvl="0" rtl="0">
              <a:spcBef>
                <a:spcPts val="0"/>
              </a:spcBef>
              <a:buNone/>
            </a:pPr>
            <a:r>
              <a:rPr lang="ru">
                <a:solidFill>
                  <a:srgbClr val="434343"/>
                </a:solidFill>
              </a:rPr>
              <a:t>	Promise чаще всего используется, для того, что бы получить объект Future, условие  завершения которого находиться за пределами этого Future</a:t>
            </a:r>
          </a:p>
          <a:p>
            <a:pPr lvl="0">
              <a:spcBef>
                <a:spcPts val="0"/>
              </a:spcBef>
              <a:buNone/>
            </a:pPr>
            <a:r>
              <a:rPr lang="ru">
                <a:solidFill>
                  <a:srgbClr val="434343"/>
                </a:solidFill>
              </a:rPr>
              <a:t>	Методы P</a:t>
            </a:r>
          </a:p>
          <a:p>
            <a:pPr indent="-228600" lvl="0" marL="914400" rtl="0">
              <a:spcBef>
                <a:spcPts val="0"/>
              </a:spcBef>
              <a:buClr>
                <a:srgbClr val="434343"/>
              </a:buClr>
              <a:buChar char="●"/>
            </a:pPr>
            <a:r>
              <a:rPr b="1" lang="ru">
                <a:solidFill>
                  <a:srgbClr val="434343"/>
                </a:solidFill>
              </a:rPr>
              <a:t>Promise.apply</a:t>
            </a:r>
            <a:r>
              <a:rPr lang="ru">
                <a:solidFill>
                  <a:srgbClr val="434343"/>
                </a:solidFill>
              </a:rPr>
              <a:t> - создает новый инстанс P</a:t>
            </a:r>
          </a:p>
          <a:p>
            <a:pPr indent="-228600" lvl="0" marL="914400" rtl="0">
              <a:spcBef>
                <a:spcPts val="0"/>
              </a:spcBef>
              <a:buClr>
                <a:srgbClr val="434343"/>
              </a:buClr>
              <a:buChar char="●"/>
            </a:pPr>
            <a:r>
              <a:rPr b="1" lang="ru">
                <a:solidFill>
                  <a:srgbClr val="434343"/>
                </a:solidFill>
              </a:rPr>
              <a:t>Promise.failed</a:t>
            </a:r>
            <a:r>
              <a:rPr lang="ru">
                <a:solidFill>
                  <a:srgbClr val="434343"/>
                </a:solidFill>
              </a:rPr>
              <a:t> - создает P, завершенный неудачно</a:t>
            </a:r>
          </a:p>
          <a:p>
            <a:pPr indent="-228600" lvl="0" marL="914400" rtl="0">
              <a:spcBef>
                <a:spcPts val="0"/>
              </a:spcBef>
              <a:buClr>
                <a:srgbClr val="434343"/>
              </a:buClr>
              <a:buChar char="●"/>
            </a:pPr>
            <a:r>
              <a:rPr b="1" lang="ru">
                <a:solidFill>
                  <a:srgbClr val="434343"/>
                </a:solidFill>
              </a:rPr>
              <a:t>Promise.successful</a:t>
            </a:r>
            <a:r>
              <a:rPr lang="ru">
                <a:solidFill>
                  <a:srgbClr val="434343"/>
                </a:solidFill>
              </a:rPr>
              <a:t> - создаст P, завершенный удачно </a:t>
            </a:r>
          </a:p>
          <a:p>
            <a:pPr indent="-228600" lvl="0" marL="914400" rtl="0">
              <a:spcBef>
                <a:spcPts val="0"/>
              </a:spcBef>
              <a:buClr>
                <a:srgbClr val="434343"/>
              </a:buClr>
              <a:buChar char="●"/>
            </a:pPr>
            <a:r>
              <a:rPr b="1" lang="ru">
                <a:solidFill>
                  <a:srgbClr val="434343"/>
                </a:solidFill>
              </a:rPr>
              <a:t>p.future</a:t>
            </a:r>
            <a:r>
              <a:rPr lang="ru">
                <a:solidFill>
                  <a:srgbClr val="434343"/>
                </a:solidFill>
              </a:rPr>
              <a:t> - возвращает объект future, связанный с состоянием текущего P</a:t>
            </a:r>
          </a:p>
          <a:p>
            <a:pPr indent="-228600" lvl="0" marL="914400" rtl="0">
              <a:spcBef>
                <a:spcPts val="0"/>
              </a:spcBef>
              <a:buClr>
                <a:srgbClr val="434343"/>
              </a:buClr>
              <a:buChar char="●"/>
            </a:pPr>
            <a:r>
              <a:rPr b="1" lang="ru">
                <a:solidFill>
                  <a:srgbClr val="434343"/>
                </a:solidFill>
              </a:rPr>
              <a:t>p.complete(Try[T]) </a:t>
            </a:r>
            <a:r>
              <a:rPr lang="ru">
                <a:solidFill>
                  <a:srgbClr val="434343"/>
                </a:solidFill>
              </a:rPr>
              <a:t>-  завершает P. Если Try завершиться удачно, то P тоже будет завершен удачно, иначе P завершиться с ошибкой </a:t>
            </a:r>
          </a:p>
          <a:p>
            <a:pPr indent="-228600" lvl="0" marL="914400" rtl="0">
              <a:spcBef>
                <a:spcPts val="0"/>
              </a:spcBef>
              <a:buClr>
                <a:srgbClr val="434343"/>
              </a:buClr>
              <a:buChar char="●"/>
            </a:pPr>
            <a:r>
              <a:rPr b="1" lang="ru">
                <a:solidFill>
                  <a:srgbClr val="434343"/>
                </a:solidFill>
              </a:rPr>
              <a:t>tryComplete, completeWith, tryCompleteWith, success</a:t>
            </a:r>
            <a:r>
              <a:rPr lang="ru">
                <a:solidFill>
                  <a:srgbClr val="434343"/>
                </a:solidFill>
              </a:rPr>
              <a:t> и т.д. - способы так или иначе завершить 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2" name="Shape 162"/>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15" name="Shape 1115"/>
        <p:cNvGrpSpPr/>
        <p:nvPr/>
      </p:nvGrpSpPr>
      <p:grpSpPr>
        <a:xfrm>
          <a:off x="0" y="0"/>
          <a:ext cx="0" cy="0"/>
          <a:chOff x="0" y="0"/>
          <a:chExt cx="0" cy="0"/>
        </a:xfrm>
      </p:grpSpPr>
      <p:sp>
        <p:nvSpPr>
          <p:cNvPr id="1116" name="Shape 111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7" name="Shape 1117"/>
          <p:cNvSpPr txBox="1"/>
          <p:nvPr/>
        </p:nvSpPr>
        <p:spPr>
          <a:xfrm>
            <a:off x="311700" y="1102950"/>
            <a:ext cx="8520600" cy="702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Пример </a:t>
            </a:r>
            <a:r>
              <a:rPr b="1" lang="ru">
                <a:solidFill>
                  <a:srgbClr val="434343"/>
                </a:solidFill>
              </a:rPr>
              <a:t>lectures.concurrent.PromiseExample</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1" name="Shape 1121"/>
        <p:cNvGrpSpPr/>
        <p:nvPr/>
      </p:nvGrpSpPr>
      <p:grpSpPr>
        <a:xfrm>
          <a:off x="0" y="0"/>
          <a:ext cx="0" cy="0"/>
          <a:chOff x="0" y="0"/>
          <a:chExt cx="0" cy="0"/>
        </a:xfrm>
      </p:grpSpPr>
      <p:sp>
        <p:nvSpPr>
          <p:cNvPr id="1122" name="Shape 112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23" name="Shape 1123"/>
          <p:cNvSpPr txBox="1"/>
          <p:nvPr/>
        </p:nvSpPr>
        <p:spPr>
          <a:xfrm>
            <a:off x="311700" y="1102950"/>
            <a:ext cx="8520600" cy="27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Правила написания надежного кода с Future и Promise</a:t>
            </a:r>
          </a:p>
          <a:p>
            <a:pPr indent="-228600" lvl="0" marL="914400" rtl="0">
              <a:spcBef>
                <a:spcPts val="0"/>
              </a:spcBef>
              <a:buClr>
                <a:srgbClr val="434343"/>
              </a:buClr>
              <a:buChar char="●"/>
            </a:pPr>
            <a:r>
              <a:rPr lang="ru">
                <a:solidFill>
                  <a:srgbClr val="434343"/>
                </a:solidFill>
              </a:rPr>
              <a:t>Если метод возвращает Future[T], он никогда не должен кидать ошибок</a:t>
            </a:r>
          </a:p>
          <a:p>
            <a:pPr indent="-228600" lvl="0" marL="914400" rtl="0">
              <a:spcBef>
                <a:spcPts val="0"/>
              </a:spcBef>
              <a:buClr>
                <a:srgbClr val="434343"/>
              </a:buClr>
              <a:buChar char="●"/>
            </a:pPr>
            <a:r>
              <a:rPr lang="ru">
                <a:solidFill>
                  <a:srgbClr val="434343"/>
                </a:solidFill>
              </a:rPr>
              <a:t>Старайтесь избегать методов из Await и вообще старайтесь не смешивать синхронный и асинхронный код</a:t>
            </a:r>
          </a:p>
          <a:p>
            <a:pPr indent="-228600" lvl="0" marL="914400" rtl="0">
              <a:spcBef>
                <a:spcPts val="0"/>
              </a:spcBef>
              <a:buClr>
                <a:srgbClr val="434343"/>
              </a:buClr>
              <a:buChar char="●"/>
            </a:pPr>
            <a:r>
              <a:rPr lang="ru">
                <a:solidFill>
                  <a:srgbClr val="434343"/>
                </a:solidFill>
              </a:rPr>
              <a:t>Если избежать Await или других блокирующих вызовов внутри Future невозможно, создайте для таких фьюч отдельный контекст (или несколько контекстов). Сделайте так, что бы исчерпание потоков в этом контексте не влияло но функционирование приложение</a:t>
            </a:r>
          </a:p>
          <a:p>
            <a:pPr indent="-228600" lvl="0" marL="914400" rtl="0">
              <a:spcBef>
                <a:spcPts val="0"/>
              </a:spcBef>
              <a:buClr>
                <a:srgbClr val="434343"/>
              </a:buClr>
              <a:buChar char="●"/>
            </a:pPr>
            <a:r>
              <a:rPr lang="ru">
                <a:solidFill>
                  <a:srgbClr val="434343"/>
                </a:solidFill>
              </a:rPr>
              <a:t>Будьте аккуратны с комбинаторами. Помните, что каждый map, filter и т.д. - это новая таска в контексте</a:t>
            </a:r>
          </a:p>
          <a:p>
            <a:pPr indent="-228600" lvl="0" marL="914400" rtl="0">
              <a:spcBef>
                <a:spcPts val="0"/>
              </a:spcBef>
              <a:buClr>
                <a:srgbClr val="434343"/>
              </a:buClr>
              <a:buChar char="●"/>
            </a:pPr>
            <a:r>
              <a:rPr lang="ru">
                <a:solidFill>
                  <a:srgbClr val="434343"/>
                </a:solidFill>
              </a:rPr>
              <a:t>Если нужно создать фьючу от известного значения, используйте </a:t>
            </a:r>
            <a:r>
              <a:rPr b="1" lang="ru">
                <a:solidFill>
                  <a:srgbClr val="434343"/>
                </a:solidFill>
              </a:rPr>
              <a:t>Future.successful</a:t>
            </a:r>
            <a:r>
              <a:rPr lang="ru">
                <a:solidFill>
                  <a:srgbClr val="434343"/>
                </a:solidFill>
              </a:rPr>
              <a:t>, в не Future{}, т.к. последний создаст ненужный таск.</a:t>
            </a:r>
          </a:p>
          <a:p>
            <a:pPr lvl="0" rtl="0">
              <a:spcBef>
                <a:spcPts val="0"/>
              </a:spcBef>
              <a:buNone/>
            </a:pPr>
            <a:r>
              <a:rPr lang="ru">
                <a:solidFill>
                  <a:srgbClr val="434343"/>
                </a:solidFill>
              </a:rPr>
              <a:t> 	</a:t>
            </a: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7" name="Shape 1127"/>
        <p:cNvGrpSpPr/>
        <p:nvPr/>
      </p:nvGrpSpPr>
      <p:grpSpPr>
        <a:xfrm>
          <a:off x="0" y="0"/>
          <a:ext cx="0" cy="0"/>
          <a:chOff x="0" y="0"/>
          <a:chExt cx="0" cy="0"/>
        </a:xfrm>
      </p:grpSpPr>
      <p:sp>
        <p:nvSpPr>
          <p:cNvPr id="1128" name="Shape 11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29" name="Shape 1129"/>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indent="457200" lvl="0" rtl="0">
              <a:spcBef>
                <a:spcPts val="0"/>
              </a:spcBef>
              <a:buNone/>
            </a:pPr>
            <a:r>
              <a:rPr lang="ru">
                <a:solidFill>
                  <a:srgbClr val="434343"/>
                </a:solidFill>
              </a:rPr>
              <a:t>Задание:  </a:t>
            </a:r>
            <a:r>
              <a:rPr b="1" lang="ru">
                <a:solidFill>
                  <a:srgbClr val="434343"/>
                </a:solidFill>
              </a:rPr>
              <a:t>lectures.concurrent.Smooth.scala</a:t>
            </a:r>
          </a:p>
          <a:p>
            <a:pPr indent="457200" lvl="0" rtl="0">
              <a:spcBef>
                <a:spcPts val="0"/>
              </a:spcBef>
              <a:buNone/>
            </a:pPr>
            <a:r>
              <a:rPr lang="ru">
                <a:solidFill>
                  <a:srgbClr val="434343"/>
                </a:solidFill>
              </a:rPr>
              <a:t>	</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33" name="Shape 1133"/>
        <p:cNvGrpSpPr/>
        <p:nvPr/>
      </p:nvGrpSpPr>
      <p:grpSpPr>
        <a:xfrm>
          <a:off x="0" y="0"/>
          <a:ext cx="0" cy="0"/>
          <a:chOff x="0" y="0"/>
          <a:chExt cx="0" cy="0"/>
        </a:xfrm>
      </p:grpSpPr>
      <p:sp>
        <p:nvSpPr>
          <p:cNvPr id="1134" name="Shape 11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35" name="Shape 1135"/>
          <p:cNvSpPr txBox="1"/>
          <p:nvPr/>
        </p:nvSpPr>
        <p:spPr>
          <a:xfrm>
            <a:off x="311700" y="1108600"/>
            <a:ext cx="8520600" cy="152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Akka </a:t>
            </a:r>
            <a:r>
              <a:rPr lang="ru">
                <a:solidFill>
                  <a:srgbClr val="434343"/>
                </a:solidFill>
              </a:rPr>
              <a:t>представляет семейство фреймворков для создания распределенный, устойчивых, масштабируемых приложений. В основе технологий Akka лежит идея акторов</a:t>
            </a:r>
          </a:p>
          <a:p>
            <a:pPr lvl="0" rtl="0">
              <a:spcBef>
                <a:spcPts val="0"/>
              </a:spcBef>
              <a:buNone/>
            </a:pPr>
            <a:r>
              <a:rPr lang="ru">
                <a:solidFill>
                  <a:srgbClr val="434343"/>
                </a:solidFill>
              </a:rPr>
              <a:t>Знакомство с этой идеей мы начнем с простого приложения</a:t>
            </a:r>
          </a:p>
          <a:p>
            <a:pPr indent="457200" lvl="0" rtl="0">
              <a:spcBef>
                <a:spcPts val="0"/>
              </a:spcBef>
              <a:buNone/>
            </a:pPr>
            <a:r>
              <a:rPr b="1" lang="ru">
                <a:solidFill>
                  <a:srgbClr val="434343"/>
                </a:solidFill>
              </a:rPr>
              <a:t>lectures.concurrent.akka.AkkaPinPongExample</a:t>
            </a:r>
          </a:p>
          <a:p>
            <a:pPr lvl="0" rtl="0">
              <a:spcBef>
                <a:spcPts val="0"/>
              </a:spcBef>
              <a:buNone/>
            </a:pPr>
            <a:r>
              <a:rPr lang="ru" sz="1800">
                <a:solidFill>
                  <a:srgbClr val="434343"/>
                </a:solidFill>
              </a:rPr>
              <a:t>	</a:t>
            </a:r>
            <a:r>
              <a:rPr lang="ru">
                <a:solidFill>
                  <a:srgbClr val="434343"/>
                </a:solidFill>
              </a:rPr>
              <a:t>и</a:t>
            </a:r>
          </a:p>
          <a:p>
            <a:pPr lvl="0" rtl="0">
              <a:spcBef>
                <a:spcPts val="0"/>
              </a:spcBef>
              <a:buNone/>
            </a:pPr>
            <a:r>
              <a:rPr lang="ru">
                <a:solidFill>
                  <a:srgbClr val="434343"/>
                </a:solidFill>
              </a:rPr>
              <a:t>	страницы </a:t>
            </a:r>
            <a:r>
              <a:rPr lang="ru" u="sng">
                <a:solidFill>
                  <a:schemeClr val="hlink"/>
                </a:solidFill>
                <a:hlinkClick r:id="rId3"/>
              </a:rPr>
              <a:t>документации</a:t>
            </a:r>
            <a:r>
              <a:rPr lang="ru">
                <a:solidFill>
                  <a:srgbClr val="434343"/>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68" name="Shape 168"/>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69" name="Shape 169"/>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0" name="Shape 170"/>
          <p:cNvSpPr txBox="1"/>
          <p:nvPr/>
        </p:nvSpPr>
        <p:spPr>
          <a:xfrm>
            <a:off x="311700" y="32056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76" name="Shape 176"/>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77" name="Shape 177"/>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83" name="Shape 1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4" name="Shape 184"/>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85" name="Shape 185"/>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6" name="Shape 186"/>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7" name="Shape 187"/>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88" name="Shape 188"/>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idx="1" type="body"/>
          </p:nvPr>
        </p:nvSpPr>
        <p:spPr>
          <a:xfrm>
            <a:off x="276300" y="1046594"/>
            <a:ext cx="8591400" cy="3417600"/>
          </a:xfrm>
          <a:prstGeom prst="rect">
            <a:avLst/>
          </a:prstGeom>
        </p:spPr>
        <p:txBody>
          <a:bodyPr anchorCtr="0" anchor="t" bIns="91425" lIns="91425" rIns="91425" tIns="91425">
            <a:noAutofit/>
          </a:bodyPr>
          <a:lstStyle/>
          <a:p>
            <a:pPr lvl="0" marR="0" rtl="0" algn="l">
              <a:lnSpc>
                <a:spcPct val="100000"/>
              </a:lnSpc>
              <a:spcBef>
                <a:spcPts val="0"/>
              </a:spcBef>
              <a:spcAft>
                <a:spcPts val="1600"/>
              </a:spcAft>
              <a:buNone/>
            </a:pPr>
            <a:r>
              <a:rPr lang="ru">
                <a:solidFill>
                  <a:srgbClr val="434343"/>
                </a:solidFill>
              </a:rPr>
              <a:t>Лекторы</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Попов Сергей; </a:t>
            </a:r>
            <a:r>
              <a:rPr b="1" lang="ru" sz="1400">
                <a:solidFill>
                  <a:srgbClr val="434343"/>
                </a:solidFill>
                <a:hlinkClick r:id="rId3"/>
              </a:rPr>
              <a:t>s.popov2@tinkoff.ru</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Титаренко Артем; </a:t>
            </a:r>
            <a:r>
              <a:rPr b="1" lang="ru" sz="1400">
                <a:solidFill>
                  <a:srgbClr val="434343"/>
                </a:solidFill>
              </a:rPr>
              <a:t>a.titarenko@tinkoff.ru </a:t>
            </a:r>
          </a:p>
          <a:p>
            <a:pPr lvl="0" marR="0" rtl="0" algn="l">
              <a:lnSpc>
                <a:spcPct val="100000"/>
              </a:lnSpc>
              <a:spcBef>
                <a:spcPts val="0"/>
              </a:spcBef>
              <a:spcAft>
                <a:spcPts val="1600"/>
              </a:spcAft>
              <a:buNone/>
            </a:pPr>
            <a:r>
              <a:rPr lang="ru">
                <a:solidFill>
                  <a:srgbClr val="434343"/>
                </a:solidFill>
              </a:rPr>
              <a:t>Группа в telegram </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TFS scala 2017 (https://t.me/joinchat/AAAAAAzQuusCM7WZqYYcoQ)</a:t>
            </a:r>
          </a:p>
          <a:p>
            <a:pPr lvl="0" marR="0" rtl="0" algn="l">
              <a:lnSpc>
                <a:spcPct val="100000"/>
              </a:lnSpc>
              <a:spcBef>
                <a:spcPts val="0"/>
              </a:spcBef>
              <a:spcAft>
                <a:spcPts val="1600"/>
              </a:spcAft>
              <a:buNone/>
            </a:pPr>
            <a:r>
              <a:rPr lang="ru">
                <a:solidFill>
                  <a:srgbClr val="434343"/>
                </a:solidFill>
              </a:rPr>
              <a:t>Github школы</a:t>
            </a:r>
          </a:p>
          <a:p>
            <a:pPr indent="-317500" lvl="0" marL="914400" rtl="0">
              <a:spcBef>
                <a:spcPts val="0"/>
              </a:spcBef>
              <a:buClr>
                <a:srgbClr val="434343"/>
              </a:buClr>
              <a:buSzPct val="100000"/>
            </a:pPr>
            <a:r>
              <a:rPr lang="ru" sz="1400">
                <a:solidFill>
                  <a:srgbClr val="434343"/>
                </a:solidFill>
              </a:rPr>
              <a:t>https://github.com/sergeypopov83/scala-school</a:t>
            </a:r>
          </a:p>
          <a:p>
            <a:pPr lvl="0" rtl="0">
              <a:lnSpc>
                <a:spcPct val="100000"/>
              </a:lnSpc>
              <a:spcBef>
                <a:spcPts val="0"/>
              </a:spcBef>
              <a:buNone/>
            </a:pPr>
            <a:r>
              <a:rPr lang="ru">
                <a:solidFill>
                  <a:srgbClr val="434343"/>
                </a:solidFill>
              </a:rPr>
              <a:t>Анкета </a:t>
            </a:r>
          </a:p>
          <a:p>
            <a:pPr indent="-317500" lvl="0" marL="914400" rtl="0">
              <a:spcBef>
                <a:spcPts val="0"/>
              </a:spcBef>
              <a:buClr>
                <a:srgbClr val="434343"/>
              </a:buClr>
              <a:buSzPct val="100000"/>
            </a:pPr>
            <a:r>
              <a:rPr lang="ru" sz="1400">
                <a:solidFill>
                  <a:srgbClr val="434343"/>
                </a:solidFill>
              </a:rPr>
              <a:t>https://goo.gl/kTTQEc</a:t>
            </a:r>
          </a:p>
          <a:p>
            <a:pPr lvl="0" marR="0" rtl="0" algn="l">
              <a:lnSpc>
                <a:spcPct val="115000"/>
              </a:lnSpc>
              <a:spcBef>
                <a:spcPts val="0"/>
              </a:spcBef>
              <a:spcAft>
                <a:spcPts val="1600"/>
              </a:spcAft>
              <a:buNone/>
            </a:pPr>
            <a:r>
              <a:t/>
            </a:r>
            <a:endParaRPr>
              <a:solidFill>
                <a:srgbClr val="434343"/>
              </a:solidFill>
            </a:endParaRPr>
          </a:p>
        </p:txBody>
      </p:sp>
      <p:sp>
        <p:nvSpPr>
          <p:cNvPr id="62" name="Shape 62"/>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Контакты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194" name="Shape 194"/>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195" name="Shape 195"/>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196" name="Shape 196"/>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7" name="Shape 197"/>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8" name="Shape 198"/>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9" name="Shape 199"/>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05" name="Shape 205"/>
          <p:cNvSpPr txBox="1"/>
          <p:nvPr/>
        </p:nvSpPr>
        <p:spPr>
          <a:xfrm>
            <a:off x="311700" y="1447600"/>
            <a:ext cx="5974800" cy="316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METHOD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funcName2 = </a:t>
            </a:r>
            <a:r>
              <a:rPr lang="ru" sz="1000">
                <a:solidFill>
                  <a:schemeClr val="dk1"/>
                </a:solidFill>
                <a:highlight>
                  <a:srgbClr val="E4E4FF"/>
                </a:highlight>
                <a:latin typeface="Verdana"/>
                <a:ea typeface="Verdana"/>
                <a:cs typeface="Verdana"/>
                <a:sym typeface="Verdana"/>
              </a:rPr>
              <a:t>(inputPrm: String, otherPrm: String) =&gt;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inputPrm</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06" name="Shape 206"/>
          <p:cNvSpPr txBox="1"/>
          <p:nvPr/>
        </p:nvSpPr>
        <p:spPr>
          <a:xfrm>
            <a:off x="311700" y="10422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 и методы</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7" name="Shape 207"/>
          <p:cNvSpPr txBox="1"/>
          <p:nvPr/>
        </p:nvSpPr>
        <p:spPr>
          <a:xfrm>
            <a:off x="311700" y="4575025"/>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3" name="Shape 213"/>
          <p:cNvSpPr txBox="1"/>
          <p:nvPr/>
        </p:nvSpPr>
        <p:spPr>
          <a:xfrm>
            <a:off x="311700" y="1098475"/>
            <a:ext cx="8520600" cy="2322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Разница между def и val</a:t>
            </a:r>
          </a:p>
          <a:p>
            <a:pPr lvl="0">
              <a:spcBef>
                <a:spcPts val="0"/>
              </a:spcBef>
              <a:buNone/>
            </a:pPr>
            <a:r>
              <a:rPr lang="ru">
                <a:solidFill>
                  <a:srgbClr val="434343"/>
                </a:solidFill>
              </a:rPr>
              <a:t>	</a:t>
            </a:r>
          </a:p>
          <a:p>
            <a:pPr indent="457200" lvl="0">
              <a:spcBef>
                <a:spcPts val="0"/>
              </a:spcBef>
              <a:buNone/>
            </a:pPr>
            <a:r>
              <a:rPr lang="ru">
                <a:solidFill>
                  <a:srgbClr val="434343"/>
                </a:solidFill>
              </a:rPr>
              <a:t>Функцией принято называть выражение, определенное с помощью ключевого слова </a:t>
            </a:r>
            <a:r>
              <a:rPr b="1" lang="ru">
                <a:solidFill>
                  <a:srgbClr val="434343"/>
                </a:solidFill>
              </a:rPr>
              <a:t>val</a:t>
            </a:r>
            <a:r>
              <a:rPr lang="ru">
                <a:solidFill>
                  <a:srgbClr val="434343"/>
                </a:solidFill>
              </a:rPr>
              <a:t>. Такое значение имеет тип </a:t>
            </a:r>
            <a:r>
              <a:rPr b="1" lang="ru">
                <a:solidFill>
                  <a:srgbClr val="434343"/>
                </a:solidFill>
              </a:rPr>
              <a:t>FunctionN</a:t>
            </a:r>
            <a:r>
              <a:rPr lang="ru">
                <a:solidFill>
                  <a:srgbClr val="434343"/>
                </a:solidFill>
              </a:rPr>
              <a:t> (где 0&lt;=N &lt;= 22 - количество входных параметров). Функция имеет все методы, содержащиеся в типе </a:t>
            </a:r>
            <a:r>
              <a:rPr b="1" lang="ru">
                <a:solidFill>
                  <a:srgbClr val="434343"/>
                </a:solidFill>
              </a:rPr>
              <a:t>FunctionN</a:t>
            </a:r>
            <a:r>
              <a:rPr lang="ru">
                <a:solidFill>
                  <a:srgbClr val="434343"/>
                </a:solidFill>
              </a:rPr>
              <a:t>, может быть передана как значение, в другие функции. Функции можно композировать. </a:t>
            </a:r>
          </a:p>
          <a:p>
            <a:pPr lvl="0">
              <a:spcBef>
                <a:spcPts val="0"/>
              </a:spcBef>
              <a:buNone/>
            </a:pPr>
            <a:r>
              <a:rPr lang="ru">
                <a:solidFill>
                  <a:srgbClr val="434343"/>
                </a:solidFill>
              </a:rPr>
              <a:t>	</a:t>
            </a:r>
          </a:p>
          <a:p>
            <a:pPr indent="457200" lvl="0" rtl="0">
              <a:spcBef>
                <a:spcPts val="0"/>
              </a:spcBef>
              <a:buNone/>
            </a:pPr>
            <a:r>
              <a:rPr lang="ru">
                <a:solidFill>
                  <a:srgbClr val="434343"/>
                </a:solidFill>
              </a:rPr>
              <a:t>Методом, называется выражение определенное с помощью ключевого слова</a:t>
            </a:r>
            <a:r>
              <a:rPr b="1" lang="ru">
                <a:solidFill>
                  <a:srgbClr val="434343"/>
                </a:solidFill>
              </a:rPr>
              <a:t> def</a:t>
            </a:r>
            <a:r>
              <a:rPr lang="ru">
                <a:solidFill>
                  <a:srgbClr val="434343"/>
                </a:solidFill>
              </a:rPr>
              <a:t>, как член объекта или класса . Метод не имеет типа, но может быть генерализован с помощью Tуpe Parameters. Для того, чтобы передать метод как значение, он должен быть преобразован в </a:t>
            </a:r>
            <a:r>
              <a:rPr b="1" lang="ru">
                <a:solidFill>
                  <a:srgbClr val="434343"/>
                </a:solidFill>
              </a:rPr>
              <a:t>val</a:t>
            </a:r>
            <a:r>
              <a:rPr lang="ru">
                <a:solidFill>
                  <a:srgbClr val="434343"/>
                </a:solidFill>
              </a:rPr>
              <a:t> типа </a:t>
            </a:r>
            <a:r>
              <a:rPr b="1" lang="ru">
                <a:solidFill>
                  <a:srgbClr val="434343"/>
                </a:solidFill>
              </a:rPr>
              <a:t>FunctionN</a:t>
            </a:r>
            <a:r>
              <a:rPr lang="ru">
                <a:solidFill>
                  <a:srgbClr val="434343"/>
                </a:solidFill>
              </a:rPr>
              <a:t>. Чаще всего, это происходит неявно, но требует дополнительных расходов и может привести к деградации приложения.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9" name="Shape 219"/>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20" name="Shape 220"/>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1" name="Shape 221"/>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длина аргументов</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6" name="Shape 226"/>
        <p:cNvGrpSpPr/>
        <p:nvPr/>
      </p:nvGrpSpPr>
      <p:grpSpPr>
        <a:xfrm>
          <a:off x="0" y="0"/>
          <a:ext cx="0" cy="0"/>
          <a:chOff x="0" y="0"/>
          <a:chExt cx="0" cy="0"/>
        </a:xfrm>
      </p:grpSpPr>
      <p:sp>
        <p:nvSpPr>
          <p:cNvPr id="227" name="Shape 2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8" name="Shape 228"/>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rgbClr val="000000"/>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=&gt;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или проще</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тоже, но без синтаксического сахара</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noSugarPlease: Function1[</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29" name="Shape 229"/>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30" name="Shape 230"/>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1" name="Shape 231"/>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2" name="Shape 232"/>
          <p:cNvSpPr txBox="1"/>
          <p:nvPr/>
        </p:nvSpPr>
        <p:spPr>
          <a:xfrm>
            <a:off x="311700" y="432512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8" name="Shape 238"/>
          <p:cNvSpPr txBox="1"/>
          <p:nvPr/>
        </p:nvSpPr>
        <p:spPr>
          <a:xfrm>
            <a:off x="311700" y="2306300"/>
            <a:ext cx="6376500" cy="2699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 =&gt; Boolean = (data2: String) =&gt; data1 == data2</a:t>
            </a:r>
          </a:p>
          <a:p>
            <a:pPr lvl="0" rtl="0">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 = </a:t>
            </a:r>
            <a:r>
              <a:rPr lang="ru" sz="1000">
                <a:solidFill>
                  <a:schemeClr val="dk1"/>
                </a:solidFill>
                <a:highlight>
                  <a:srgbClr val="E4E4FF"/>
                </a:highlight>
                <a:latin typeface="Verdana"/>
                <a:ea typeface="Verdana"/>
                <a:cs typeface="Verdana"/>
                <a:sym typeface="Verdana"/>
              </a:rPr>
              <a:t>(data1: String, data2: String) =&gt; data1 == data2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//cF: String =&gt; (String =&gt; Boolean)</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cF = f.curried</a:t>
            </a:r>
          </a:p>
        </p:txBody>
      </p:sp>
      <p:sp>
        <p:nvSpPr>
          <p:cNvPr id="239" name="Shape 239"/>
          <p:cNvSpPr txBox="1"/>
          <p:nvPr/>
        </p:nvSpPr>
        <p:spPr>
          <a:xfrm>
            <a:off x="311700" y="1054100"/>
            <a:ext cx="8481600" cy="1252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Функции с несколькими наборами параметров. </a:t>
            </a:r>
            <a:r>
              <a:rPr lang="ru" sz="1800">
                <a:solidFill>
                  <a:srgbClr val="434343"/>
                </a:solidFill>
              </a:rPr>
              <a:t>Каррирование.</a:t>
            </a:r>
            <a:r>
              <a:rPr lang="ru">
                <a:solidFill>
                  <a:srgbClr val="434343"/>
                </a:solidFill>
              </a:rPr>
              <a:t> </a:t>
            </a:r>
          </a:p>
          <a:p>
            <a:pPr indent="0" lvl="0" marL="0" rtl="0">
              <a:spcBef>
                <a:spcPts val="0"/>
              </a:spcBef>
              <a:buNone/>
            </a:pPr>
            <a:r>
              <a:rPr lang="ru">
                <a:solidFill>
                  <a:srgbClr val="434343"/>
                </a:solidFill>
              </a:rPr>
              <a:t>Каррирование  -  это способ представить функцию от нескольких переменных, как функцию высшего порядка от одной переменной. </a:t>
            </a:r>
          </a:p>
          <a:p>
            <a:pPr indent="0" lvl="0" marL="0">
              <a:spcBef>
                <a:spcPts val="0"/>
              </a:spcBef>
              <a:buNone/>
            </a:pPr>
            <a:r>
              <a:rPr lang="ru">
                <a:solidFill>
                  <a:srgbClr val="434343"/>
                </a:solidFill>
              </a:rPr>
              <a:t>Для функций от 2-х и более переменных каррирование доступно через метод </a:t>
            </a:r>
            <a:r>
              <a:rPr b="1" lang="ru">
                <a:solidFill>
                  <a:srgbClr val="434343"/>
                </a:solidFill>
              </a:rPr>
              <a:t>curried</a:t>
            </a:r>
            <a:r>
              <a:rPr lang="ru">
                <a:solidFill>
                  <a:srgbClr val="434343"/>
                </a:solidFill>
              </a:rPr>
              <a:t>. Для методов оно реализуется через сигнатуры с несколькими наборами параметров.</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5" name="Shape 245"/>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функция будет выполнена после текущей</a:t>
            </a:r>
          </a:p>
        </p:txBody>
      </p:sp>
      <p:sp>
        <p:nvSpPr>
          <p:cNvPr id="246" name="Shape 246"/>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0" name="Shape 250"/>
        <p:cNvGrpSpPr/>
        <p:nvPr/>
      </p:nvGrpSpPr>
      <p:grpSpPr>
        <a:xfrm>
          <a:off x="0" y="0"/>
          <a:ext cx="0" cy="0"/>
          <a:chOff x="0" y="0"/>
          <a:chExt cx="0" cy="0"/>
        </a:xfrm>
      </p:grpSpPr>
      <p:sp>
        <p:nvSpPr>
          <p:cNvPr id="251" name="Shape 2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2" name="Shape 252"/>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переменной. Для того, чтобы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8" name="Shape 258"/>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59" name="Shape 259"/>
          <p:cNvSpPr txBox="1"/>
          <p:nvPr/>
        </p:nvSpPr>
        <p:spPr>
          <a:xfrm>
            <a:off x="311700" y="2060475"/>
            <a:ext cx="7748700" cy="2666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 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 }</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multiplyWithPrinter(i: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 (i) compose printOperand[Int] andThen printResult)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multiplyWithPrinter(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3" name="Shape 263"/>
        <p:cNvGrpSpPr/>
        <p:nvPr/>
      </p:nvGrpSpPr>
      <p:grpSpPr>
        <a:xfrm>
          <a:off x="0" y="0"/>
          <a:ext cx="0" cy="0"/>
          <a:chOff x="0" y="0"/>
          <a:chExt cx="0" cy="0"/>
        </a:xfrm>
      </p:grpSpPr>
      <p:sp>
        <p:nvSpPr>
          <p:cNvPr id="264" name="Shape 2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5" name="Shape 265"/>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6" name="Shape 266"/>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7" name="Shape 267"/>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8" name="Shape 68"/>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9" name="Shape 69"/>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70" name="Shape 70"/>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71" name="Shape 71"/>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3" name="Shape 273"/>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class</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Application {</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ServiceA(c: =&gt;ServiceC){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getC = 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ServiceA)</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ServiceA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ServiceA(c)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ServiceC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ServiceC(a)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app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Application()</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app.</a:t>
            </a:r>
            <a:r>
              <a:rPr i="1" lang="ru" sz="1000">
                <a:solidFill>
                  <a:srgbClr val="660E7A"/>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a.getC</a:t>
            </a:r>
          </a:p>
        </p:txBody>
      </p:sp>
      <p:sp>
        <p:nvSpPr>
          <p:cNvPr id="274" name="Shape 274"/>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0" name="Shape 280"/>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1" name="Shape 281"/>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5" name="Shape 285"/>
        <p:cNvGrpSpPr/>
        <p:nvPr/>
      </p:nvGrpSpPr>
      <p:grpSpPr>
        <a:xfrm>
          <a:off x="0" y="0"/>
          <a:ext cx="0" cy="0"/>
          <a:chOff x="0" y="0"/>
          <a:chExt cx="0" cy="0"/>
        </a:xfrm>
      </p:grpSpPr>
      <p:sp>
        <p:nvSpPr>
          <p:cNvPr id="286" name="Shape 2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7" name="Shape 287"/>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1" name="Shape 291"/>
        <p:cNvGrpSpPr/>
        <p:nvPr/>
      </p:nvGrpSpPr>
      <p:grpSpPr>
        <a:xfrm>
          <a:off x="0" y="0"/>
          <a:ext cx="0" cy="0"/>
          <a:chOff x="0" y="0"/>
          <a:chExt cx="0" cy="0"/>
        </a:xfrm>
      </p:grpSpPr>
      <p:sp>
        <p:nvSpPr>
          <p:cNvPr id="292" name="Shape 2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3" name="Shape 293"/>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в одной из следующих лекций. </a:t>
            </a:r>
          </a:p>
        </p:txBody>
      </p:sp>
      <p:sp>
        <p:nvSpPr>
          <p:cNvPr id="294" name="Shape 294"/>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8" name="Shape 298"/>
        <p:cNvGrpSpPr/>
        <p:nvPr/>
      </p:nvGrpSpPr>
      <p:grpSpPr>
        <a:xfrm>
          <a:off x="0" y="0"/>
          <a:ext cx="0" cy="0"/>
          <a:chOff x="0" y="0"/>
          <a:chExt cx="0" cy="0"/>
        </a:xfrm>
      </p:grpSpPr>
      <p:sp>
        <p:nvSpPr>
          <p:cNvPr id="299" name="Shape 29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0" name="Shape 300"/>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1" name="Shape 301"/>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5" name="Shape 305"/>
        <p:cNvGrpSpPr/>
        <p:nvPr/>
      </p:nvGrpSpPr>
      <p:grpSpPr>
        <a:xfrm>
          <a:off x="0" y="0"/>
          <a:ext cx="0" cy="0"/>
          <a:chOff x="0" y="0"/>
          <a:chExt cx="0" cy="0"/>
        </a:xfrm>
      </p:grpSpPr>
      <p:sp>
        <p:nvSpPr>
          <p:cNvPr id="306" name="Shape 3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7" name="Shape 307"/>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3" name="Shape 313"/>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9" name="Shape 319"/>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25" name="Shape 325"/>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 тренеруйтесь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чтобы оценить качество оптимизации из предыдущей задачи</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31" name="Shape 331"/>
          <p:cNvSpPr txBox="1"/>
          <p:nvPr/>
        </p:nvSpPr>
        <p:spPr>
          <a:xfrm>
            <a:off x="311700" y="1053950"/>
            <a:ext cx="8520600" cy="3124800"/>
          </a:xfrm>
          <a:prstGeom prst="rect">
            <a:avLst/>
          </a:prstGeom>
          <a:noFill/>
          <a:ln>
            <a:noFill/>
          </a:ln>
        </p:spPr>
        <p:txBody>
          <a:bodyPr anchorCtr="0" anchor="t" bIns="91425" lIns="91425" rIns="91425" tIns="91425">
            <a:noAutofit/>
          </a:bodyPr>
          <a:lstStyle/>
          <a:p>
            <a:pPr indent="457200" lvl="0" marL="0" rtl="0">
              <a:spcBef>
                <a:spcPts val="0"/>
              </a:spcBef>
              <a:buNone/>
            </a:pPr>
            <a:r>
              <a:rPr lang="ru">
                <a:solidFill>
                  <a:srgbClr val="434343"/>
                </a:solidFill>
              </a:rPr>
              <a:t>Cопоставление с образцом(pattern matching) - удобный способ ветвления логики приложения. </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Ключевое слово </a:t>
            </a:r>
            <a:r>
              <a:rPr b="1" lang="ru">
                <a:solidFill>
                  <a:srgbClr val="434343"/>
                </a:solidFill>
              </a:rPr>
              <a:t>match, </a:t>
            </a:r>
            <a:r>
              <a:rPr lang="ru">
                <a:solidFill>
                  <a:srgbClr val="434343"/>
                </a:solidFill>
              </a:rPr>
              <a:t>после переменной, указывает на начало операции сопоставления, а </a:t>
            </a:r>
            <a:r>
              <a:rPr b="1" lang="ru">
                <a:solidFill>
                  <a:srgbClr val="434343"/>
                </a:solidFill>
              </a:rPr>
              <a:t>case </a:t>
            </a:r>
            <a:r>
              <a:rPr lang="ru">
                <a:solidFill>
                  <a:srgbClr val="434343"/>
                </a:solidFill>
              </a:rPr>
              <a:t>определяет образцы, с которыми производиться сопоставление</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 </a:t>
            </a:r>
            <a:r>
              <a:rPr lang="ru">
                <a:solidFill>
                  <a:srgbClr val="434343"/>
                </a:solidFill>
              </a:rPr>
              <a:t>и будет иметь тип</a:t>
            </a:r>
            <a:r>
              <a:rPr b="1" lang="ru">
                <a:solidFill>
                  <a:srgbClr val="434343"/>
                </a:solidFill>
              </a:rPr>
              <a:t> String</a:t>
            </a:r>
          </a:p>
          <a:p>
            <a:pPr indent="0" lvl="0" marL="0" rtl="0">
              <a:spcBef>
                <a:spcPts val="0"/>
              </a:spcBef>
              <a:buNone/>
            </a:pPr>
            <a:r>
              <a:t/>
            </a:r>
            <a:endParaRPr>
              <a:solidFill>
                <a:srgbClr val="434343"/>
              </a:solidFill>
            </a:endParaRPr>
          </a:p>
        </p:txBody>
      </p:sp>
      <p:sp>
        <p:nvSpPr>
          <p:cNvPr id="332" name="Shape 332"/>
          <p:cNvSpPr txBox="1"/>
          <p:nvPr/>
        </p:nvSpPr>
        <p:spPr>
          <a:xfrm>
            <a:off x="311700" y="1442550"/>
            <a:ext cx="5476800" cy="1321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77" name="Shape 77"/>
          <p:cNvSpPr txBox="1"/>
          <p:nvPr>
            <p:ph idx="1" type="body"/>
          </p:nvPr>
        </p:nvSpPr>
        <p:spPr>
          <a:xfrm>
            <a:off x="311700" y="1121850"/>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6" name="Shape 336"/>
        <p:cNvGrpSpPr/>
        <p:nvPr/>
      </p:nvGrpSpPr>
      <p:grpSpPr>
        <a:xfrm>
          <a:off x="0" y="0"/>
          <a:ext cx="0" cy="0"/>
          <a:chOff x="0" y="0"/>
          <a:chExt cx="0" cy="0"/>
        </a:xfrm>
      </p:grpSpPr>
      <p:sp>
        <p:nvSpPr>
          <p:cNvPr id="337" name="Shape 3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38" name="Shape 338"/>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первого подошедшего </a:t>
            </a:r>
            <a:r>
              <a:rPr b="1" lang="ru">
                <a:solidFill>
                  <a:srgbClr val="434343"/>
                </a:solidFill>
              </a:rPr>
              <a:t>case</a:t>
            </a:r>
            <a:r>
              <a:rPr lang="ru">
                <a:solidFill>
                  <a:srgbClr val="434343"/>
                </a:solidFill>
              </a:rPr>
              <a:t>, а не до наиболее подходящего.</a:t>
            </a:r>
          </a:p>
          <a:p>
            <a:pPr indent="-228600" lvl="0" marL="457200" rtl="0">
              <a:spcBef>
                <a:spcPts val="0"/>
              </a:spcBef>
              <a:buClr>
                <a:srgbClr val="434343"/>
              </a:buClr>
              <a:buChar char="●"/>
            </a:pPr>
            <a:r>
              <a:rPr lang="ru">
                <a:solidFill>
                  <a:srgbClr val="434343"/>
                </a:solidFill>
              </a:rPr>
              <a:t>Pattern matching исчерпывающий(</a:t>
            </a:r>
            <a:r>
              <a:rPr lang="ru">
                <a:solidFill>
                  <a:srgbClr val="434343"/>
                </a:solidFill>
              </a:rPr>
              <a:t>exhaustive)</a:t>
            </a:r>
            <a:r>
              <a:rPr lang="ru">
                <a:solidFill>
                  <a:srgbClr val="434343"/>
                </a:solidFill>
              </a:rPr>
              <a:t>, это значит, что подходящая ветка обязательно должна быть определена, иначе будет выброшено исключение </a:t>
            </a:r>
            <a:r>
              <a:rPr b="1" lang="ru">
                <a:solidFill>
                  <a:srgbClr val="434343"/>
                </a:solidFill>
              </a:rPr>
              <a:t>scala.MatchError</a:t>
            </a:r>
            <a:r>
              <a:rPr lang="ru">
                <a:solidFill>
                  <a:srgbClr val="434343"/>
                </a:solidFill>
              </a:rPr>
              <a:t>.  </a:t>
            </a:r>
          </a:p>
          <a:p>
            <a:pPr indent="-228600" lvl="0" marL="457200" rtl="0">
              <a:spcBef>
                <a:spcPts val="0"/>
              </a:spcBef>
              <a:buClr>
                <a:srgbClr val="434343"/>
              </a:buClr>
              <a:buChar char="●"/>
            </a:pPr>
            <a:r>
              <a:rPr lang="ru">
                <a:solidFill>
                  <a:srgbClr val="434343"/>
                </a:solidFill>
              </a:rPr>
              <a:t>Можно указать case по умолчанию c помощью конструкции </a:t>
            </a:r>
            <a:r>
              <a:rPr b="1" lang="ru">
                <a:solidFill>
                  <a:srgbClr val="434343"/>
                </a:solidFill>
              </a:rPr>
              <a:t>case _ =&gt; </a:t>
            </a:r>
            <a:r>
              <a:rPr lang="ru">
                <a:solidFill>
                  <a:srgbClr val="434343"/>
                </a:solidFill>
              </a:rPr>
              <a:t>или </a:t>
            </a:r>
            <a:r>
              <a:rPr b="1" lang="ru">
                <a:solidFill>
                  <a:srgbClr val="434343"/>
                </a:solidFill>
              </a:rPr>
              <a:t>case someName =&gt; </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39" name="Shape 339"/>
          <p:cNvSpPr txBox="1"/>
          <p:nvPr/>
        </p:nvSpPr>
        <p:spPr>
          <a:xfrm>
            <a:off x="311700" y="2190000"/>
            <a:ext cx="5686200" cy="259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выбрано “Something” несмотря на то, что </a:t>
            </a:r>
            <a:r>
              <a:rPr i="1" lang="ru" sz="1000">
                <a:solidFill>
                  <a:srgbClr val="808080"/>
                </a:solidFill>
                <a:highlight>
                  <a:srgbClr val="FFFFFF"/>
                </a:highlight>
                <a:latin typeface="Verdana"/>
                <a:ea typeface="Verdana"/>
                <a:cs typeface="Verdana"/>
                <a:sym typeface="Verdana"/>
              </a:rPr>
              <a:t>‘10’ более подходящий вариант</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Ошибка компиляции</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3" name="Shape 343"/>
        <p:cNvGrpSpPr/>
        <p:nvPr/>
      </p:nvGrpSpPr>
      <p:grpSpPr>
        <a:xfrm>
          <a:off x="0" y="0"/>
          <a:ext cx="0" cy="0"/>
          <a:chOff x="0" y="0"/>
          <a:chExt cx="0" cy="0"/>
        </a:xfrm>
      </p:grpSpPr>
      <p:sp>
        <p:nvSpPr>
          <p:cNvPr id="344" name="Shape 3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45" name="Shape 345"/>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экстаркторов(unapply)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6" name="Shape 346"/>
          <p:cNvSpPr txBox="1"/>
          <p:nvPr/>
        </p:nvSpPr>
        <p:spPr>
          <a:xfrm>
            <a:off x="311700" y="3149150"/>
            <a:ext cx="81819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"this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0" name="Shape 350"/>
        <p:cNvGrpSpPr/>
        <p:nvPr/>
      </p:nvGrpSpPr>
      <p:grpSpPr>
        <a:xfrm>
          <a:off x="0" y="0"/>
          <a:ext cx="0" cy="0"/>
          <a:chOff x="0" y="0"/>
          <a:chExt cx="0" cy="0"/>
        </a:xfrm>
      </p:grpSpPr>
      <p:sp>
        <p:nvSpPr>
          <p:cNvPr id="351" name="Shape 3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2" name="Shape 352"/>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387350" lvl="0" rtl="0">
              <a:spcBef>
                <a:spcPts val="0"/>
              </a:spcBef>
              <a:buClr>
                <a:schemeClr val="dk1"/>
              </a:buClr>
              <a:buFont typeface="Arial"/>
              <a:buNone/>
            </a:pPr>
            <a:r>
              <a:rPr lang="ru">
                <a:solidFill>
                  <a:srgbClr val="434343"/>
                </a:solidFill>
              </a:rPr>
              <a:t>Сопоставление с образцом работает для коллекций, регулярных выражений и кейс классов благодаря методу unapply в объектах компаньонах. Подробнее этот механизм рассмотрен позже в разделе, посвященном объектам.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3" name="Shape 353"/>
          <p:cNvSpPr txBox="1"/>
          <p:nvPr/>
        </p:nvSpPr>
        <p:spPr>
          <a:xfrm>
            <a:off x="311700" y="2364625"/>
            <a:ext cx="6441600" cy="246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тоже что и первый case</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(country, city, _, _)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country == </a:t>
            </a:r>
            <a:r>
              <a:rPr b="1" lang="ru" sz="1000">
                <a:solidFill>
                  <a:srgbClr val="008000"/>
                </a:solidFill>
                <a:highlight>
                  <a:srgbClr val="FFFFFF"/>
                </a:highlight>
                <a:latin typeface="Verdana"/>
                <a:ea typeface="Verdana"/>
                <a:cs typeface="Verdana"/>
                <a:sym typeface="Verdana"/>
              </a:rPr>
              <a:t>"Russia"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7" name="Shape 357"/>
        <p:cNvGrpSpPr/>
        <p:nvPr/>
      </p:nvGrpSpPr>
      <p:grpSpPr>
        <a:xfrm>
          <a:off x="0" y="0"/>
          <a:ext cx="0" cy="0"/>
          <a:chOff x="0" y="0"/>
          <a:chExt cx="0" cy="0"/>
        </a:xfrm>
      </p:grpSpPr>
      <p:sp>
        <p:nvSpPr>
          <p:cNvPr id="358" name="Shape 3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9" name="Shape 359"/>
          <p:cNvSpPr txBox="1"/>
          <p:nvPr/>
        </p:nvSpPr>
        <p:spPr>
          <a:xfrm>
            <a:off x="311700" y="1053950"/>
            <a:ext cx="8520600" cy="270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0" name="Shape 360"/>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4" name="Shape 364"/>
        <p:cNvGrpSpPr/>
        <p:nvPr/>
      </p:nvGrpSpPr>
      <p:grpSpPr>
        <a:xfrm>
          <a:off x="0" y="0"/>
          <a:ext cx="0" cy="0"/>
          <a:chOff x="0" y="0"/>
          <a:chExt cx="0" cy="0"/>
        </a:xfrm>
      </p:grpSpPr>
      <p:sp>
        <p:nvSpPr>
          <p:cNvPr id="365" name="Shape 3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66" name="Shape 366"/>
          <p:cNvSpPr txBox="1"/>
          <p:nvPr/>
        </p:nvSpPr>
        <p:spPr>
          <a:xfrm>
            <a:off x="311700" y="1053950"/>
            <a:ext cx="8520600" cy="3931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Pattern matching для регулярных выражений</a:t>
            </a:r>
          </a:p>
          <a:p>
            <a:pPr lvl="0">
              <a:spcBef>
                <a:spcPts val="0"/>
              </a:spcBef>
              <a:buNone/>
            </a:pPr>
            <a:r>
              <a:t/>
            </a:r>
            <a:endParaRPr sz="1800">
              <a:solidFill>
                <a:srgbClr val="434343"/>
              </a:solidFill>
            </a:endParaRPr>
          </a:p>
          <a:p>
            <a:pPr lvl="0" rtl="0">
              <a:spcBef>
                <a:spcPts val="0"/>
              </a:spcBef>
              <a:buNone/>
            </a:pPr>
            <a:r>
              <a:t/>
            </a:r>
            <a:endParaRPr sz="1800">
              <a:solidFill>
                <a:srgbClr val="434343"/>
              </a:solidFill>
            </a:endParaRPr>
          </a:p>
        </p:txBody>
      </p:sp>
      <p:sp>
        <p:nvSpPr>
          <p:cNvPr id="367" name="Shape 367"/>
          <p:cNvSpPr txBox="1"/>
          <p:nvPr/>
        </p:nvSpPr>
        <p:spPr>
          <a:xfrm>
            <a:off x="311700" y="1546425"/>
            <a:ext cx="5686200" cy="320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без группировки</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rex1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rex1()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"matched"</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с группировкой</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=&gt; </a:t>
            </a:r>
            <a:r>
              <a:rPr i="1" lang="ru" sz="1000">
                <a:solidFill>
                  <a:srgbClr val="808080"/>
                </a:solidFill>
                <a:highlight>
                  <a:srgbClr val="FFFFFF"/>
                </a:highlight>
                <a:latin typeface="Verdana"/>
                <a:ea typeface="Verdana"/>
                <a:cs typeface="Verdana"/>
                <a:sym typeface="Verdana"/>
              </a:rPr>
              <a:t>// не подойдет, т.к. не все группы использованы</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rest)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rest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print(</a:t>
            </a:r>
            <a:r>
              <a:rPr b="1" lang="ru" sz="1000">
                <a:solidFill>
                  <a:srgbClr val="008000"/>
                </a:solidFill>
                <a:highlight>
                  <a:srgbClr val="FFFFFF"/>
                </a:highlight>
                <a:latin typeface="Verdana"/>
                <a:ea typeface="Verdana"/>
                <a:cs typeface="Verdana"/>
                <a:sym typeface="Verdana"/>
              </a:rPr>
              <a:t>"didn’t match"</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1" name="Shape 371"/>
        <p:cNvGrpSpPr/>
        <p:nvPr/>
      </p:nvGrpSpPr>
      <p:grpSpPr>
        <a:xfrm>
          <a:off x="0" y="0"/>
          <a:ext cx="0" cy="0"/>
          <a:chOff x="0" y="0"/>
          <a:chExt cx="0" cy="0"/>
        </a:xfrm>
      </p:grpSpPr>
      <p:sp>
        <p:nvSpPr>
          <p:cNvPr id="372" name="Shape 3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 Задания</a:t>
            </a:r>
          </a:p>
        </p:txBody>
      </p:sp>
      <p:sp>
        <p:nvSpPr>
          <p:cNvPr id="373" name="Shape 37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7" name="Shape 377"/>
        <p:cNvGrpSpPr/>
        <p:nvPr/>
      </p:nvGrpSpPr>
      <p:grpSpPr>
        <a:xfrm>
          <a:off x="0" y="0"/>
          <a:ext cx="0" cy="0"/>
          <a:chOff x="0" y="0"/>
          <a:chExt cx="0" cy="0"/>
        </a:xfrm>
      </p:grpSpPr>
      <p:sp>
        <p:nvSpPr>
          <p:cNvPr id="378" name="Shape 3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79" name="Shape 37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Частичная функция (partial function) обозначает функцию, для которой область определения задается типами входных  параметров и определенным правилом, заданным для них. В scala PF- это функция одного аргумента, имеющая тип </a:t>
            </a:r>
            <a:r>
              <a:rPr b="1" lang="ru">
                <a:solidFill>
                  <a:srgbClr val="434343"/>
                </a:solidFill>
              </a:rPr>
              <a:t>PartialFunction[-A, +B]</a:t>
            </a:r>
          </a:p>
          <a:p>
            <a:pPr indent="0" lvl="0" marL="0" rtl="0">
              <a:spcBef>
                <a:spcPts val="0"/>
              </a:spcBef>
              <a:buNone/>
            </a:pPr>
            <a:r>
              <a:rPr lang="ru">
                <a:solidFill>
                  <a:srgbClr val="434343"/>
                </a:solidFill>
              </a:rPr>
              <a:t>	Правило для вычисления области определения задается в виде метода </a:t>
            </a:r>
          </a:p>
          <a:p>
            <a:pPr indent="0" lvl="0" marL="0" rtl="0">
              <a:spcBef>
                <a:spcPts val="0"/>
              </a:spcBef>
              <a:buNone/>
            </a:pPr>
            <a:r>
              <a:rPr b="1" lang="ru">
                <a:solidFill>
                  <a:srgbClr val="434343"/>
                </a:solidFill>
              </a:rPr>
              <a:t>def isDefinedAt(prm: A): Boolean =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80" name="Shape 380"/>
          <p:cNvSpPr txBox="1"/>
          <p:nvPr/>
        </p:nvSpPr>
        <p:spPr>
          <a:xfrm>
            <a:off x="311699" y="2651650"/>
            <a:ext cx="6169500" cy="2333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4" name="Shape 384"/>
        <p:cNvGrpSpPr/>
        <p:nvPr/>
      </p:nvGrpSpPr>
      <p:grpSpPr>
        <a:xfrm>
          <a:off x="0" y="0"/>
          <a:ext cx="0" cy="0"/>
          <a:chOff x="0" y="0"/>
          <a:chExt cx="0" cy="0"/>
        </a:xfrm>
      </p:grpSpPr>
      <p:sp>
        <p:nvSpPr>
          <p:cNvPr id="385" name="Shape 3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86" name="Shape 386"/>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В примере выше </a:t>
            </a:r>
          </a:p>
          <a:p>
            <a:pPr indent="-228600" lvl="0" marL="4572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4572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При сокращенной записи тело PF представляет собой набор выражений </a:t>
            </a:r>
            <a:r>
              <a:rPr b="1" lang="ru">
                <a:solidFill>
                  <a:srgbClr val="434343"/>
                </a:solidFill>
              </a:rPr>
              <a:t>case.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PF с pattern Matching. Тело PF не должно содержать исчерпывающие </a:t>
            </a:r>
            <a:r>
              <a:rPr b="1" lang="ru">
                <a:solidFill>
                  <a:srgbClr val="434343"/>
                </a:solidFill>
              </a:rPr>
              <a:t>case</a:t>
            </a:r>
            <a:r>
              <a:rPr lang="ru">
                <a:solidFill>
                  <a:srgbClr val="434343"/>
                </a:solidFill>
              </a:rPr>
              <a:t> выражения</a:t>
            </a:r>
          </a:p>
        </p:txBody>
      </p:sp>
      <p:sp>
        <p:nvSpPr>
          <p:cNvPr id="387" name="Shape 387"/>
          <p:cNvSpPr txBox="1"/>
          <p:nvPr/>
        </p:nvSpPr>
        <p:spPr>
          <a:xfrm>
            <a:off x="311699" y="2728625"/>
            <a:ext cx="6169500" cy="1657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1" name="Shape 391"/>
        <p:cNvGrpSpPr/>
        <p:nvPr/>
      </p:nvGrpSpPr>
      <p:grpSpPr>
        <a:xfrm>
          <a:off x="0" y="0"/>
          <a:ext cx="0" cy="0"/>
          <a:chOff x="0" y="0"/>
          <a:chExt cx="0" cy="0"/>
        </a:xfrm>
      </p:grpSpPr>
      <p:sp>
        <p:nvSpPr>
          <p:cNvPr id="392" name="Shape 3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3" name="Shape 393"/>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Например метод collect: </a:t>
            </a:r>
          </a:p>
        </p:txBody>
      </p:sp>
      <p:sp>
        <p:nvSpPr>
          <p:cNvPr id="394" name="Shape 394"/>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395" name="Shape 395"/>
          <p:cNvSpPr txBox="1"/>
          <p:nvPr/>
        </p:nvSpPr>
        <p:spPr>
          <a:xfrm>
            <a:off x="311699" y="3225775"/>
            <a:ext cx="6169500" cy="1260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9" name="Shape 399"/>
        <p:cNvGrpSpPr/>
        <p:nvPr/>
      </p:nvGrpSpPr>
      <p:grpSpPr>
        <a:xfrm>
          <a:off x="0" y="0"/>
          <a:ext cx="0" cy="0"/>
          <a:chOff x="0" y="0"/>
          <a:chExt cx="0" cy="0"/>
        </a:xfrm>
      </p:grpSpPr>
      <p:sp>
        <p:nvSpPr>
          <p:cNvPr id="400" name="Shape 4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 Задания</a:t>
            </a:r>
          </a:p>
        </p:txBody>
      </p:sp>
      <p:sp>
        <p:nvSpPr>
          <p:cNvPr id="401" name="Shape 401"/>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279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07" name="Shape 407"/>
          <p:cNvSpPr txBox="1"/>
          <p:nvPr/>
        </p:nvSpPr>
        <p:spPr>
          <a:xfrm>
            <a:off x="311700" y="1199925"/>
            <a:ext cx="8520600" cy="301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457200" rtl="0">
              <a:spcBef>
                <a:spcPts val="0"/>
              </a:spcBef>
              <a:buClr>
                <a:srgbClr val="434343"/>
              </a:buClr>
              <a:buChar char="●"/>
            </a:pPr>
            <a:r>
              <a:rPr lang="ru">
                <a:solidFill>
                  <a:srgbClr val="434343"/>
                </a:solidFill>
              </a:rPr>
              <a:t>большинство коллекции в scala находятся в пакете </a:t>
            </a:r>
            <a:r>
              <a:rPr b="1" lang="ru">
                <a:solidFill>
                  <a:srgbClr val="434343"/>
                </a:solidFill>
              </a:rPr>
              <a:t>scala.collection</a:t>
            </a:r>
          </a:p>
          <a:p>
            <a:pPr indent="-228600" lvl="0" marL="457200" rtl="0">
              <a:spcBef>
                <a:spcPts val="0"/>
              </a:spcBef>
              <a:buClr>
                <a:srgbClr val="434343"/>
              </a:buClr>
              <a:buChar char="●"/>
            </a:pPr>
            <a:r>
              <a:rPr lang="ru">
                <a:solidFill>
                  <a:srgbClr val="434343"/>
                </a:solidFill>
              </a:rPr>
              <a:t>пакет разделяет коллекции на 3 категории</a:t>
            </a:r>
          </a:p>
          <a:p>
            <a:pPr indent="-228600" lvl="1" marL="13716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иммутабльные реализации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мутабильные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повысить переиспользуемость кода и лучше выделить семантические единицы реализации. </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3" name="Shape 413"/>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контейнера элементов, по которым можно итерироваться. Содержит абстрактный метод foreach. Реализации большинстава методов трейта Traversable предоставленны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элемента.</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a:p>
            <a:pPr lvl="0" rtl="0">
              <a:spcBef>
                <a:spcPts val="0"/>
              </a:spcBef>
              <a:buNone/>
            </a:pPr>
            <a:r>
              <a:t/>
            </a:r>
            <a:endParaRPr sz="1800">
              <a:solidFill>
                <a:srgbClr val="434343"/>
              </a:solidFill>
            </a:endParaRPr>
          </a:p>
          <a:p>
            <a:pPr indent="457200" lvl="0" marL="457200" rtl="0">
              <a:spcBef>
                <a:spcPts val="0"/>
              </a:spcBef>
              <a:buNone/>
            </a:pPr>
            <a:r>
              <a:t/>
            </a:r>
            <a:endParaRPr>
              <a:solidFill>
                <a:srgbClr val="434343"/>
              </a:solidFill>
            </a:endParaRPr>
          </a:p>
          <a:p>
            <a:pPr indent="457200" lvl="0" marL="457200" rtl="0">
              <a:spcBef>
                <a:spcPts val="0"/>
              </a:spcBef>
              <a:buNone/>
            </a:pPr>
            <a:r>
              <a:t/>
            </a:r>
            <a:endParaRPr>
              <a:solidFill>
                <a:srgbClr val="434343"/>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9" name="Shape 419"/>
          <p:cNvSpPr txBox="1"/>
          <p:nvPr/>
        </p:nvSpPr>
        <p:spPr>
          <a:xfrm>
            <a:off x="311700" y="1199925"/>
            <a:ext cx="8520600" cy="282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457200" marR="0" rtl="0" algn="l">
              <a:lnSpc>
                <a:spcPct val="100000"/>
              </a:lnSpc>
              <a:spcBef>
                <a:spcPts val="0"/>
              </a:spcBef>
              <a:spcAft>
                <a:spcPts val="0"/>
              </a:spcAft>
              <a:buClr>
                <a:srgbClr val="434343"/>
              </a:buClr>
              <a:buChar char="●"/>
            </a:pPr>
            <a:r>
              <a:rPr lang="ru">
                <a:solidFill>
                  <a:srgbClr val="434343"/>
                </a:solidFill>
              </a:rPr>
              <a:t>конкатенация, </a:t>
            </a:r>
            <a:r>
              <a:rPr b="1" lang="ru">
                <a:solidFill>
                  <a:srgbClr val="434343"/>
                </a:solidFill>
              </a:rPr>
              <a:t>++</a:t>
            </a:r>
            <a:r>
              <a:rPr lang="ru">
                <a:solidFill>
                  <a:srgbClr val="434343"/>
                </a:solidFill>
              </a:rPr>
              <a:t>, объединяет 2 коллекции вместе</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4572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4572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4572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4572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25" name="Shape 425"/>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4572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уникальныйх элементов типа </a:t>
            </a:r>
            <a:r>
              <a:rPr b="1" lang="ru">
                <a:solidFill>
                  <a:srgbClr val="434343"/>
                </a:solidFill>
              </a:rPr>
              <a:t>A </a:t>
            </a:r>
          </a:p>
          <a:p>
            <a:pPr indent="-228600" lvl="0" marL="4572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4572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не включающий N</a:t>
            </a:r>
          </a:p>
          <a:p>
            <a:pPr indent="-228600" lvl="0" marL="4572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1" name="Shape 431"/>
          <p:cNvSpPr txBox="1"/>
          <p:nvPr/>
        </p:nvSpPr>
        <p:spPr>
          <a:xfrm>
            <a:off x="311699" y="1083150"/>
            <a:ext cx="6159900" cy="3894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NoSuchElementExcecption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r>
              <a:rPr i="1" lang="ru" sz="1000">
                <a:solidFill>
                  <a:srgbClr val="808080"/>
                </a:solidFill>
                <a:latin typeface="Verdana"/>
                <a:ea typeface="Verdana"/>
                <a:cs typeface="Verdana"/>
                <a:sym typeface="Verdana"/>
              </a:rPr>
              <a:t>// == None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5" name="Shape 435"/>
        <p:cNvGrpSpPr/>
        <p:nvPr/>
      </p:nvGrpSpPr>
      <p:grpSpPr>
        <a:xfrm>
          <a:off x="0" y="0"/>
          <a:ext cx="0" cy="0"/>
          <a:chOff x="0" y="0"/>
          <a:chExt cx="0" cy="0"/>
        </a:xfrm>
      </p:grpSpPr>
      <p:sp>
        <p:nvSpPr>
          <p:cNvPr id="436" name="Shape 4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7" name="Shape 437"/>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38" name="Shape 438"/>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(maybeNull).map(_.toUpperCase)</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2" name="Shape 442"/>
        <p:cNvGrpSpPr/>
        <p:nvPr/>
      </p:nvGrpSpPr>
      <p:grpSpPr>
        <a:xfrm>
          <a:off x="0" y="0"/>
          <a:ext cx="0" cy="0"/>
          <a:chOff x="0" y="0"/>
          <a:chExt cx="0" cy="0"/>
        </a:xfrm>
      </p:grpSpPr>
      <p:sp>
        <p:nvSpPr>
          <p:cNvPr id="443" name="Shape 4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Задания</a:t>
            </a:r>
          </a:p>
        </p:txBody>
      </p:sp>
      <p:sp>
        <p:nvSpPr>
          <p:cNvPr id="444" name="Shape 444"/>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50" name="Shape 450"/>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 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4" name="Shape 454"/>
        <p:cNvGrpSpPr/>
        <p:nvPr/>
      </p:nvGrpSpPr>
      <p:grpSpPr>
        <a:xfrm>
          <a:off x="0" y="0"/>
          <a:ext cx="0" cy="0"/>
          <a:chOff x="0" y="0"/>
          <a:chExt cx="0" cy="0"/>
        </a:xfrm>
      </p:grpSpPr>
      <p:sp>
        <p:nvSpPr>
          <p:cNvPr id="455" name="Shape 4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56" name="Shape 456"/>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7" name="Shape 457"/>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1" name="Shape 461"/>
        <p:cNvGrpSpPr/>
        <p:nvPr/>
      </p:nvGrpSpPr>
      <p:grpSpPr>
        <a:xfrm>
          <a:off x="0" y="0"/>
          <a:ext cx="0" cy="0"/>
          <a:chOff x="0" y="0"/>
          <a:chExt cx="0" cy="0"/>
        </a:xfrm>
      </p:grpSpPr>
      <p:sp>
        <p:nvSpPr>
          <p:cNvPr id="462" name="Shape 4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3" name="Shape 463"/>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4" name="Shape 464"/>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flipH="1">
            <a:off x="311700" y="1072850"/>
            <a:ext cx="8520600" cy="32133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indent="-228600" lvl="0" marL="457200" rtl="0">
              <a:spcBef>
                <a:spcPts val="0"/>
              </a:spcBef>
              <a:buClr>
                <a:srgbClr val="434343"/>
              </a:buClr>
            </a:pPr>
            <a:r>
              <a:rPr lang="ru">
                <a:solidFill>
                  <a:srgbClr val="434343"/>
                </a:solidFill>
              </a:rPr>
              <a:t>Развитый type polymorphism </a:t>
            </a:r>
          </a:p>
          <a:p>
            <a:pPr indent="-228600" lvl="0" marL="457200" rtl="0">
              <a:spcBef>
                <a:spcPts val="0"/>
              </a:spcBef>
              <a:buClr>
                <a:srgbClr val="434343"/>
              </a:buClr>
            </a:pPr>
            <a:r>
              <a:rPr lang="ru">
                <a:solidFill>
                  <a:srgbClr val="434343"/>
                </a:solidFill>
              </a:rPr>
              <a:t>implicit conversion and implicit evidence</a:t>
            </a:r>
          </a:p>
          <a:p>
            <a:pPr indent="-228600" lvl="0" marL="457200" rtl="0">
              <a:spcBef>
                <a:spcPts val="0"/>
              </a:spcBef>
              <a:buClr>
                <a:srgbClr val="434343"/>
              </a:buClr>
            </a:pPr>
            <a:r>
              <a:rPr lang="ru">
                <a:solidFill>
                  <a:srgbClr val="434343"/>
                </a:solidFill>
              </a:rPr>
              <a:t>Корекурсия (Streams)</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0" name="Shape 90"/>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8" name="Shape 468"/>
        <p:cNvGrpSpPr/>
        <p:nvPr/>
      </p:nvGrpSpPr>
      <p:grpSpPr>
        <a:xfrm>
          <a:off x="0" y="0"/>
          <a:ext cx="0" cy="0"/>
          <a:chOff x="0" y="0"/>
          <a:chExt cx="0" cy="0"/>
        </a:xfrm>
      </p:grpSpPr>
      <p:sp>
        <p:nvSpPr>
          <p:cNvPr id="469" name="Shape 4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70" name="Shape 470"/>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Если в цикл должен вернуть какое-либо значение, перед телом цикла ставят ключевое слово </a:t>
            </a:r>
            <a:r>
              <a:rPr b="1" lang="ru">
                <a:solidFill>
                  <a:srgbClr val="434343"/>
                </a:solidFill>
              </a:rPr>
              <a:t>yield</a:t>
            </a:r>
            <a:r>
              <a:rPr lang="ru">
                <a:solidFill>
                  <a:srgbClr val="434343"/>
                </a:solidFill>
              </a:rPr>
              <a:t>. В этом случае </a:t>
            </a:r>
            <a:r>
              <a:rPr b="1" lang="ru">
                <a:solidFill>
                  <a:srgbClr val="434343"/>
                </a:solidFill>
              </a:rPr>
              <a:t>foreach</a:t>
            </a:r>
            <a:r>
              <a:rPr lang="ru">
                <a:solidFill>
                  <a:srgbClr val="434343"/>
                </a:solidFill>
              </a:rPr>
              <a:t>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1" name="Shape 471"/>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yiled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FC. Задания</a:t>
            </a:r>
          </a:p>
        </p:txBody>
      </p:sp>
      <p:sp>
        <p:nvSpPr>
          <p:cNvPr id="477" name="Shape 477"/>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83" name="Shape 483"/>
          <p:cNvSpPr txBox="1"/>
          <p:nvPr/>
        </p:nvSpPr>
        <p:spPr>
          <a:xfrm>
            <a:off x="311700" y="1177775"/>
            <a:ext cx="8520600" cy="38415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или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 Альтернативный способ создания tuple c 2-я элементами (Tuple2)  - c помощь оператора ‘</a:t>
            </a:r>
            <a:r>
              <a:rPr b="1" lang="ru">
                <a:solidFill>
                  <a:srgbClr val="434343"/>
                </a:solidFill>
              </a:rPr>
              <a:t>-&gt;</a:t>
            </a:r>
            <a:r>
              <a:rPr lang="ru">
                <a:solidFill>
                  <a:srgbClr val="434343"/>
                </a:solidFill>
              </a:rPr>
              <a:t>’</a:t>
            </a:r>
          </a:p>
          <a:p>
            <a:pPr indent="0" lvl="0" marL="0" rtl="0">
              <a:spcBef>
                <a:spcPts val="0"/>
              </a:spcBef>
              <a:buNone/>
            </a:pPr>
            <a:r>
              <a:t/>
            </a:r>
            <a:endParaRPr b="1">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доступа к членам tuple автоматически генерируются методы- аксессоры </a:t>
            </a:r>
            <a:r>
              <a:rPr b="1" lang="ru">
                <a:solidFill>
                  <a:srgbClr val="434343"/>
                </a:solidFill>
              </a:rPr>
              <a:t>_n</a:t>
            </a:r>
            <a:r>
              <a:rPr lang="ru">
                <a:solidFill>
                  <a:srgbClr val="434343"/>
                </a:solidFill>
              </a:rPr>
              <a:t>, где n  - это порядковый номер член tuple. Нумерация начинается с 1.</a:t>
            </a:r>
          </a:p>
          <a:p>
            <a:pPr indent="0" lvl="0" marL="0" rtl="0">
              <a:spcBef>
                <a:spcPts val="0"/>
              </a:spcBef>
              <a:buNone/>
            </a:pPr>
            <a:r>
              <a:t/>
            </a:r>
            <a:endParaRPr>
              <a:solidFill>
                <a:srgbClr val="434343"/>
              </a:solidFill>
            </a:endParaRPr>
          </a:p>
        </p:txBody>
      </p:sp>
      <p:sp>
        <p:nvSpPr>
          <p:cNvPr id="484" name="Shape 484"/>
          <p:cNvSpPr txBox="1"/>
          <p:nvPr/>
        </p:nvSpPr>
        <p:spPr>
          <a:xfrm>
            <a:off x="398825" y="2880650"/>
            <a:ext cx="6159900" cy="86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i="1" lang="ru" sz="1000">
                <a:solidFill>
                  <a:schemeClr val="dk1"/>
                </a:solidFill>
                <a:highlight>
                  <a:srgbClr val="FFFFFF"/>
                </a:highlight>
                <a:latin typeface="Verdana"/>
                <a:ea typeface="Verdana"/>
                <a:cs typeface="Verdana"/>
                <a:sym typeface="Verdana"/>
              </a:rPr>
              <a:t>Tuple2</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tpl22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tpl23 = </a:t>
            </a:r>
            <a:r>
              <a:rPr b="1" lang="ru" sz="1000">
                <a:solidFill>
                  <a:srgbClr val="008000"/>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0000FF"/>
                </a:solidFill>
                <a:highlight>
                  <a:srgbClr val="FFFFFF"/>
                </a:highlight>
                <a:latin typeface="Verdana"/>
                <a:ea typeface="Verdana"/>
                <a:cs typeface="Verdana"/>
                <a:sym typeface="Verdana"/>
              </a:rPr>
              <a:t>1</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 =&gt; {})</a:t>
            </a:r>
          </a:p>
        </p:txBody>
      </p:sp>
      <p:sp>
        <p:nvSpPr>
          <p:cNvPr id="485" name="Shape 485"/>
          <p:cNvSpPr txBox="1"/>
          <p:nvPr/>
        </p:nvSpPr>
        <p:spPr>
          <a:xfrm>
            <a:off x="398825" y="4328450"/>
            <a:ext cx="6159900" cy="636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tpl2 = </a:t>
            </a:r>
            <a:r>
              <a:rPr lang="ru" sz="1000">
                <a:solidFill>
                  <a:schemeClr val="dk1"/>
                </a:solidFill>
                <a:highlight>
                  <a:srgbClr val="E4E4FF"/>
                </a:highlight>
                <a:latin typeface="Verdana"/>
                <a:ea typeface="Verdana"/>
                <a:cs typeface="Verdana"/>
                <a:sym typeface="Verdana"/>
              </a:rPr>
              <a:t>(</a:t>
            </a:r>
            <a:r>
              <a:rPr b="1" lang="ru" sz="1000">
                <a:solidFill>
                  <a:srgbClr val="008000"/>
                </a:solidFill>
                <a:highlight>
                  <a:srgbClr val="E4E4FF"/>
                </a:highlight>
                <a:latin typeface="Verdana"/>
                <a:ea typeface="Verdana"/>
                <a:cs typeface="Verdana"/>
                <a:sym typeface="Verdana"/>
              </a:rPr>
              <a:t>"a"</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(tpl2._1) </a:t>
            </a:r>
            <a:r>
              <a:rPr i="1" lang="ru" sz="1000">
                <a:solidFill>
                  <a:srgbClr val="808080"/>
                </a:solidFill>
                <a:highlight>
                  <a:srgbClr val="FFFFFF"/>
                </a:highlight>
                <a:latin typeface="Verdana"/>
                <a:ea typeface="Verdana"/>
                <a:cs typeface="Verdana"/>
                <a:sym typeface="Verdana"/>
              </a:rPr>
              <a:t>// would print 'a'</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(tpl2._2) </a:t>
            </a:r>
            <a:r>
              <a:rPr i="1" lang="ru" sz="1000">
                <a:solidFill>
                  <a:srgbClr val="808080"/>
                </a:solidFill>
                <a:highlight>
                  <a:srgbClr val="FFFFFF"/>
                </a:highlight>
                <a:latin typeface="Verdana"/>
                <a:ea typeface="Verdana"/>
                <a:cs typeface="Verdana"/>
                <a:sym typeface="Verdana"/>
              </a:rPr>
              <a:t>// would print '1'</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9" name="Shape 489"/>
        <p:cNvGrpSpPr/>
        <p:nvPr/>
      </p:nvGrpSpPr>
      <p:grpSpPr>
        <a:xfrm>
          <a:off x="0" y="0"/>
          <a:ext cx="0" cy="0"/>
          <a:chOff x="0" y="0"/>
          <a:chExt cx="0" cy="0"/>
        </a:xfrm>
      </p:grpSpPr>
      <p:sp>
        <p:nvSpPr>
          <p:cNvPr id="490" name="Shape 4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491" name="Shape 491"/>
          <p:cNvSpPr txBox="1"/>
          <p:nvPr/>
        </p:nvSpPr>
        <p:spPr>
          <a:xfrm>
            <a:off x="311700" y="1115325"/>
            <a:ext cx="8487000" cy="1572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создаеться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5" name="Shape 495"/>
        <p:cNvGrpSpPr/>
        <p:nvPr/>
      </p:nvGrpSpPr>
      <p:grpSpPr>
        <a:xfrm>
          <a:off x="0" y="0"/>
          <a:ext cx="0" cy="0"/>
          <a:chOff x="0" y="0"/>
          <a:chExt cx="0" cy="0"/>
        </a:xfrm>
      </p:grpSpPr>
      <p:sp>
        <p:nvSpPr>
          <p:cNvPr id="496" name="Shape 4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497" name="Shape 497"/>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1" name="Shape 501"/>
        <p:cNvGrpSpPr/>
        <p:nvPr/>
      </p:nvGrpSpPr>
      <p:grpSpPr>
        <a:xfrm>
          <a:off x="0" y="0"/>
          <a:ext cx="0" cy="0"/>
          <a:chOff x="0" y="0"/>
          <a:chExt cx="0" cy="0"/>
        </a:xfrm>
      </p:grpSpPr>
      <p:sp>
        <p:nvSpPr>
          <p:cNvPr id="502" name="Shape 5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3" name="Shape 503"/>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04" name="Shape 504"/>
          <p:cNvSpPr txBox="1"/>
          <p:nvPr/>
        </p:nvSpPr>
        <p:spPr>
          <a:xfrm>
            <a:off x="382975" y="1544250"/>
            <a:ext cx="5425800" cy="3480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8" name="Shape 508"/>
        <p:cNvGrpSpPr/>
        <p:nvPr/>
      </p:nvGrpSpPr>
      <p:grpSpPr>
        <a:xfrm>
          <a:off x="0" y="0"/>
          <a:ext cx="0" cy="0"/>
          <a:chOff x="0" y="0"/>
          <a:chExt cx="0" cy="0"/>
        </a:xfrm>
      </p:grpSpPr>
      <p:sp>
        <p:nvSpPr>
          <p:cNvPr id="509" name="Shape 50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0" name="Shape 510"/>
          <p:cNvSpPr txBox="1"/>
          <p:nvPr/>
        </p:nvSpPr>
        <p:spPr>
          <a:xfrm>
            <a:off x="311700" y="1011175"/>
            <a:ext cx="5069400" cy="3990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4" name="Shape 514"/>
        <p:cNvGrpSpPr/>
        <p:nvPr/>
      </p:nvGrpSpPr>
      <p:grpSpPr>
        <a:xfrm>
          <a:off x="0" y="0"/>
          <a:ext cx="0" cy="0"/>
          <a:chOff x="0" y="0"/>
          <a:chExt cx="0" cy="0"/>
        </a:xfrm>
      </p:grpSpPr>
      <p:sp>
        <p:nvSpPr>
          <p:cNvPr id="515" name="Shape 5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6" name="Shape 516"/>
          <p:cNvSpPr txBox="1"/>
          <p:nvPr/>
        </p:nvSpPr>
        <p:spPr>
          <a:xfrm>
            <a:off x="311700" y="1115325"/>
            <a:ext cx="8520600" cy="2761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4572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4572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457200" rtl="0">
              <a:spcBef>
                <a:spcPts val="0"/>
              </a:spcBef>
              <a:buClr>
                <a:srgbClr val="434343"/>
              </a:buClr>
              <a:buChar char="●"/>
            </a:pPr>
            <a:r>
              <a:rPr lang="ru">
                <a:solidFill>
                  <a:srgbClr val="434343"/>
                </a:solidFill>
              </a:rPr>
              <a:t>любой конструктор может быть </a:t>
            </a:r>
            <a:r>
              <a:rPr b="1" lang="ru">
                <a:solidFill>
                  <a:srgbClr val="434343"/>
                </a:solidFill>
              </a:rPr>
              <a:t>private</a:t>
            </a:r>
            <a:r>
              <a:rPr lang="ru">
                <a:solidFill>
                  <a:srgbClr val="434343"/>
                </a:solidFill>
              </a:rPr>
              <a:t>, </a:t>
            </a:r>
            <a:r>
              <a:rPr b="1" lang="ru">
                <a:solidFill>
                  <a:srgbClr val="434343"/>
                </a:solidFill>
              </a:rPr>
              <a:t>public</a:t>
            </a:r>
            <a:r>
              <a:rPr lang="ru">
                <a:solidFill>
                  <a:srgbClr val="434343"/>
                </a:solidFill>
              </a:rPr>
              <a:t> или </a:t>
            </a:r>
            <a:r>
              <a:rPr b="1" lang="ru">
                <a:solidFill>
                  <a:srgbClr val="434343"/>
                </a:solidFill>
              </a:rPr>
              <a:t>protected</a:t>
            </a:r>
          </a:p>
          <a:p>
            <a:pPr indent="-228600" lvl="0" marL="4572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4572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a:t>
            </a:r>
            <a:r>
              <a:rPr b="1" lang="ru">
                <a:solidFill>
                  <a:srgbClr val="434343"/>
                </a:solidFill>
              </a:rPr>
              <a:t>val</a:t>
            </a:r>
            <a:r>
              <a:rPr lang="ru">
                <a:solidFill>
                  <a:srgbClr val="434343"/>
                </a:solidFill>
              </a:rPr>
              <a:t> или </a:t>
            </a:r>
            <a:r>
              <a:rPr b="1" lang="ru">
                <a:solidFill>
                  <a:srgbClr val="434343"/>
                </a:solidFill>
              </a:rPr>
              <a:t>var</a:t>
            </a:r>
          </a:p>
          <a:p>
            <a:pPr indent="-228600" lvl="0" marL="4572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4572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0" name="Shape 520"/>
        <p:cNvGrpSpPr/>
        <p:nvPr/>
      </p:nvGrpSpPr>
      <p:grpSpPr>
        <a:xfrm>
          <a:off x="0" y="0"/>
          <a:ext cx="0" cy="0"/>
          <a:chOff x="0" y="0"/>
          <a:chExt cx="0" cy="0"/>
        </a:xfrm>
      </p:grpSpPr>
      <p:sp>
        <p:nvSpPr>
          <p:cNvPr id="521" name="Shape 5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2" name="Shape 522"/>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3" name="Shape 523"/>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7" name="Shape 527"/>
        <p:cNvGrpSpPr/>
        <p:nvPr/>
      </p:nvGrpSpPr>
      <p:grpSpPr>
        <a:xfrm>
          <a:off x="0" y="0"/>
          <a:ext cx="0" cy="0"/>
          <a:chOff x="0" y="0"/>
          <a:chExt cx="0" cy="0"/>
        </a:xfrm>
      </p:grpSpPr>
      <p:sp>
        <p:nvSpPr>
          <p:cNvPr id="528" name="Shape 5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9" name="Shape 529"/>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несскольких переменных членов класса. </a:t>
            </a:r>
          </a:p>
          <a:p>
            <a:pPr indent="-69850" lvl="0" marL="457200" rtl="0">
              <a:spcBef>
                <a:spcPts val="0"/>
              </a:spcBef>
              <a:buClr>
                <a:schemeClr val="dk1"/>
              </a:buClr>
              <a:buFont typeface="Arial"/>
              <a:buNone/>
            </a:pPr>
            <a:r>
              <a:t/>
            </a:r>
            <a:endParaRPr sz="1100">
              <a:solidFill>
                <a:srgbClr val="212324"/>
              </a:solidFill>
              <a:highlight>
                <a:srgbClr val="FFFFFF"/>
              </a:highlight>
              <a:latin typeface="Verdana"/>
              <a:ea typeface="Verdana"/>
              <a:cs typeface="Verdana"/>
              <a:sym typeface="Verdana"/>
            </a:endParaRPr>
          </a:p>
          <a:p>
            <a:pPr indent="0" lvl="0" marL="457200" rtl="0">
              <a:spcBef>
                <a:spcPts val="0"/>
              </a:spcBef>
              <a:buNone/>
            </a:pPr>
            <a:r>
              <a:t/>
            </a:r>
            <a:endParaRPr>
              <a:solidFill>
                <a:srgbClr val="434343"/>
              </a:solidFill>
            </a:endParaRPr>
          </a:p>
          <a:p>
            <a:pPr indent="0" lvl="0" marL="45720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6" name="Shape 96"/>
          <p:cNvSpPr txBox="1"/>
          <p:nvPr>
            <p:ph idx="1" type="body"/>
          </p:nvPr>
        </p:nvSpPr>
        <p:spPr>
          <a:xfrm flipH="1">
            <a:off x="311625" y="1888525"/>
            <a:ext cx="4882800" cy="12222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apply</a:t>
            </a:r>
            <a:r>
              <a:rPr lang="ru" sz="1000">
                <a:solidFill>
                  <a:schemeClr val="dk1"/>
                </a:solidFill>
                <a:latin typeface="Verdana"/>
                <a:ea typeface="Verdana"/>
                <a:cs typeface="Verdana"/>
                <a:sym typeface="Verdana"/>
              </a:rPr>
              <a:t>(</a:t>
            </a:r>
            <a:r>
              <a:rPr lang="ru" sz="1000">
                <a:solidFill>
                  <a:schemeClr val="dk1"/>
                </a:solidFill>
                <a:latin typeface="Verdana"/>
                <a:ea typeface="Verdana"/>
                <a:cs typeface="Verdana"/>
                <a:sym typeface="Verdana"/>
              </a:rPr>
              <a:t>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Clr>
                <a:schemeClr val="dk1"/>
              </a:buClr>
              <a:buSzPct val="110000"/>
              <a:buFont typeface="Arial"/>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e.apply(</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7" name="Shape 97"/>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98" name="Shape 98"/>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99" name="Shape 99"/>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a:t>
            </a:r>
            <a:r>
              <a:rPr lang="ru">
                <a:solidFill>
                  <a:schemeClr val="dk2"/>
                </a:solidFill>
              </a:rPr>
              <a:t> </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3" name="Shape 533"/>
        <p:cNvGrpSpPr/>
        <p:nvPr/>
      </p:nvGrpSpPr>
      <p:grpSpPr>
        <a:xfrm>
          <a:off x="0" y="0"/>
          <a:ext cx="0" cy="0"/>
          <a:chOff x="0" y="0"/>
          <a:chExt cx="0" cy="0"/>
        </a:xfrm>
      </p:grpSpPr>
      <p:sp>
        <p:nvSpPr>
          <p:cNvPr id="534" name="Shape 5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35" name="Shape 535"/>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36" name="Shape 536"/>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0" name="Shape 540"/>
        <p:cNvGrpSpPr/>
        <p:nvPr/>
      </p:nvGrpSpPr>
      <p:grpSpPr>
        <a:xfrm>
          <a:off x="0" y="0"/>
          <a:ext cx="0" cy="0"/>
          <a:chOff x="0" y="0"/>
          <a:chExt cx="0" cy="0"/>
        </a:xfrm>
      </p:grpSpPr>
      <p:sp>
        <p:nvSpPr>
          <p:cNvPr id="541" name="Shape 5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2" name="Shape 542"/>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3" name="Shape 543"/>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4572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4572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4572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457200" rtl="0">
              <a:spcBef>
                <a:spcPts val="0"/>
              </a:spcBef>
              <a:buClr>
                <a:srgbClr val="434343"/>
              </a:buClr>
              <a:buChar char="●"/>
            </a:pPr>
            <a:r>
              <a:rPr lang="ru">
                <a:solidFill>
                  <a:srgbClr val="434343"/>
                </a:solidFill>
              </a:rPr>
              <a:t>это можно сделать </a:t>
            </a:r>
          </a:p>
          <a:p>
            <a:pPr indent="-228600" lvl="1" marL="1371600" rtl="0">
              <a:spcBef>
                <a:spcPts val="0"/>
              </a:spcBef>
              <a:buClr>
                <a:srgbClr val="434343"/>
              </a:buClr>
              <a:buChar char="○"/>
            </a:pPr>
            <a:r>
              <a:rPr lang="ru">
                <a:solidFill>
                  <a:srgbClr val="434343"/>
                </a:solidFill>
              </a:rPr>
              <a:t>в наследниках класса</a:t>
            </a:r>
          </a:p>
          <a:p>
            <a:pPr indent="-228600" lvl="1" marL="13716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7" name="Shape 547"/>
        <p:cNvGrpSpPr/>
        <p:nvPr/>
      </p:nvGrpSpPr>
      <p:grpSpPr>
        <a:xfrm>
          <a:off x="0" y="0"/>
          <a:ext cx="0" cy="0"/>
          <a:chOff x="0" y="0"/>
          <a:chExt cx="0" cy="0"/>
        </a:xfrm>
      </p:grpSpPr>
      <p:sp>
        <p:nvSpPr>
          <p:cNvPr id="548" name="Shape 5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9" name="Shape 549"/>
          <p:cNvSpPr txBox="1"/>
          <p:nvPr/>
        </p:nvSpPr>
        <p:spPr>
          <a:xfrm>
            <a:off x="311700" y="2808800"/>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0" name="Shape 550"/>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4572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4572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457200" rtl="0">
              <a:spcBef>
                <a:spcPts val="0"/>
              </a:spcBef>
              <a:buClr>
                <a:srgbClr val="434343"/>
              </a:buClr>
              <a:buChar char="●"/>
            </a:pPr>
            <a:r>
              <a:rPr lang="ru">
                <a:solidFill>
                  <a:srgbClr val="434343"/>
                </a:solidFill>
              </a:rPr>
              <a:t>не может иметь самостоятельных инстансов</a:t>
            </a:r>
          </a:p>
          <a:p>
            <a:pPr indent="-228600" lvl="0" marL="457200" rtl="0">
              <a:spcBef>
                <a:spcPts val="0"/>
              </a:spcBef>
              <a:buClr>
                <a:srgbClr val="434343"/>
              </a:buClr>
              <a:buChar char="●"/>
            </a:pPr>
            <a:r>
              <a:rPr lang="ru">
                <a:solidFill>
                  <a:srgbClr val="434343"/>
                </a:solidFill>
              </a:rPr>
              <a:t>не может иметь конструктор</a:t>
            </a:r>
          </a:p>
          <a:p>
            <a:pPr indent="-228600" lvl="0" marL="457200" rtl="0">
              <a:spcBef>
                <a:spcPts val="0"/>
              </a:spcBef>
              <a:buClr>
                <a:srgbClr val="434343"/>
              </a:buClr>
              <a:buChar char="●"/>
            </a:pPr>
            <a:r>
              <a:rPr lang="ru">
                <a:solidFill>
                  <a:srgbClr val="434343"/>
                </a:solidFill>
              </a:rPr>
              <a:t>к одному типу может быть подмешено более одного трейта</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4" name="Shape 554"/>
        <p:cNvGrpSpPr/>
        <p:nvPr/>
      </p:nvGrpSpPr>
      <p:grpSpPr>
        <a:xfrm>
          <a:off x="0" y="0"/>
          <a:ext cx="0" cy="0"/>
          <a:chOff x="0" y="0"/>
          <a:chExt cx="0" cy="0"/>
        </a:xfrm>
      </p:grpSpPr>
      <p:sp>
        <p:nvSpPr>
          <p:cNvPr id="555" name="Shape 5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56" name="Shape 556"/>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7" name="Shape 557"/>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4572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4572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457200" rtl="0">
              <a:spcBef>
                <a:spcPts val="0"/>
              </a:spcBef>
              <a:buClr>
                <a:srgbClr val="434343"/>
              </a:buClr>
              <a:buChar char="●"/>
            </a:pPr>
            <a:r>
              <a:rPr lang="ru">
                <a:solidFill>
                  <a:srgbClr val="434343"/>
                </a:solidFill>
              </a:rPr>
              <a:t>объекты могут наследоваться от классов, трейтов и объектов </a:t>
            </a:r>
          </a:p>
          <a:p>
            <a:pPr indent="-228600" lvl="0" marL="4572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1" name="Shape 561"/>
        <p:cNvGrpSpPr/>
        <p:nvPr/>
      </p:nvGrpSpPr>
      <p:grpSpPr>
        <a:xfrm>
          <a:off x="0" y="0"/>
          <a:ext cx="0" cy="0"/>
          <a:chOff x="0" y="0"/>
          <a:chExt cx="0" cy="0"/>
        </a:xfrm>
      </p:grpSpPr>
      <p:sp>
        <p:nvSpPr>
          <p:cNvPr id="562" name="Shape 5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3" name="Shape 563"/>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mathcing -ге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indent="-228600" lvl="0" marL="457200" rtl="0">
              <a:spcBef>
                <a:spcPts val="0"/>
              </a:spcBef>
              <a:buClr>
                <a:srgbClr val="434343"/>
              </a:buClr>
              <a:buChar char="●"/>
            </a:pPr>
            <a:r>
              <a:rPr lang="ru">
                <a:solidFill>
                  <a:srgbClr val="434343"/>
                </a:solidFill>
              </a:rPr>
              <a:t>объекты компаньоны имеют доступ к приватным членам класса</a:t>
            </a:r>
          </a:p>
          <a:p>
            <a:pPr lvl="0" rtl="0">
              <a:spcBef>
                <a:spcPts val="0"/>
              </a:spcBef>
              <a:buNone/>
            </a:pPr>
            <a:r>
              <a:rPr lang="ru" sz="1800">
                <a:solidFill>
                  <a:srgbClr val="434343"/>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7" name="Shape 567"/>
        <p:cNvGrpSpPr/>
        <p:nvPr/>
      </p:nvGrpSpPr>
      <p:grpSpPr>
        <a:xfrm>
          <a:off x="0" y="0"/>
          <a:ext cx="0" cy="0"/>
          <a:chOff x="0" y="0"/>
          <a:chExt cx="0" cy="0"/>
        </a:xfrm>
      </p:grpSpPr>
      <p:sp>
        <p:nvSpPr>
          <p:cNvPr id="568" name="Shape 5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9" name="Shape 569"/>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mar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данных…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3" name="Shape 573"/>
        <p:cNvGrpSpPr/>
        <p:nvPr/>
      </p:nvGrpSpPr>
      <p:grpSpPr>
        <a:xfrm>
          <a:off x="0" y="0"/>
          <a:ext cx="0" cy="0"/>
          <a:chOff x="0" y="0"/>
          <a:chExt cx="0" cy="0"/>
        </a:xfrm>
      </p:grpSpPr>
      <p:sp>
        <p:nvSpPr>
          <p:cNvPr id="574" name="Shape 5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75" name="Shape 575"/>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9" name="Shape 579"/>
        <p:cNvGrpSpPr/>
        <p:nvPr/>
      </p:nvGrpSpPr>
      <p:grpSpPr>
        <a:xfrm>
          <a:off x="0" y="0"/>
          <a:ext cx="0" cy="0"/>
          <a:chOff x="0" y="0"/>
          <a:chExt cx="0" cy="0"/>
        </a:xfrm>
      </p:grpSpPr>
      <p:sp>
        <p:nvSpPr>
          <p:cNvPr id="580" name="Shape 5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1" name="Shape 581"/>
          <p:cNvSpPr txBox="1"/>
          <p:nvPr/>
        </p:nvSpPr>
        <p:spPr>
          <a:xfrm>
            <a:off x="311700" y="1056150"/>
            <a:ext cx="8520600" cy="1529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apply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 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 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2" name="Shape 582"/>
          <p:cNvSpPr txBox="1"/>
          <p:nvPr/>
        </p:nvSpPr>
        <p:spPr>
          <a:xfrm>
            <a:off x="311700" y="2700900"/>
            <a:ext cx="4858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6" name="Shape 586"/>
        <p:cNvGrpSpPr/>
        <p:nvPr/>
      </p:nvGrpSpPr>
      <p:grpSpPr>
        <a:xfrm>
          <a:off x="0" y="0"/>
          <a:ext cx="0" cy="0"/>
          <a:chOff x="0" y="0"/>
          <a:chExt cx="0" cy="0"/>
        </a:xfrm>
      </p:grpSpPr>
      <p:sp>
        <p:nvSpPr>
          <p:cNvPr id="587" name="Shape 5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8" name="Shape 588"/>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метода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9" name="Shape 589"/>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3" name="Shape 593"/>
        <p:cNvGrpSpPr/>
        <p:nvPr/>
      </p:nvGrpSpPr>
      <p:grpSpPr>
        <a:xfrm>
          <a:off x="0" y="0"/>
          <a:ext cx="0" cy="0"/>
          <a:chOff x="0" y="0"/>
          <a:chExt cx="0" cy="0"/>
        </a:xfrm>
      </p:grpSpPr>
      <p:sp>
        <p:nvSpPr>
          <p:cNvPr id="594" name="Shape 5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95" name="Shape 595"/>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596" name="Shape 596"/>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5" name="Shape 105"/>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6" name="Shape 106"/>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07" name="Shape 107"/>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Функциональный подход </a:t>
            </a:r>
          </a:p>
        </p:txBody>
      </p:sp>
      <p:sp>
        <p:nvSpPr>
          <p:cNvPr id="108" name="Shape 108"/>
          <p:cNvSpPr txBox="1"/>
          <p:nvPr/>
        </p:nvSpPr>
        <p:spPr>
          <a:xfrm>
            <a:off x="387900" y="1956675"/>
            <a:ext cx="4729800" cy="75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func </a:t>
            </a:r>
            <a:r>
              <a:rPr lang="ru" sz="1000">
                <a:solidFill>
                  <a:schemeClr val="dk1"/>
                </a:solidFill>
                <a:latin typeface="Verdana"/>
                <a:ea typeface="Verdana"/>
                <a:cs typeface="Verdana"/>
                <a:sym typeface="Verdana"/>
              </a:rPr>
              <a:t>= (str: String) =&gt; print(msg)</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func(</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0" name="Shape 600"/>
        <p:cNvGrpSpPr/>
        <p:nvPr/>
      </p:nvGrpSpPr>
      <p:grpSpPr>
        <a:xfrm>
          <a:off x="0" y="0"/>
          <a:ext cx="0" cy="0"/>
          <a:chOff x="0" y="0"/>
          <a:chExt cx="0" cy="0"/>
        </a:xfrm>
      </p:grpSpPr>
      <p:sp>
        <p:nvSpPr>
          <p:cNvPr id="601" name="Shape 6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2" name="Shape 60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3" name="Shape 603"/>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7" name="Shape 607"/>
        <p:cNvGrpSpPr/>
        <p:nvPr/>
      </p:nvGrpSpPr>
      <p:grpSpPr>
        <a:xfrm>
          <a:off x="0" y="0"/>
          <a:ext cx="0" cy="0"/>
          <a:chOff x="0" y="0"/>
          <a:chExt cx="0" cy="0"/>
        </a:xfrm>
      </p:grpSpPr>
      <p:sp>
        <p:nvSpPr>
          <p:cNvPr id="608" name="Shape 6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9" name="Shape 609"/>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10" name="Shape 610"/>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4" name="Shape 614"/>
        <p:cNvGrpSpPr/>
        <p:nvPr/>
      </p:nvGrpSpPr>
      <p:grpSpPr>
        <a:xfrm>
          <a:off x="0" y="0"/>
          <a:ext cx="0" cy="0"/>
          <a:chOff x="0" y="0"/>
          <a:chExt cx="0" cy="0"/>
        </a:xfrm>
      </p:grpSpPr>
      <p:sp>
        <p:nvSpPr>
          <p:cNvPr id="615" name="Shape 6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16" name="Shape 616"/>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присвоения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 -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0" name="Shape 620"/>
        <p:cNvGrpSpPr/>
        <p:nvPr/>
      </p:nvGrpSpPr>
      <p:grpSpPr>
        <a:xfrm>
          <a:off x="0" y="0"/>
          <a:ext cx="0" cy="0"/>
          <a:chOff x="0" y="0"/>
          <a:chExt cx="0" cy="0"/>
        </a:xfrm>
      </p:grpSpPr>
      <p:sp>
        <p:nvSpPr>
          <p:cNvPr id="621" name="Shape 6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2" name="Shape 62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mathcing. Нужный сase будет выбран тогда, когда соответствующйи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6" name="Shape 626"/>
        <p:cNvGrpSpPr/>
        <p:nvPr/>
      </p:nvGrpSpPr>
      <p:grpSpPr>
        <a:xfrm>
          <a:off x="0" y="0"/>
          <a:ext cx="0" cy="0"/>
          <a:chOff x="0" y="0"/>
          <a:chExt cx="0" cy="0"/>
        </a:xfrm>
      </p:grpSpPr>
      <p:sp>
        <p:nvSpPr>
          <p:cNvPr id="627" name="Shape 6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28" name="Shape 628"/>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29" name="Shape 629"/>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30" name="Shape 630"/>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 </a:t>
            </a:r>
            <a:r>
              <a:rPr lang="ru">
                <a:solidFill>
                  <a:srgbClr val="434343"/>
                </a:solidFill>
              </a:rPr>
              <a:t>. </a:t>
            </a:r>
          </a:p>
          <a:p>
            <a:pPr lvl="0" rtl="0">
              <a:spcBef>
                <a:spcPts val="0"/>
              </a:spcBef>
              <a:buNone/>
            </a:pPr>
            <a:r>
              <a:t/>
            </a:r>
            <a:endParaRPr>
              <a:solidFill>
                <a:srgbClr val="434343"/>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4" name="Shape 634"/>
        <p:cNvGrpSpPr/>
        <p:nvPr/>
      </p:nvGrpSpPr>
      <p:grpSpPr>
        <a:xfrm>
          <a:off x="0" y="0"/>
          <a:ext cx="0" cy="0"/>
          <a:chOff x="0" y="0"/>
          <a:chExt cx="0" cy="0"/>
        </a:xfrm>
      </p:grpSpPr>
      <p:sp>
        <p:nvSpPr>
          <p:cNvPr id="635" name="Shape 6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36" name="Shape 636"/>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37" name="Shape 637"/>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1" name="Shape 641"/>
        <p:cNvGrpSpPr/>
        <p:nvPr/>
      </p:nvGrpSpPr>
      <p:grpSpPr>
        <a:xfrm>
          <a:off x="0" y="0"/>
          <a:ext cx="0" cy="0"/>
          <a:chOff x="0" y="0"/>
          <a:chExt cx="0" cy="0"/>
        </a:xfrm>
      </p:grpSpPr>
      <p:sp>
        <p:nvSpPr>
          <p:cNvPr id="642" name="Shape 6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43" name="Shape 643"/>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Тесты - это приложения, которые проверяют приложения</a:t>
            </a:r>
          </a:p>
          <a:p>
            <a:pPr indent="0" lvl="0" marL="0" rtl="0">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unit test - тест небольшой части приложения, функции, реализации какого-либо интерфейса</a:t>
            </a:r>
          </a:p>
          <a:p>
            <a:pPr indent="-228600" lvl="0" marL="914400" rtl="0">
              <a:spcBef>
                <a:spcPts val="0"/>
              </a:spcBef>
              <a:buClr>
                <a:srgbClr val="434343"/>
              </a:buClr>
              <a:buChar char="●"/>
            </a:pPr>
            <a:r>
              <a:rPr lang="ru">
                <a:solidFill>
                  <a:srgbClr val="434343"/>
                </a:solidFill>
              </a:rPr>
              <a:t>functional(system) test - тестирование крупной подсистемы приложения “в сборе”</a:t>
            </a:r>
          </a:p>
          <a:p>
            <a:pPr indent="-228600" lvl="0" marL="914400" rtl="0">
              <a:spcBef>
                <a:spcPts val="0"/>
              </a:spcBef>
              <a:buClr>
                <a:srgbClr val="434343"/>
              </a:buClr>
              <a:buChar char="●"/>
            </a:pPr>
            <a:r>
              <a:rPr lang="ru">
                <a:solidFill>
                  <a:srgbClr val="434343"/>
                </a:solidFill>
              </a:rPr>
              <a:t>validation &amp; verification -  тест всего приложения на соответствие требованиям. Очень частот проводится вручную </a:t>
            </a:r>
          </a:p>
          <a:p>
            <a:pPr indent="-228600" lvl="0" marL="914400" rtl="0">
              <a:spcBef>
                <a:spcPts val="0"/>
              </a:spcBef>
              <a:buClr>
                <a:srgbClr val="434343"/>
              </a:buClr>
              <a:buChar char="●"/>
            </a:pPr>
            <a:r>
              <a:rPr lang="ru">
                <a:solidFill>
                  <a:srgbClr val="434343"/>
                </a:solidFill>
              </a:rPr>
              <a:t>smoke test - проверка на соответствие требованиям всего приложения</a:t>
            </a:r>
          </a:p>
          <a:p>
            <a:pPr indent="-228600" lvl="0" marL="914400" rtl="0">
              <a:spcBef>
                <a:spcPts val="0"/>
              </a:spcBef>
              <a:buClr>
                <a:srgbClr val="434343"/>
              </a:buClr>
              <a:buChar char="●"/>
            </a:pPr>
            <a:r>
              <a:rPr lang="ru">
                <a:solidFill>
                  <a:srgbClr val="434343"/>
                </a:solidFill>
              </a:rPr>
              <a:t>performance tests (stress test, resilience test) - категория тестов направленная на проверке “спортивной формы” приложения.</a:t>
            </a:r>
          </a:p>
          <a:p>
            <a:pPr indent="0" lvl="0" marL="0" rtl="0">
              <a:spcBef>
                <a:spcPts val="0"/>
              </a:spcBef>
              <a:buNone/>
            </a:pPr>
            <a:r>
              <a:rPr lang="ru">
                <a:solidFill>
                  <a:srgbClr val="434343"/>
                </a:solidFill>
              </a:rPr>
              <a:t>	white box - тестирование с учетом знания реализации приложения. Этот подход чаще применяется для unit тестирования. </a:t>
            </a:r>
          </a:p>
          <a:p>
            <a:pPr indent="0" lvl="0" marL="0" rtl="0">
              <a:spcBef>
                <a:spcPts val="0"/>
              </a:spcBef>
              <a:buNone/>
            </a:pPr>
            <a:r>
              <a:rPr lang="ru">
                <a:solidFill>
                  <a:srgbClr val="434343"/>
                </a:solidFill>
              </a:rPr>
              <a:t>	black box - тестирования на основе требований. V&amp;V и smoke</a:t>
            </a:r>
          </a:p>
          <a:p>
            <a:pPr indent="457200" lvl="0" marL="0" rtl="0">
              <a:spcBef>
                <a:spcPts val="0"/>
              </a:spcBef>
              <a:buNone/>
            </a:pPr>
            <a:r>
              <a:rPr lang="ru">
                <a:solidFill>
                  <a:srgbClr val="434343"/>
                </a:solidFill>
              </a:rPr>
              <a:t>grey box -  тесты для которых важно учитывать и техническую информацию о приложении и функциональные требования. Preformance и smoke чаще всего. </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7" name="Shape 647"/>
        <p:cNvGrpSpPr/>
        <p:nvPr/>
      </p:nvGrpSpPr>
      <p:grpSpPr>
        <a:xfrm>
          <a:off x="0" y="0"/>
          <a:ext cx="0" cy="0"/>
          <a:chOff x="0" y="0"/>
          <a:chExt cx="0" cy="0"/>
        </a:xfrm>
      </p:grpSpPr>
      <p:sp>
        <p:nvSpPr>
          <p:cNvPr id="648" name="Shape 6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49" name="Shape 649"/>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3" name="Shape 653"/>
        <p:cNvGrpSpPr/>
        <p:nvPr/>
      </p:nvGrpSpPr>
      <p:grpSpPr>
        <a:xfrm>
          <a:off x="0" y="0"/>
          <a:ext cx="0" cy="0"/>
          <a:chOff x="0" y="0"/>
          <a:chExt cx="0" cy="0"/>
        </a:xfrm>
      </p:grpSpPr>
      <p:sp>
        <p:nvSpPr>
          <p:cNvPr id="654" name="Shape 6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55" name="Shape 655"/>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Developments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9" name="Shape 659"/>
        <p:cNvGrpSpPr/>
        <p:nvPr/>
      </p:nvGrpSpPr>
      <p:grpSpPr>
        <a:xfrm>
          <a:off x="0" y="0"/>
          <a:ext cx="0" cy="0"/>
          <a:chOff x="0" y="0"/>
          <a:chExt cx="0" cy="0"/>
        </a:xfrm>
      </p:grpSpPr>
      <p:sp>
        <p:nvSpPr>
          <p:cNvPr id="660" name="Shape 6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1" name="Shape 661"/>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ScalaTest</a:t>
            </a:r>
          </a:p>
          <a:p>
            <a:pPr indent="0" lvl="0" marL="0" rtl="0">
              <a:spcBef>
                <a:spcPts val="0"/>
              </a:spcBef>
              <a:buNone/>
            </a:pPr>
            <a:r>
              <a:rPr lang="ru" sz="1800">
                <a:solidFill>
                  <a:srgbClr val="434343"/>
                </a:solidFill>
              </a:rPr>
              <a:t>	</a:t>
            </a:r>
            <a:r>
              <a:rPr lang="ru">
                <a:solidFill>
                  <a:srgbClr val="434343"/>
                </a:solidFill>
              </a:rPr>
              <a:t>Самый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 бы было понятнее сразу перейдем к примерам</a:t>
            </a: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4" name="Shape 114"/>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5" name="Shape 115"/>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16" name="Shape 116"/>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5" name="Shape 665"/>
        <p:cNvGrpSpPr/>
        <p:nvPr/>
      </p:nvGrpSpPr>
      <p:grpSpPr>
        <a:xfrm>
          <a:off x="0" y="0"/>
          <a:ext cx="0" cy="0"/>
          <a:chOff x="0" y="0"/>
          <a:chExt cx="0" cy="0"/>
        </a:xfrm>
      </p:grpSpPr>
      <p:sp>
        <p:nvSpPr>
          <p:cNvPr id="666" name="Shape 6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7" name="Shape 667"/>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сгенирированы автоматически. Последний вид тестирования часто называют generator driven. Подробнее о property testing можно прочитать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1" name="Shape 671"/>
        <p:cNvGrpSpPr/>
        <p:nvPr/>
      </p:nvGrpSpPr>
      <p:grpSpPr>
        <a:xfrm>
          <a:off x="0" y="0"/>
          <a:ext cx="0" cy="0"/>
          <a:chOff x="0" y="0"/>
          <a:chExt cx="0" cy="0"/>
        </a:xfrm>
      </p:grpSpPr>
      <p:sp>
        <p:nvSpPr>
          <p:cNvPr id="672" name="Shape 6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 Задания</a:t>
            </a:r>
          </a:p>
        </p:txBody>
      </p:sp>
      <p:sp>
        <p:nvSpPr>
          <p:cNvPr id="673" name="Shape 673"/>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7" name="Shape 677"/>
        <p:cNvGrpSpPr/>
        <p:nvPr/>
      </p:nvGrpSpPr>
      <p:grpSpPr>
        <a:xfrm>
          <a:off x="0" y="0"/>
          <a:ext cx="0" cy="0"/>
          <a:chOff x="0" y="0"/>
          <a:chExt cx="0" cy="0"/>
        </a:xfrm>
      </p:grpSpPr>
      <p:sp>
        <p:nvSpPr>
          <p:cNvPr id="678" name="Shape 6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79" name="Shape 679"/>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rtl="0">
              <a:spcBef>
                <a:spcPts val="0"/>
              </a:spcBef>
              <a:buNone/>
            </a:pPr>
            <a:r>
              <a:rPr lang="ru" sz="1800">
                <a:solidFill>
                  <a:srgbClr val="434343"/>
                </a:solidFill>
              </a:rPr>
              <a:t>	</a:t>
            </a:r>
            <a:r>
              <a:rPr lang="ru">
                <a:solidFill>
                  <a:srgbClr val="434343"/>
                </a:solidFill>
              </a:rPr>
              <a:t>В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sz="1800">
                <a:solidFill>
                  <a:srgbClr val="434343"/>
                </a:solidFill>
              </a:rPr>
              <a:t>. </a:t>
            </a:r>
            <a:r>
              <a:rPr lang="ru">
                <a:solidFill>
                  <a:srgbClr val="434343"/>
                </a:solidFill>
              </a:rPr>
              <a:t>Ключевые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 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3" name="Shape 683"/>
        <p:cNvGrpSpPr/>
        <p:nvPr/>
      </p:nvGrpSpPr>
      <p:grpSpPr>
        <a:xfrm>
          <a:off x="0" y="0"/>
          <a:ext cx="0" cy="0"/>
          <a:chOff x="0" y="0"/>
          <a:chExt cx="0" cy="0"/>
        </a:xfrm>
      </p:grpSpPr>
      <p:sp>
        <p:nvSpPr>
          <p:cNvPr id="684" name="Shape 6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685" name="Shape 685"/>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9" name="Shape 689"/>
        <p:cNvGrpSpPr/>
        <p:nvPr/>
      </p:nvGrpSpPr>
      <p:grpSpPr>
        <a:xfrm>
          <a:off x="0" y="0"/>
          <a:ext cx="0" cy="0"/>
          <a:chOff x="0" y="0"/>
          <a:chExt cx="0" cy="0"/>
        </a:xfrm>
      </p:grpSpPr>
      <p:sp>
        <p:nvSpPr>
          <p:cNvPr id="690" name="Shape 6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91" name="Shape 691"/>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indent="457200" lvl="0" rtl="0">
              <a:spcBef>
                <a:spcPts val="0"/>
              </a:spcBef>
              <a:buNone/>
            </a:pPr>
            <a:r>
              <a:rPr lang="ru">
                <a:solidFill>
                  <a:srgbClr val="434343"/>
                </a:solidFill>
              </a:rPr>
              <a:t>Существует 2 принципиально разных подхода:  императивный и функциональный</a:t>
            </a:r>
          </a:p>
          <a:p>
            <a:pPr indent="0" lvl="0" mar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0" marL="4572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0" marL="457200" rtl="0">
              <a:spcBef>
                <a:spcPts val="0"/>
              </a:spcBef>
              <a:buClr>
                <a:srgbClr val="434343"/>
              </a:buClr>
              <a:buChar char="●"/>
            </a:pPr>
            <a:r>
              <a:rPr b="1" lang="ru">
                <a:solidFill>
                  <a:srgbClr val="434343"/>
                </a:solidFill>
              </a:rPr>
              <a:t>catch</a:t>
            </a:r>
            <a:r>
              <a:rPr lang="ru">
                <a:solidFill>
                  <a:srgbClr val="434343"/>
                </a:solidFill>
              </a:rPr>
              <a:t> - опционален. В нем перечисляются типы исключительных ситуаций и соответствующие обработчики</a:t>
            </a:r>
          </a:p>
          <a:p>
            <a:pPr indent="-228600" lvl="0" marL="4572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5" name="Shape 695"/>
        <p:cNvGrpSpPr/>
        <p:nvPr/>
      </p:nvGrpSpPr>
      <p:grpSpPr>
        <a:xfrm>
          <a:off x="0" y="0"/>
          <a:ext cx="0" cy="0"/>
          <a:chOff x="0" y="0"/>
          <a:chExt cx="0" cy="0"/>
        </a:xfrm>
      </p:grpSpPr>
      <p:sp>
        <p:nvSpPr>
          <p:cNvPr id="696" name="Shape 6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97" name="Shape 697"/>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1" name="Shape 701"/>
        <p:cNvGrpSpPr/>
        <p:nvPr/>
      </p:nvGrpSpPr>
      <p:grpSpPr>
        <a:xfrm>
          <a:off x="0" y="0"/>
          <a:ext cx="0" cy="0"/>
          <a:chOff x="0" y="0"/>
          <a:chExt cx="0" cy="0"/>
        </a:xfrm>
      </p:grpSpPr>
      <p:sp>
        <p:nvSpPr>
          <p:cNvPr id="702" name="Shape 7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03" name="Shape 703"/>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отличии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lr>
                <a:srgbClr val="434343"/>
              </a:buClr>
              <a:buChar char="●"/>
            </a:pPr>
            <a:r>
              <a:rPr lang="ru">
                <a:solidFill>
                  <a:srgbClr val="434343"/>
                </a:solidFill>
              </a:rPr>
              <a:t>потенциально опасная часть кода размещается в фигурных скобках после </a:t>
            </a:r>
            <a:r>
              <a:rPr b="1" lang="ru">
                <a:solidFill>
                  <a:srgbClr val="434343"/>
                </a:solidFill>
              </a:rPr>
              <a:t>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rtl="0">
              <a:spcBef>
                <a:spcPts val="0"/>
              </a:spcBef>
              <a:buClr>
                <a:srgbClr val="434343"/>
              </a:buClr>
              <a:buChar char="●"/>
            </a:pPr>
            <a:r>
              <a:rPr b="1" lang="ru">
                <a:solidFill>
                  <a:srgbClr val="434343"/>
                </a:solidFill>
              </a:rPr>
              <a:t>Try[T]</a:t>
            </a:r>
            <a:r>
              <a:rPr lang="ru">
                <a:solidFill>
                  <a:srgbClr val="434343"/>
                </a:solidFill>
              </a:rPr>
              <a:t> имеет 2-  наследников</a:t>
            </a:r>
          </a:p>
          <a:p>
            <a:pPr indent="-228600" lvl="1" marL="1828800" rtl="0">
              <a:spcBef>
                <a:spcPts val="0"/>
              </a:spcBef>
              <a:buClr>
                <a:srgbClr val="434343"/>
              </a:buClr>
              <a:buChar char="○"/>
            </a:pPr>
            <a:r>
              <a:rPr b="1" lang="ru">
                <a:solidFill>
                  <a:srgbClr val="434343"/>
                </a:solidFill>
              </a:rPr>
              <a:t>Success[T]</a:t>
            </a:r>
            <a:r>
              <a:rPr lang="ru">
                <a:solidFill>
                  <a:srgbClr val="434343"/>
                </a:solidFill>
              </a:rPr>
              <a:t>. Объект этого типа будет создан, если код завершился без  ошибок</a:t>
            </a:r>
          </a:p>
          <a:p>
            <a:pPr indent="-228600" lvl="1" marL="1828800" rtl="0">
              <a:spcBef>
                <a:spcPts val="0"/>
              </a:spcBef>
              <a:buClr>
                <a:srgbClr val="434343"/>
              </a:buClr>
              <a:buChar char="○"/>
            </a:pPr>
            <a:r>
              <a:rPr lang="ru">
                <a:solidFill>
                  <a:srgbClr val="434343"/>
                </a:solidFill>
              </a:rPr>
              <a:t> </a:t>
            </a:r>
            <a:r>
              <a:rPr b="1" lang="ru">
                <a:solidFill>
                  <a:srgbClr val="434343"/>
                </a:solidFill>
              </a:rPr>
              <a:t>Failure[Throwable]</a:t>
            </a:r>
            <a:r>
              <a:rPr lang="ru">
                <a:solidFill>
                  <a:srgbClr val="434343"/>
                </a:solidFill>
              </a:rPr>
              <a:t>. Объект этого типа будет создан, если был выброшен Exception   </a:t>
            </a:r>
          </a:p>
          <a:p>
            <a:pPr lvl="0" rtl="0">
              <a:spcBef>
                <a:spcPts val="0"/>
              </a:spcBef>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7" name="Shape 707"/>
        <p:cNvGrpSpPr/>
        <p:nvPr/>
      </p:nvGrpSpPr>
      <p:grpSpPr>
        <a:xfrm>
          <a:off x="0" y="0"/>
          <a:ext cx="0" cy="0"/>
          <a:chOff x="0" y="0"/>
          <a:chExt cx="0" cy="0"/>
        </a:xfrm>
      </p:grpSpPr>
      <p:sp>
        <p:nvSpPr>
          <p:cNvPr id="708" name="Shape 7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09" name="Shape 709"/>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3" name="Shape 713"/>
        <p:cNvGrpSpPr/>
        <p:nvPr/>
      </p:nvGrpSpPr>
      <p:grpSpPr>
        <a:xfrm>
          <a:off x="0" y="0"/>
          <a:ext cx="0" cy="0"/>
          <a:chOff x="0" y="0"/>
          <a:chExt cx="0" cy="0"/>
        </a:xfrm>
      </p:grpSpPr>
      <p:sp>
        <p:nvSpPr>
          <p:cNvPr id="714" name="Shape 7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715" name="Shape 715"/>
          <p:cNvSpPr txBox="1"/>
          <p:nvPr/>
        </p:nvSpPr>
        <p:spPr>
          <a:xfrm>
            <a:off x="311700" y="217095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16" name="Shape 716"/>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0" name="Shape 720"/>
        <p:cNvGrpSpPr/>
        <p:nvPr/>
      </p:nvGrpSpPr>
      <p:grpSpPr>
        <a:xfrm>
          <a:off x="0" y="0"/>
          <a:ext cx="0" cy="0"/>
          <a:chOff x="0" y="0"/>
          <a:chExt cx="0" cy="0"/>
        </a:xfrm>
      </p:grpSpPr>
      <p:sp>
        <p:nvSpPr>
          <p:cNvPr id="721" name="Shape 7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22" name="Shape 722"/>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 </a:t>
            </a:r>
            <a:r>
              <a:rPr lang="ru">
                <a:solidFill>
                  <a:srgbClr val="434343"/>
                </a:solidFill>
              </a:rPr>
              <a:t>это,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polymorphizm) или менять набор и типы обрабатываемых параметров (ad-hoc, pаrametriс polymorphizm)</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