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AFA9A-FD7F-4DF9-B61B-ABC792946F6D}" v="88" dt="2020-09-22T15:06:3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4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80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4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1A86CA-F96D-4AD8-AC30-D08BE8FC260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E700-5829-45DE-A6A4-041F6957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CA46F-70FC-4028-8486-E88332BE8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675" y="0"/>
            <a:ext cx="8825658" cy="3329581"/>
          </a:xfrm>
        </p:spPr>
        <p:txBody>
          <a:bodyPr>
            <a:normAutofit/>
          </a:bodyPr>
          <a:lstStyle/>
          <a:p>
            <a:r>
              <a:rPr lang="ru-RU" sz="4000" dirty="0"/>
              <a:t>Основные задачи современного высшего образования, актуальные знания и умения</a:t>
            </a:r>
            <a:endParaRPr lang="en-US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03B495-E75B-462A-AF4D-293D5E842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5862" y="4144334"/>
            <a:ext cx="5826138" cy="16849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Подготовили</a:t>
            </a:r>
            <a:r>
              <a:rPr lang="en-US" dirty="0"/>
              <a:t>: 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Whitney"/>
              </a:rPr>
              <a:t>Толемысов</a:t>
            </a:r>
            <a:r>
              <a:rPr lang="ru-RU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Whitney"/>
              </a:rPr>
              <a:t> Аскар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Тлеугазы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Ерасыл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Тайкибаев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Бекжан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6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3EEBF-BA9A-4691-A496-2BEAE330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381" y="329357"/>
            <a:ext cx="9404723" cy="140053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A7F0D-1998-41EA-B605-C0B57A1E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130" y="1620272"/>
            <a:ext cx="8946541" cy="4195481"/>
          </a:xfrm>
        </p:spPr>
        <p:txBody>
          <a:bodyPr>
            <a:normAutofit/>
          </a:bodyPr>
          <a:lstStyle/>
          <a:p>
            <a:r>
              <a:rPr lang="ru-RU" sz="3200" dirty="0"/>
              <a:t>Описание проблемы</a:t>
            </a:r>
            <a:endParaRPr lang="en-US" sz="3200" dirty="0"/>
          </a:p>
          <a:p>
            <a:r>
              <a:rPr lang="ru-RU" sz="3200" dirty="0"/>
              <a:t>Новые цели и задачи образования</a:t>
            </a:r>
            <a:endParaRPr lang="en-US" sz="3200" dirty="0"/>
          </a:p>
          <a:p>
            <a:r>
              <a:rPr lang="ru-RU" sz="3200" dirty="0"/>
              <a:t>Эволюция целей образования</a:t>
            </a:r>
          </a:p>
          <a:p>
            <a:r>
              <a:rPr lang="ru-RU" sz="3200" dirty="0"/>
              <a:t>Уровни знаний в высшей школе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53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51338-42F8-40F6-8CEC-E5F4076B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50" y="584603"/>
            <a:ext cx="9404723" cy="1400530"/>
          </a:xfrm>
        </p:spPr>
        <p:txBody>
          <a:bodyPr/>
          <a:lstStyle/>
          <a:p>
            <a:r>
              <a:rPr lang="ru-RU" dirty="0"/>
              <a:t>				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 проблемы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BEF13-8CED-4155-A8A0-D71B9537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350" y="2202388"/>
            <a:ext cx="9983788" cy="41954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2200" dirty="0">
                <a:latin typeface="+mn-lt"/>
              </a:rPr>
              <a:t>Одной из главных задач в современной системе образования является воспитание мыслящих творчески специалистов, которые бы обладали высоким творческим потенциалом. Эта задача актуальна и потому, что на данный момент в мире постоянно возрастает цена технологий, оборудования, сырья, ухудшается экологическая обстановка, в результате чего возникают глобальные социальные проблемы в обществе.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8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C0008-D3E0-40BD-8969-97ECBC4F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87" y="452718"/>
            <a:ext cx="10212389" cy="1400530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</a:rPr>
              <a:t>	</a:t>
            </a:r>
            <a:r>
              <a:rPr lang="ru-RU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Новые цели и задачи образования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23853-6A92-4B2B-865E-1525F69795A5}"/>
              </a:ext>
            </a:extLst>
          </p:cNvPr>
          <p:cNvSpPr txBox="1"/>
          <p:nvPr/>
        </p:nvSpPr>
        <p:spPr>
          <a:xfrm>
            <a:off x="2936967" y="1370975"/>
            <a:ext cx="642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0" dirty="0">
                <a:effectLst/>
                <a:latin typeface="Whitney"/>
              </a:rPr>
              <a:t>Три революции образования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F590A-2BE7-488D-8C74-231789E554B2}"/>
              </a:ext>
            </a:extLst>
          </p:cNvPr>
          <p:cNvSpPr txBox="1"/>
          <p:nvPr/>
        </p:nvSpPr>
        <p:spPr>
          <a:xfrm>
            <a:off x="330106" y="4176982"/>
            <a:ext cx="28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Традиция и культура -&gt; Культура слова (от естественного отца к духовному)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3E0E2A-FCA2-4E93-8502-A5BE049ED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7" y="1480689"/>
            <a:ext cx="2588940" cy="274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65C2C1-425C-4198-B4F6-D8291B31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80" y="2095465"/>
            <a:ext cx="3822440" cy="18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7B491-AFDB-4FFD-8A12-37BEF13F81F6}"/>
              </a:ext>
            </a:extLst>
          </p:cNvPr>
          <p:cNvSpPr txBox="1"/>
          <p:nvPr/>
        </p:nvSpPr>
        <p:spPr>
          <a:xfrm>
            <a:off x="4016776" y="4074733"/>
            <a:ext cx="426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Традиция и культура -&gt; Культура слова (от естественного отца к духовному)</a:t>
            </a:r>
            <a:endParaRPr 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9DBD099-D462-4C7C-BDF6-C6DAB77D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588" y="2199845"/>
            <a:ext cx="3052710" cy="232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14C1A-331C-45EF-B36B-51AE054D83D5}"/>
              </a:ext>
            </a:extLst>
          </p:cNvPr>
          <p:cNvSpPr txBox="1"/>
          <p:nvPr/>
        </p:nvSpPr>
        <p:spPr>
          <a:xfrm>
            <a:off x="8007220" y="4536398"/>
            <a:ext cx="383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Книжная культура -&gt; Экранная культура (от знаний как конечной истины к различной информации).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F63A5-F962-4CEF-9470-E593D8844CFB}"/>
              </a:ext>
            </a:extLst>
          </p:cNvPr>
          <p:cNvSpPr txBox="1"/>
          <p:nvPr/>
        </p:nvSpPr>
        <p:spPr>
          <a:xfrm>
            <a:off x="2698998" y="5826933"/>
            <a:ext cx="691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</a:rPr>
              <a:t>Следуй за мной -&gt; Веди себя сам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7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1B60A-3D93-4166-B1E0-AD17F85E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854" y="266535"/>
            <a:ext cx="9404723" cy="761705"/>
          </a:xfrm>
        </p:spPr>
        <p:txBody>
          <a:bodyPr/>
          <a:lstStyle/>
          <a:p>
            <a:r>
              <a:rPr lang="ru-RU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Эволюция целей образования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 descr="Изображение выглядит как внутренний, человек, групп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9D8784FA-AEBF-4311-A52A-E0ACD4D60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416" y="1092302"/>
            <a:ext cx="2931205" cy="1846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EDBB4-91FC-4C8C-A67C-ED5A4B3946A4}"/>
              </a:ext>
            </a:extLst>
          </p:cNvPr>
          <p:cNvSpPr txBox="1"/>
          <p:nvPr/>
        </p:nvSpPr>
        <p:spPr>
          <a:xfrm>
            <a:off x="629183" y="1262688"/>
            <a:ext cx="61233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Whitney"/>
              </a:rPr>
              <a:t>	</a:t>
            </a:r>
            <a:r>
              <a:rPr lang="ru-RU" sz="1600" b="1" i="0" dirty="0">
                <a:effectLst/>
              </a:rPr>
              <a:t>При эволюции отношений учитель-ученик происходит и эволюция целей образования, которая выглядит следующим образом: </a:t>
            </a:r>
            <a:r>
              <a:rPr lang="ru-RU" sz="1600" b="0" i="0" dirty="0">
                <a:effectLst/>
              </a:rPr>
              <a:t>усвоение образа жизни – усвоение образа дискурсивного мышления – усвоение образа мира в качестве способа деятельности и корпуса знаний – построение образа мира в качестве способа мышления.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8A429-C7D8-4F21-8915-6021E5D25334}"/>
              </a:ext>
            </a:extLst>
          </p:cNvPr>
          <p:cNvSpPr txBox="1"/>
          <p:nvPr/>
        </p:nvSpPr>
        <p:spPr>
          <a:xfrm>
            <a:off x="5492683" y="2862569"/>
            <a:ext cx="4870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Whitney"/>
              </a:rPr>
              <a:t>	</a:t>
            </a:r>
            <a:r>
              <a:rPr lang="ru-RU" sz="1600" b="1" dirty="0"/>
              <a:t>При реализации таких целей определяются и новые задачи</a:t>
            </a:r>
            <a:r>
              <a:rPr lang="ru-RU" sz="1600" dirty="0"/>
              <a:t> образования:</a:t>
            </a:r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66063-BC49-44EF-8C86-991D5ACACB0C}"/>
              </a:ext>
            </a:extLst>
          </p:cNvPr>
          <p:cNvSpPr txBox="1"/>
          <p:nvPr/>
        </p:nvSpPr>
        <p:spPr>
          <a:xfrm>
            <a:off x="5030729" y="4373957"/>
            <a:ext cx="2070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/>
              <a:t>Сформировать новый менталитет, который будет</a:t>
            </a:r>
            <a:r>
              <a:rPr lang="en-US" sz="1800" dirty="0"/>
              <a:t> </a:t>
            </a:r>
            <a:r>
              <a:rPr lang="ru-RU" sz="1800" dirty="0"/>
              <a:t>базироваться на таком убеждении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D0DFE-79BB-41DB-B4F1-B41E2A1CDD3A}"/>
              </a:ext>
            </a:extLst>
          </p:cNvPr>
          <p:cNvSpPr txBox="1"/>
          <p:nvPr/>
        </p:nvSpPr>
        <p:spPr>
          <a:xfrm>
            <a:off x="7178786" y="4456418"/>
            <a:ext cx="1928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/>
              <a:t>Создать новые виды когнитивной методологии;</a:t>
            </a:r>
            <a:endParaRPr lang="en-US" sz="1800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FA276-F1C2-44B1-B95D-9A7C9375139C}"/>
              </a:ext>
            </a:extLst>
          </p:cNvPr>
          <p:cNvSpPr txBox="1"/>
          <p:nvPr/>
        </p:nvSpPr>
        <p:spPr>
          <a:xfrm>
            <a:off x="9183894" y="4456418"/>
            <a:ext cx="1782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/>
              <a:t>Создать новую образовательную среду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2C9127-81AF-4475-BC68-50836EE39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61" y="3858283"/>
            <a:ext cx="3692532" cy="24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26972CB4-E257-49F5-B78E-14F977D51F34}"/>
              </a:ext>
            </a:extLst>
          </p:cNvPr>
          <p:cNvSpPr/>
          <p:nvPr/>
        </p:nvSpPr>
        <p:spPr>
          <a:xfrm>
            <a:off x="6012153" y="3491132"/>
            <a:ext cx="218615" cy="944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7DAA54A2-1773-4910-92B0-773A76C2E00A}"/>
              </a:ext>
            </a:extLst>
          </p:cNvPr>
          <p:cNvSpPr/>
          <p:nvPr/>
        </p:nvSpPr>
        <p:spPr>
          <a:xfrm>
            <a:off x="8099358" y="3491132"/>
            <a:ext cx="218615" cy="944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82B4B841-434D-4D65-9DF0-E1ADE5B4E95A}"/>
              </a:ext>
            </a:extLst>
          </p:cNvPr>
          <p:cNvSpPr/>
          <p:nvPr/>
        </p:nvSpPr>
        <p:spPr>
          <a:xfrm>
            <a:off x="9895870" y="3498386"/>
            <a:ext cx="218615" cy="964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F7566-DE5F-4E10-BB8E-4B5454AB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743036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Уровни знаний в высшей школе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1BA9C-40EC-4B46-85C0-D5381FFF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061" y="1485296"/>
            <a:ext cx="5128243" cy="2675495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Средняя школа стремится передать знания 1 и 2 уровня, высшая школа, которая готовит специалистов – 3 уровня. Получается, что творческий четвертый уровень доступен лишь при последипломном обучении. </a:t>
            </a:r>
            <a:endParaRPr lang="en-US" dirty="0">
              <a:latin typeface="+mn-lt"/>
            </a:endParaRPr>
          </a:p>
        </p:txBody>
      </p:sp>
      <p:pic>
        <p:nvPicPr>
          <p:cNvPr id="3074" name="Picture 2" descr="BLG02x - edited">
            <a:extLst>
              <a:ext uri="{FF2B5EF4-FFF2-40B4-BE49-F238E27FC236}">
                <a16:creationId xmlns:a16="http://schemas.microsoft.com/office/drawing/2014/main" id="{87BA11D6-AE2F-4163-8B91-542E5508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960" y="1392004"/>
            <a:ext cx="2473966" cy="2473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Learn investing: Learning from creative people at work: Purposeful inquiry  as core to investing - The Economic Times">
            <a:extLst>
              <a:ext uri="{FF2B5EF4-FFF2-40B4-BE49-F238E27FC236}">
                <a16:creationId xmlns:a16="http://schemas.microsoft.com/office/drawing/2014/main" id="{45C2C10D-FA72-4F17-96C8-F408CD29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57" y="4143875"/>
            <a:ext cx="2992654" cy="2244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06DD1-2BC3-4E8B-BDC8-F66429DF5992}"/>
              </a:ext>
            </a:extLst>
          </p:cNvPr>
          <p:cNvSpPr txBox="1"/>
          <p:nvPr/>
        </p:nvSpPr>
        <p:spPr>
          <a:xfrm>
            <a:off x="5897880" y="4357041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Успешность обучения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и воспитания творческой личности является зависимым не только от усвоения известных знаний или их объема. В нынешней системе образования ярко выражено наличие междисциплинарных барьеров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44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99D8A86024ACB41BA55DB7F326827CF" ma:contentTypeVersion="2" ma:contentTypeDescription="Создание документа." ma:contentTypeScope="" ma:versionID="cf2585dae54d6f05d625b6c54fe2b859">
  <xsd:schema xmlns:xsd="http://www.w3.org/2001/XMLSchema" xmlns:xs="http://www.w3.org/2001/XMLSchema" xmlns:p="http://schemas.microsoft.com/office/2006/metadata/properties" xmlns:ns3="ab541c70-f080-4193-b82e-44ac0787a2f8" targetNamespace="http://schemas.microsoft.com/office/2006/metadata/properties" ma:root="true" ma:fieldsID="28d54d4517ae2f77dc9f4e2ea88d08da" ns3:_="">
    <xsd:import namespace="ab541c70-f080-4193-b82e-44ac0787a2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41c70-f080-4193-b82e-44ac0787a2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D27BEB-E164-4DCA-8871-596641D2EC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32E2B0-78BF-412E-854D-E65AC9BBF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41c70-f080-4193-b82e-44ac0787a2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259C07-9C9C-4A04-BC46-C40826775BF3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ab541c70-f080-4193-b82e-44ac0787a2f8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296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Ион</vt:lpstr>
      <vt:lpstr>Основные задачи современного высшего образования, актуальные знания и умения</vt:lpstr>
      <vt:lpstr>План</vt:lpstr>
      <vt:lpstr>     Описание проблемы</vt:lpstr>
      <vt:lpstr> Новые цели и задачи образования </vt:lpstr>
      <vt:lpstr>Эволюция целей образования</vt:lpstr>
      <vt:lpstr>Уровни знаний в высшей школе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задачи современного высшего образования, актуальные знания и умения</dc:title>
  <dc:creator>Bekzhan Taikibayev</dc:creator>
  <cp:lastModifiedBy>Bekzhan Taikibayev</cp:lastModifiedBy>
  <cp:revision>2</cp:revision>
  <dcterms:created xsi:type="dcterms:W3CDTF">2020-09-22T13:46:59Z</dcterms:created>
  <dcterms:modified xsi:type="dcterms:W3CDTF">2020-09-22T15:11:46Z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0x010100C99D8A86024ACB41BA55DB7F326827CF</vt:lpwstr>
  </property>
</Properties>
</file>