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82" r:id="rId3"/>
    <p:sldId id="258" r:id="rId4"/>
    <p:sldId id="262" r:id="rId5"/>
    <p:sldId id="261" r:id="rId6"/>
    <p:sldId id="312" r:id="rId7"/>
    <p:sldId id="273" r:id="rId8"/>
    <p:sldId id="317" r:id="rId9"/>
    <p:sldId id="315" r:id="rId10"/>
    <p:sldId id="314" r:id="rId11"/>
    <p:sldId id="316" r:id="rId12"/>
    <p:sldId id="319" r:id="rId13"/>
    <p:sldId id="318" r:id="rId14"/>
    <p:sldId id="290" r:id="rId15"/>
  </p:sldIdLst>
  <p:sldSz cx="9144000" cy="5143500" type="screen16x9"/>
  <p:notesSz cx="6858000" cy="9144000"/>
  <p:embeddedFontLst>
    <p:embeddedFont>
      <p:font typeface="Roboto Condensed" panose="02000000000000000000" pitchFamily="2" charset="0"/>
      <p:regular r:id="rId17"/>
      <p:bold r:id="rId18"/>
    </p:embeddedFont>
    <p:embeddedFont>
      <p:font typeface="Manrope Light" panose="020B0604020202020204" charset="0"/>
      <p:regular r:id="rId19"/>
      <p:bold r:id="rId20"/>
    </p:embeddedFont>
    <p:embeddedFont>
      <p:font typeface="Bebas Neue" panose="020B0604020202020204" charset="0"/>
      <p:regular r:id="rId21"/>
    </p:embeddedFont>
    <p:embeddedFont>
      <p:font typeface="Inter" panose="020B0604020202020204" charset="0"/>
      <p:regular r:id="rId22"/>
      <p:bold r:id="rId23"/>
    </p:embeddedFont>
    <p:embeddedFont>
      <p:font typeface="Manrope" panose="020B0604020202020204" charset="0"/>
      <p:regular r:id="rId24"/>
      <p:bold r:id="rId25"/>
    </p:embeddedFont>
    <p:embeddedFont>
      <p:font typeface="Manrope ExtraLight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733"/>
    <a:srgbClr val="56A6DC"/>
    <a:srgbClr val="E76A28"/>
    <a:srgbClr val="212121"/>
    <a:srgbClr val="202020"/>
    <a:srgbClr val="292626"/>
    <a:srgbClr val="595353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488AD0-918D-42CD-B062-5CA8872F0739}">
  <a:tblStyle styleId="{DA488AD0-918D-42CD-B062-5CA8872F07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4CB6FD9-D999-4BB9-BF7E-04DAA84D30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302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111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188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62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75" y="781000"/>
            <a:ext cx="4174200" cy="25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05075"/>
            <a:ext cx="4174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318875" y="539500"/>
            <a:ext cx="31119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7"/>
          <p:cNvCxnSpPr/>
          <p:nvPr/>
        </p:nvCxnSpPr>
        <p:spPr>
          <a:xfrm>
            <a:off x="713225" y="543450"/>
            <a:ext cx="0" cy="405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7"/>
          <p:cNvCxnSpPr/>
          <p:nvPr/>
        </p:nvCxnSpPr>
        <p:spPr>
          <a:xfrm>
            <a:off x="8430775" y="543450"/>
            <a:ext cx="0" cy="405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8"/>
          <p:cNvCxnSpPr/>
          <p:nvPr/>
        </p:nvCxnSpPr>
        <p:spPr>
          <a:xfrm>
            <a:off x="-8975" y="544600"/>
            <a:ext cx="72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713225" y="0"/>
            <a:ext cx="0" cy="54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8"/>
          <p:cNvCxnSpPr/>
          <p:nvPr/>
        </p:nvCxnSpPr>
        <p:spPr>
          <a:xfrm rot="10800000">
            <a:off x="8431475" y="544600"/>
            <a:ext cx="72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8"/>
          <p:cNvCxnSpPr/>
          <p:nvPr/>
        </p:nvCxnSpPr>
        <p:spPr>
          <a:xfrm>
            <a:off x="8430775" y="0"/>
            <a:ext cx="0" cy="54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8"/>
          <p:cNvCxnSpPr/>
          <p:nvPr/>
        </p:nvCxnSpPr>
        <p:spPr>
          <a:xfrm>
            <a:off x="-8975" y="4604000"/>
            <a:ext cx="72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8"/>
          <p:cNvCxnSpPr/>
          <p:nvPr/>
        </p:nvCxnSpPr>
        <p:spPr>
          <a:xfrm rot="10800000">
            <a:off x="713225" y="4606500"/>
            <a:ext cx="0" cy="54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/>
          <p:nvPr/>
        </p:nvCxnSpPr>
        <p:spPr>
          <a:xfrm rot="10800000">
            <a:off x="8431475" y="4604000"/>
            <a:ext cx="72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8"/>
          <p:cNvCxnSpPr/>
          <p:nvPr/>
        </p:nvCxnSpPr>
        <p:spPr>
          <a:xfrm rot="10800000">
            <a:off x="8430775" y="4606500"/>
            <a:ext cx="0" cy="54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032075" y="617950"/>
            <a:ext cx="53985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617950"/>
            <a:ext cx="1642800" cy="126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032075" y="1504150"/>
            <a:ext cx="5398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713225" y="2094975"/>
            <a:ext cx="7703400" cy="25089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" name="Google Shape;17;p3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055309" y="37613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1583325" y="37613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5055300" y="337717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1583100" y="337717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5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529125"/>
            <a:ext cx="3989400" cy="13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51425"/>
            <a:ext cx="3989400" cy="27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286775" y="539500"/>
            <a:ext cx="31119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735800" y="1979550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1735796" y="3602388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3"/>
          </p:nvPr>
        </p:nvSpPr>
        <p:spPr>
          <a:xfrm>
            <a:off x="5545050" y="1979538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5545046" y="3602400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571850"/>
            <a:ext cx="1015800" cy="10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  <a:latin typeface="Manrope ExtraLight"/>
                <a:ea typeface="Manrope ExtraLight"/>
                <a:cs typeface="Manrope ExtraLight"/>
                <a:sym typeface="Manrope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4529250" y="1571850"/>
            <a:ext cx="1015800" cy="10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  <a:latin typeface="Manrope ExtraLight"/>
                <a:ea typeface="Manrope ExtraLight"/>
                <a:cs typeface="Manrope ExtraLight"/>
                <a:sym typeface="Manrope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194700"/>
            <a:ext cx="1015800" cy="10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  <a:latin typeface="Manrope ExtraLight"/>
                <a:ea typeface="Manrope ExtraLight"/>
                <a:cs typeface="Manrope ExtraLight"/>
                <a:sym typeface="Manrope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8" hasCustomPrompt="1"/>
          </p:nvPr>
        </p:nvSpPr>
        <p:spPr>
          <a:xfrm>
            <a:off x="4529250" y="3194699"/>
            <a:ext cx="1015800" cy="10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  <a:latin typeface="Manrope ExtraLight"/>
                <a:ea typeface="Manrope ExtraLight"/>
                <a:cs typeface="Manrope ExtraLight"/>
                <a:sym typeface="Manrope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9"/>
          </p:nvPr>
        </p:nvSpPr>
        <p:spPr>
          <a:xfrm>
            <a:off x="1735800" y="1571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3"/>
          </p:nvPr>
        </p:nvSpPr>
        <p:spPr>
          <a:xfrm>
            <a:off x="1735800" y="3194688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4"/>
          </p:nvPr>
        </p:nvSpPr>
        <p:spPr>
          <a:xfrm>
            <a:off x="5545050" y="1570013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5"/>
          </p:nvPr>
        </p:nvSpPr>
        <p:spPr>
          <a:xfrm>
            <a:off x="5545050" y="319470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71" name="Google Shape;71;p13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4572002" y="1587525"/>
            <a:ext cx="3852000" cy="2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2"/>
          </p:nvPr>
        </p:nvSpPr>
        <p:spPr>
          <a:xfrm>
            <a:off x="720000" y="1587525"/>
            <a:ext cx="3852000" cy="2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20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79800" cy="10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subTitle" idx="1"/>
          </p:nvPr>
        </p:nvSpPr>
        <p:spPr>
          <a:xfrm>
            <a:off x="713225" y="1601925"/>
            <a:ext cx="4279800" cy="12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713275" y="3765275"/>
            <a:ext cx="38166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9" name="Google Shape;179;p26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6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6"/>
          <p:cNvSpPr>
            <a:spLocks noGrp="1"/>
          </p:cNvSpPr>
          <p:nvPr>
            <p:ph type="pic" idx="2"/>
          </p:nvPr>
        </p:nvSpPr>
        <p:spPr>
          <a:xfrm>
            <a:off x="5216225" y="524850"/>
            <a:ext cx="3214500" cy="407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1212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6" r:id="rId8"/>
    <p:sldLayoutId id="2147483672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2.wdp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fitnavigator.pythonanywhere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hyperlink" Target="https://fitnavigator.pythonanywher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i.bg/sites/default/files/files/pressreleases/EHIS2019_3MTAFLZ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61" y="935182"/>
            <a:ext cx="3096714" cy="3096714"/>
          </a:xfrm>
          <a:prstGeom prst="rect">
            <a:avLst/>
          </a:prstGeom>
        </p:spPr>
      </p:pic>
      <p:sp>
        <p:nvSpPr>
          <p:cNvPr id="204" name="Google Shape;204;p32"/>
          <p:cNvSpPr txBox="1">
            <a:spLocks noGrp="1"/>
          </p:cNvSpPr>
          <p:nvPr>
            <p:ph type="ctrTitle"/>
          </p:nvPr>
        </p:nvSpPr>
        <p:spPr>
          <a:xfrm>
            <a:off x="713275" y="781000"/>
            <a:ext cx="4174200" cy="25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b="1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ФИТ</a:t>
            </a:r>
            <a:br>
              <a:rPr lang="bg-BG" sz="5400" b="1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bg-BG" sz="5400" b="1" dirty="0" smtClean="0">
                <a:solidFill>
                  <a:schemeClr val="dk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НАВИГАТОР</a:t>
            </a:r>
            <a:endParaRPr sz="5400" b="1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1"/>
          </p:nvPr>
        </p:nvSpPr>
        <p:spPr>
          <a:xfrm>
            <a:off x="713224" y="3905075"/>
            <a:ext cx="4409493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ТВОЯТ БЕЗПЛАТЕН </a:t>
            </a:r>
            <a:r>
              <a:rPr lang="bg-BG" sz="1800" dirty="0" smtClean="0">
                <a:solidFill>
                  <a:srgbClr val="E76A28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ОНЛАЙН ИНТРУКТОР</a:t>
            </a:r>
            <a:endParaRPr sz="1800" dirty="0">
              <a:solidFill>
                <a:srgbClr val="E76A28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07" name="Google Shape;207;p32"/>
          <p:cNvCxnSpPr/>
          <p:nvPr/>
        </p:nvCxnSpPr>
        <p:spPr>
          <a:xfrm>
            <a:off x="721476" y="533200"/>
            <a:ext cx="7709400" cy="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2"/>
          <p:cNvCxnSpPr/>
          <p:nvPr/>
        </p:nvCxnSpPr>
        <p:spPr>
          <a:xfrm rot="10800000" flipH="1">
            <a:off x="706825" y="4603900"/>
            <a:ext cx="7724100" cy="1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2"/>
          <p:cNvCxnSpPr/>
          <p:nvPr/>
        </p:nvCxnSpPr>
        <p:spPr>
          <a:xfrm>
            <a:off x="706825" y="3654749"/>
            <a:ext cx="460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2"/>
          <p:cNvCxnSpPr/>
          <p:nvPr/>
        </p:nvCxnSpPr>
        <p:spPr>
          <a:xfrm>
            <a:off x="5318875" y="533150"/>
            <a:ext cx="0" cy="408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38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54;p36"/>
          <p:cNvSpPr txBox="1">
            <a:spLocks/>
          </p:cNvSpPr>
          <p:nvPr/>
        </p:nvSpPr>
        <p:spPr>
          <a:xfrm>
            <a:off x="2526019" y="783159"/>
            <a:ext cx="2760754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2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Бъдещо развитие</a:t>
            </a:r>
            <a:endParaRPr lang="bg-BG" sz="2800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Google Shape;255;p36"/>
          <p:cNvSpPr txBox="1">
            <a:spLocks/>
          </p:cNvSpPr>
          <p:nvPr/>
        </p:nvSpPr>
        <p:spPr>
          <a:xfrm>
            <a:off x="615389" y="615231"/>
            <a:ext cx="1642800" cy="1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" sz="80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</a:t>
            </a:r>
            <a:r>
              <a:rPr lang="bg-BG" sz="8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r>
            <a:endParaRPr lang="en" sz="8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7" name="Google Shape;258;p36"/>
          <p:cNvCxnSpPr/>
          <p:nvPr/>
        </p:nvCxnSpPr>
        <p:spPr>
          <a:xfrm>
            <a:off x="2425700" y="529125"/>
            <a:ext cx="714" cy="11750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Код, Html, Технология, Програмиран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r="11640"/>
          <a:stretch/>
        </p:blipFill>
        <p:spPr bwMode="auto">
          <a:xfrm>
            <a:off x="5572931" y="535971"/>
            <a:ext cx="2825744" cy="40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Текстово поле 1"/>
          <p:cNvSpPr txBox="1"/>
          <p:nvPr/>
        </p:nvSpPr>
        <p:spPr>
          <a:xfrm>
            <a:off x="841829" y="2104571"/>
            <a:ext cx="4444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Лични онлайн треньори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Онлайн магазин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Ще оптимизираме сайта за </a:t>
            </a:r>
            <a:r>
              <a:rPr lang="en-US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Google </a:t>
            </a: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и други търсачки</a:t>
            </a:r>
            <a:endParaRPr lang="bg-BG" sz="1600" dirty="0" smtClean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Подобрения в киберсигурността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Подобрение в кода</a:t>
            </a:r>
            <a:endParaRPr lang="bg-BG" sz="16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32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718675" y="2120900"/>
            <a:ext cx="7680000" cy="2108200"/>
          </a:xfrm>
          <a:prstGeom prst="rect">
            <a:avLst/>
          </a:prstGeom>
          <a:solidFill>
            <a:srgbClr val="595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75" name="Google Shape;275;p38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54;p36"/>
          <p:cNvSpPr txBox="1">
            <a:spLocks/>
          </p:cNvSpPr>
          <p:nvPr/>
        </p:nvSpPr>
        <p:spPr>
          <a:xfrm>
            <a:off x="2425701" y="783159"/>
            <a:ext cx="26670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2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Използвана технология</a:t>
            </a:r>
            <a:endParaRPr lang="bg-BG" sz="2800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Google Shape;255;p36"/>
          <p:cNvSpPr txBox="1">
            <a:spLocks/>
          </p:cNvSpPr>
          <p:nvPr/>
        </p:nvSpPr>
        <p:spPr>
          <a:xfrm>
            <a:off x="615389" y="615231"/>
            <a:ext cx="1642800" cy="1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" sz="72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</a:t>
            </a:r>
            <a:r>
              <a:rPr lang="bg-BG" sz="72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5</a:t>
            </a:r>
            <a:endParaRPr lang="en" sz="72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7" name="Google Shape;258;p36"/>
          <p:cNvCxnSpPr/>
          <p:nvPr/>
        </p:nvCxnSpPr>
        <p:spPr>
          <a:xfrm>
            <a:off x="2425700" y="529125"/>
            <a:ext cx="714" cy="11750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7" name="Picture 9" descr="Python Logo png download - 550*550 - Free Transparent Django png Download.  - CleanPNG / Kiss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00" b="94286" l="10000" r="90000">
                        <a14:foregroundMark x1="44000" y1="62679" x2="44000" y2="62679"/>
                        <a14:foregroundMark x1="44000" y1="63036" x2="50889" y2="65536"/>
                        <a14:foregroundMark x1="51778" y1="23214" x2="51778" y2="23214"/>
                        <a14:foregroundMark x1="51556" y1="65357" x2="51556" y2="65357"/>
                        <a14:foregroundMark x1="52111" y1="65179" x2="51667" y2="21607"/>
                        <a14:foregroundMark x1="45889" y1="30893" x2="32889" y2="56071"/>
                        <a14:foregroundMark x1="33000" y1="54821" x2="62778" y2="77679"/>
                        <a14:foregroundMark x1="61778" y1="78036" x2="62889" y2="19286"/>
                        <a14:foregroundMark x1="52000" y1="20714" x2="65000" y2="19643"/>
                        <a14:foregroundMark x1="56667" y1="20179" x2="49889" y2="27500"/>
                        <a14:foregroundMark x1="53333" y1="24464" x2="53333" y2="24464"/>
                        <a14:foregroundMark x1="53333" y1="24464" x2="65556" y2="37143"/>
                        <a14:foregroundMark x1="64556" y1="35179" x2="53111" y2="64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59" y="2570560"/>
            <a:ext cx="2046389" cy="127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S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00" y="2481107"/>
            <a:ext cx="917573" cy="129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File:Javascript badge.svg - Wikimedia Comm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488" y="2438871"/>
            <a:ext cx="1230255" cy="133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ile:HTML5 logo and wordmark.sv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8" y="2476240"/>
            <a:ext cx="1309674" cy="130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Python logo 01.svg - Wikipedi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87" y="2544958"/>
            <a:ext cx="1324515" cy="132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ile:Sqlite-square-icon.sv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63" y="2625719"/>
            <a:ext cx="1233071" cy="123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6684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Картина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4" y="608438"/>
            <a:ext cx="8062332" cy="4535062"/>
          </a:xfrm>
          <a:prstGeom prst="rect">
            <a:avLst/>
          </a:prstGeom>
        </p:spPr>
      </p:pic>
      <p:sp>
        <p:nvSpPr>
          <p:cNvPr id="16" name="Правоъгълник 15"/>
          <p:cNvSpPr/>
          <p:nvPr/>
        </p:nvSpPr>
        <p:spPr>
          <a:xfrm>
            <a:off x="0" y="1"/>
            <a:ext cx="9144000" cy="593802"/>
          </a:xfrm>
          <a:prstGeom prst="rect">
            <a:avLst/>
          </a:prstGeom>
          <a:solidFill>
            <a:srgbClr val="595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6"/>
                </a:solidFill>
              </a:rPr>
              <a:t>Схема на свързаност между компонентите</a:t>
            </a:r>
          </a:p>
        </p:txBody>
      </p:sp>
    </p:spTree>
    <p:extLst>
      <p:ext uri="{BB962C8B-B14F-4D97-AF65-F5344CB8AC3E}">
        <p14:creationId xmlns:p14="http://schemas.microsoft.com/office/powerpoint/2010/main" val="335283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7200" b="1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ДЕМО</a:t>
            </a:r>
            <a:endParaRPr lang="bg-BG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5" name="Картина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4" y="1951586"/>
            <a:ext cx="2752675" cy="2752675"/>
          </a:xfrm>
          <a:prstGeom prst="rect">
            <a:avLst/>
          </a:prstGeom>
        </p:spPr>
      </p:pic>
      <p:sp>
        <p:nvSpPr>
          <p:cNvPr id="8" name="Свободна форма 7"/>
          <p:cNvSpPr/>
          <p:nvPr/>
        </p:nvSpPr>
        <p:spPr>
          <a:xfrm>
            <a:off x="2910468" y="2620537"/>
            <a:ext cx="6501161" cy="2642839"/>
          </a:xfrm>
          <a:custGeom>
            <a:avLst/>
            <a:gdLst>
              <a:gd name="connsiteX0" fmla="*/ 0 w 6333893"/>
              <a:gd name="connsiteY0" fmla="*/ 2509024 h 2531326"/>
              <a:gd name="connsiteX1" fmla="*/ 0 w 6333893"/>
              <a:gd name="connsiteY1" fmla="*/ 2509024 h 2531326"/>
              <a:gd name="connsiteX2" fmla="*/ 6255834 w 6333893"/>
              <a:gd name="connsiteY2" fmla="*/ 0 h 2531326"/>
              <a:gd name="connsiteX3" fmla="*/ 6333893 w 6333893"/>
              <a:gd name="connsiteY3" fmla="*/ 2531326 h 2531326"/>
              <a:gd name="connsiteX4" fmla="*/ 0 w 6333893"/>
              <a:gd name="connsiteY4" fmla="*/ 2509024 h 253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3893" h="2531326">
                <a:moveTo>
                  <a:pt x="0" y="2509024"/>
                </a:moveTo>
                <a:lnTo>
                  <a:pt x="0" y="2509024"/>
                </a:lnTo>
                <a:lnTo>
                  <a:pt x="6255834" y="0"/>
                </a:lnTo>
                <a:lnTo>
                  <a:pt x="6333893" y="2531326"/>
                </a:lnTo>
                <a:lnTo>
                  <a:pt x="0" y="2509024"/>
                </a:lnTo>
                <a:close/>
              </a:path>
            </a:pathLst>
          </a:custGeom>
          <a:solidFill>
            <a:srgbClr val="E76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6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79800" cy="10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 smtClean="0">
                <a:solidFill>
                  <a:srgbClr val="E76A28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Благодарим за вниманието</a:t>
            </a:r>
            <a:r>
              <a:rPr lang="en" sz="3200" dirty="0" smtClean="0">
                <a:solidFill>
                  <a:schemeClr val="dk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!</a:t>
            </a:r>
            <a:endParaRPr sz="3200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34" name="Google Shape;834;p66"/>
          <p:cNvSpPr txBox="1">
            <a:spLocks noGrp="1"/>
          </p:cNvSpPr>
          <p:nvPr>
            <p:ph type="subTitle" idx="1"/>
          </p:nvPr>
        </p:nvSpPr>
        <p:spPr>
          <a:xfrm>
            <a:off x="1819953" y="2190587"/>
            <a:ext cx="4279800" cy="12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200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Manrope"/>
                <a:sym typeface="Manrope"/>
              </a:rPr>
              <a:t>Имате ли въпроси</a:t>
            </a:r>
            <a:r>
              <a:rPr lang="en" sz="2200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Manrope"/>
                <a:sym typeface="Manrope"/>
              </a:rPr>
              <a:t>?</a:t>
            </a:r>
            <a:endParaRPr sz="2200" dirty="0">
              <a:latin typeface="Roboto Condensed" panose="02000000000000000000" pitchFamily="2" charset="0"/>
              <a:ea typeface="Roboto Condensed" panose="02000000000000000000" pitchFamily="2" charset="0"/>
              <a:cs typeface="Manrope"/>
              <a:sym typeface="Manrope"/>
            </a:endParaRPr>
          </a:p>
          <a:p>
            <a:pPr marL="0" lvl="0" indent="0">
              <a:spcBef>
                <a:spcPts val="1000"/>
              </a:spcBef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hristiyankostov27@itpg-varna.bg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kirilkalachev27@itpg-varna.bg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850" name="Google Shape;850;p66"/>
          <p:cNvCxnSpPr/>
          <p:nvPr/>
        </p:nvCxnSpPr>
        <p:spPr>
          <a:xfrm>
            <a:off x="706925" y="1525225"/>
            <a:ext cx="450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66"/>
          <p:cNvCxnSpPr/>
          <p:nvPr/>
        </p:nvCxnSpPr>
        <p:spPr>
          <a:xfrm>
            <a:off x="5216225" y="531150"/>
            <a:ext cx="0" cy="407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00" name="Picture 4" descr="Free Man Sitting on Flat Bench Stock Pho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2"/>
          <a:stretch/>
        </p:blipFill>
        <p:spPr bwMode="auto">
          <a:xfrm>
            <a:off x="5216225" y="546100"/>
            <a:ext cx="3198922" cy="40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о поле 2"/>
          <p:cNvSpPr txBox="1"/>
          <p:nvPr/>
        </p:nvSpPr>
        <p:spPr>
          <a:xfrm>
            <a:off x="825878" y="1917700"/>
            <a:ext cx="222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hlinkClick r:id="rId4"/>
              </a:rPr>
              <a:t>Уебсайт</a:t>
            </a:r>
            <a:endParaRPr lang="bg-BG" sz="12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2" name="Картина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5" y="2184792"/>
            <a:ext cx="1005322" cy="1005322"/>
          </a:xfrm>
          <a:prstGeom prst="rect">
            <a:avLst/>
          </a:prstGeom>
        </p:spPr>
      </p:pic>
      <p:sp>
        <p:nvSpPr>
          <p:cNvPr id="6" name="Правоъгълник 5"/>
          <p:cNvSpPr/>
          <p:nvPr/>
        </p:nvSpPr>
        <p:spPr>
          <a:xfrm>
            <a:off x="706925" y="3823855"/>
            <a:ext cx="4083284" cy="70658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us.googleusercontent.com/Ft__PNl9BGWGw0wetdOkvmsf2mdhrI_Ylbr2g0N2kKQy-KHY_t1m7es_BIk-bJHy0s6nLNZ1Ybm9_Qy4sLM574IHTFFfbaofmKFuO2AUrRI0B1HAPdKZgzHiOZ_hB-X07_teFegdcBTE5mLSXibbMV31bQ=s204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" t="4690" r="-267" b="25568"/>
          <a:stretch/>
        </p:blipFill>
        <p:spPr bwMode="auto">
          <a:xfrm>
            <a:off x="5502549" y="1429275"/>
            <a:ext cx="1623609" cy="1623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0" name="Google Shape;660;p58"/>
          <p:cNvSpPr txBox="1">
            <a:spLocks noGrp="1"/>
          </p:cNvSpPr>
          <p:nvPr>
            <p:ph type="subTitle" idx="3"/>
          </p:nvPr>
        </p:nvSpPr>
        <p:spPr>
          <a:xfrm>
            <a:off x="5055299" y="3172709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Християн Костов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61" name="Google Shape;661;p58"/>
          <p:cNvSpPr txBox="1">
            <a:spLocks noGrp="1"/>
          </p:cNvSpPr>
          <p:nvPr>
            <p:ph type="subTitle" idx="4"/>
          </p:nvPr>
        </p:nvSpPr>
        <p:spPr>
          <a:xfrm>
            <a:off x="1583099" y="3172709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Кирил Калъчев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64" name="Google Shape;664;p5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+mj-lt"/>
              </a:rPr>
              <a:t>НАШИЯТ ЕКИП</a:t>
            </a:r>
            <a:endParaRPr dirty="0">
              <a:latin typeface="+mj-lt"/>
            </a:endParaRPr>
          </a:p>
        </p:txBody>
      </p:sp>
      <p:sp>
        <p:nvSpPr>
          <p:cNvPr id="665" name="Google Shape;665;p58"/>
          <p:cNvSpPr txBox="1">
            <a:spLocks noGrp="1"/>
          </p:cNvSpPr>
          <p:nvPr>
            <p:ph type="subTitle" idx="1"/>
          </p:nvPr>
        </p:nvSpPr>
        <p:spPr>
          <a:xfrm>
            <a:off x="5055308" y="3556933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Back-end developer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66" name="Google Shape;666;p58"/>
          <p:cNvSpPr txBox="1">
            <a:spLocks noGrp="1"/>
          </p:cNvSpPr>
          <p:nvPr>
            <p:ph type="subTitle" idx="2"/>
          </p:nvPr>
        </p:nvSpPr>
        <p:spPr>
          <a:xfrm>
            <a:off x="1583324" y="3556932"/>
            <a:ext cx="2505600" cy="789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F</a:t>
            </a:r>
            <a:r>
              <a:rPr lang="en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ront-end developer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UI designer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UX designer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030" name="Picture 6" descr="https://lh7-us.googleusercontent.com/ZXE1gfJCxgiAD5x5pQEzO2XeuEOI6_yxEf3Lj_S52pkf7SDkuU5GEoywoqU0z6rcNhT521ERBfwnjjQLcknN_PI_Bfb1YBbGAoog_56l1YFk6EBelyPSUy21ADztraTq7lQiuFsLry7aYkgaEJDK2JnxSw=s204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85" t="39740" r="33900" b="34974"/>
          <a:stretch/>
        </p:blipFill>
        <p:spPr bwMode="auto">
          <a:xfrm>
            <a:off x="2024094" y="1429275"/>
            <a:ext cx="1623609" cy="1623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СЪДЪРЖАНИЕ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3"/>
          </p:nvPr>
        </p:nvSpPr>
        <p:spPr>
          <a:xfrm>
            <a:off x="5757161" y="2503787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sz="1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Бъдещо развитие</a:t>
            </a:r>
            <a:endParaRPr sz="1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27" name="Google Shape;227;p34"/>
          <p:cNvSpPr txBox="1">
            <a:spLocks noGrp="1"/>
          </p:cNvSpPr>
          <p:nvPr>
            <p:ph type="subTitle" idx="1"/>
          </p:nvPr>
        </p:nvSpPr>
        <p:spPr>
          <a:xfrm>
            <a:off x="1906355" y="1747332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Какво е ФитНавигатор?</a:t>
            </a:r>
            <a:endParaRPr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2"/>
          </p:nvPr>
        </p:nvSpPr>
        <p:spPr>
          <a:xfrm>
            <a:off x="5757161" y="1701374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Нашите цели</a:t>
            </a:r>
            <a:endParaRPr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29" name="Google Shape;229;p34"/>
          <p:cNvSpPr txBox="1">
            <a:spLocks noGrp="1"/>
          </p:cNvSpPr>
          <p:nvPr>
            <p:ph type="subTitle" idx="4"/>
          </p:nvPr>
        </p:nvSpPr>
        <p:spPr>
          <a:xfrm>
            <a:off x="1881412" y="3321299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Използвани технологии</a:t>
            </a:r>
            <a:endParaRPr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0" name="Google Shape;230;p34"/>
          <p:cNvSpPr txBox="1">
            <a:spLocks noGrp="1"/>
          </p:cNvSpPr>
          <p:nvPr>
            <p:ph type="title" idx="5"/>
          </p:nvPr>
        </p:nvSpPr>
        <p:spPr>
          <a:xfrm>
            <a:off x="1098373" y="1466747"/>
            <a:ext cx="1015800" cy="10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01</a:t>
            </a:r>
            <a:endParaRPr sz="4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title" idx="6"/>
          </p:nvPr>
        </p:nvSpPr>
        <p:spPr>
          <a:xfrm>
            <a:off x="4949179" y="2246165"/>
            <a:ext cx="1015800" cy="10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</a:t>
            </a:r>
            <a:r>
              <a:rPr lang="bg-BG" sz="4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r>
            <a:endParaRPr sz="4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title" idx="7"/>
          </p:nvPr>
        </p:nvSpPr>
        <p:spPr>
          <a:xfrm>
            <a:off x="4949183" y="1420801"/>
            <a:ext cx="1015800" cy="10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02</a:t>
            </a:r>
            <a:endParaRPr sz="4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3" name="Google Shape;233;p34"/>
          <p:cNvSpPr txBox="1">
            <a:spLocks noGrp="1"/>
          </p:cNvSpPr>
          <p:nvPr>
            <p:ph type="title" idx="8"/>
          </p:nvPr>
        </p:nvSpPr>
        <p:spPr>
          <a:xfrm>
            <a:off x="1073434" y="3040713"/>
            <a:ext cx="1015800" cy="10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</a:t>
            </a:r>
            <a:r>
              <a:rPr lang="bg-BG" sz="4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5</a:t>
            </a:r>
            <a:endParaRPr sz="4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5" name="Google Shape;229;p34"/>
          <p:cNvSpPr txBox="1">
            <a:spLocks/>
          </p:cNvSpPr>
          <p:nvPr/>
        </p:nvSpPr>
        <p:spPr>
          <a:xfrm>
            <a:off x="1906355" y="2526738"/>
            <a:ext cx="23055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bg-BG" sz="16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Предимства</a:t>
            </a:r>
            <a:endParaRPr lang="bg-BG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bg-BG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bg-BG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Google Shape;233;p34"/>
          <p:cNvSpPr txBox="1">
            <a:spLocks/>
          </p:cNvSpPr>
          <p:nvPr/>
        </p:nvSpPr>
        <p:spPr>
          <a:xfrm>
            <a:off x="1073434" y="2246152"/>
            <a:ext cx="10158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5000" b="0" i="0" u="none" strike="noStrike" cap="none">
                <a:solidFill>
                  <a:schemeClr val="dk2"/>
                </a:solidFill>
                <a:latin typeface="Manrope ExtraLight"/>
                <a:ea typeface="Manrope ExtraLight"/>
                <a:cs typeface="Manrope ExtraLight"/>
                <a:sym typeface="Manrope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4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</a:t>
            </a:r>
            <a:r>
              <a:rPr lang="bg-BG" sz="4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endParaRPr lang="en" sz="4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26" grpId="0" build="p"/>
      <p:bldP spid="227" grpId="0" build="p"/>
      <p:bldP spid="228" grpId="0" build="p"/>
      <p:bldP spid="229" grpId="0" build="p"/>
      <p:bldP spid="230" grpId="0"/>
      <p:bldP spid="231" grpId="0"/>
      <p:bldP spid="232" grpId="0"/>
      <p:bldP spid="23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subTitle" idx="1"/>
          </p:nvPr>
        </p:nvSpPr>
        <p:spPr>
          <a:xfrm>
            <a:off x="718675" y="1919368"/>
            <a:ext cx="3989400" cy="27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bg-BG" sz="18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ФитНавигатор</a:t>
            </a:r>
            <a:r>
              <a:rPr lang="bg-BG" sz="1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е първият български безплатен уебсайт, който ще предостави перфектния за вас тренировъчен план и ще ви насочи към правилния начин на хранене.</a:t>
            </a:r>
          </a:p>
        </p:txBody>
      </p:sp>
      <p:cxnSp>
        <p:nvCxnSpPr>
          <p:cNvPr id="275" name="Google Shape;275;p38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/>
          <p:nvPr/>
        </p:nvCxnSpPr>
        <p:spPr>
          <a:xfrm>
            <a:off x="718675" y="460805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8"/>
          <p:cNvCxnSpPr/>
          <p:nvPr/>
        </p:nvCxnSpPr>
        <p:spPr>
          <a:xfrm>
            <a:off x="5286775" y="533150"/>
            <a:ext cx="0" cy="407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54;p36"/>
          <p:cNvSpPr txBox="1">
            <a:spLocks/>
          </p:cNvSpPr>
          <p:nvPr/>
        </p:nvSpPr>
        <p:spPr>
          <a:xfrm>
            <a:off x="2526019" y="783159"/>
            <a:ext cx="2760754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2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Какво е </a:t>
            </a:r>
            <a:r>
              <a:rPr lang="bg-BG" sz="2800" b="1" dirty="0" smtClean="0">
                <a:solidFill>
                  <a:srgbClr val="E76A28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ФитНавигатор</a:t>
            </a:r>
            <a:r>
              <a:rPr lang="bg-BG" sz="2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?</a:t>
            </a:r>
            <a:endParaRPr lang="bg-BG" sz="2800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Google Shape;255;p36"/>
          <p:cNvSpPr txBox="1">
            <a:spLocks/>
          </p:cNvSpPr>
          <p:nvPr/>
        </p:nvSpPr>
        <p:spPr>
          <a:xfrm>
            <a:off x="615389" y="615231"/>
            <a:ext cx="1642800" cy="1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" sz="80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01</a:t>
            </a:r>
            <a:endParaRPr lang="en" sz="8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7" name="Google Shape;258;p36"/>
          <p:cNvCxnSpPr/>
          <p:nvPr/>
        </p:nvCxnSpPr>
        <p:spPr>
          <a:xfrm>
            <a:off x="2425700" y="529125"/>
            <a:ext cx="714" cy="11750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6" descr="Free Latin American instructor helping woman exercising with battle ropes Stock Pho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" b="10728"/>
          <a:stretch/>
        </p:blipFill>
        <p:spPr bwMode="auto">
          <a:xfrm>
            <a:off x="5305424" y="547888"/>
            <a:ext cx="3132000" cy="40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build="p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иране 11"/>
          <p:cNvGrpSpPr/>
          <p:nvPr/>
        </p:nvGrpSpPr>
        <p:grpSpPr>
          <a:xfrm>
            <a:off x="465905" y="1341188"/>
            <a:ext cx="7973267" cy="2709835"/>
            <a:chOff x="1133170" y="2094950"/>
            <a:chExt cx="6644389" cy="2258196"/>
          </a:xfrm>
        </p:grpSpPr>
        <p:pic>
          <p:nvPicPr>
            <p:cNvPr id="5" name="Картина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70" y="2495551"/>
              <a:ext cx="3004970" cy="1784350"/>
            </a:xfrm>
            <a:prstGeom prst="rect">
              <a:avLst/>
            </a:prstGeom>
          </p:spPr>
        </p:pic>
        <p:sp>
          <p:nvSpPr>
            <p:cNvPr id="25" name="Google Shape;510;p52"/>
            <p:cNvSpPr/>
            <p:nvPr/>
          </p:nvSpPr>
          <p:spPr>
            <a:xfrm>
              <a:off x="5566113" y="4233374"/>
              <a:ext cx="354622" cy="119772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" name="Картина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427" y="2094950"/>
              <a:ext cx="1027132" cy="2080714"/>
            </a:xfrm>
            <a:prstGeom prst="rect">
              <a:avLst/>
            </a:prstGeom>
          </p:spPr>
        </p:pic>
        <p:pic>
          <p:nvPicPr>
            <p:cNvPr id="11" name="Картина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676" y="2094950"/>
              <a:ext cx="1537215" cy="2095421"/>
            </a:xfrm>
            <a:prstGeom prst="rect">
              <a:avLst/>
            </a:prstGeom>
          </p:spPr>
        </p:pic>
        <p:pic>
          <p:nvPicPr>
            <p:cNvPr id="2" name="Картина 1"/>
            <p:cNvPicPr>
              <a:picLocks noChangeAspect="1"/>
            </p:cNvPicPr>
            <p:nvPr/>
          </p:nvPicPr>
          <p:blipFill rotWithShape="1">
            <a:blip r:embed="rId6"/>
            <a:srcRect l="3672" r="2902"/>
            <a:stretch/>
          </p:blipFill>
          <p:spPr>
            <a:xfrm>
              <a:off x="1228725" y="2562225"/>
              <a:ext cx="2816187" cy="1423988"/>
            </a:xfrm>
            <a:prstGeom prst="rect">
              <a:avLst/>
            </a:prstGeom>
          </p:spPr>
        </p:pic>
        <p:pic>
          <p:nvPicPr>
            <p:cNvPr id="3" name="Картина 2"/>
            <p:cNvPicPr>
              <a:picLocks noChangeAspect="1"/>
            </p:cNvPicPr>
            <p:nvPr/>
          </p:nvPicPr>
          <p:blipFill rotWithShape="1">
            <a:blip r:embed="rId7"/>
            <a:srcRect b="3022"/>
            <a:stretch/>
          </p:blipFill>
          <p:spPr>
            <a:xfrm>
              <a:off x="6837735" y="2152100"/>
              <a:ext cx="852516" cy="1834113"/>
            </a:xfrm>
            <a:prstGeom prst="rect">
              <a:avLst/>
            </a:prstGeom>
          </p:spPr>
        </p:pic>
        <p:pic>
          <p:nvPicPr>
            <p:cNvPr id="7" name="Картина 6"/>
            <p:cNvPicPr>
              <a:picLocks noChangeAspect="1"/>
            </p:cNvPicPr>
            <p:nvPr/>
          </p:nvPicPr>
          <p:blipFill rotWithShape="1">
            <a:blip r:embed="rId8"/>
            <a:srcRect b="42253"/>
            <a:stretch/>
          </p:blipFill>
          <p:spPr>
            <a:xfrm>
              <a:off x="4715423" y="2152101"/>
              <a:ext cx="1453585" cy="197539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warp dir="in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38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54;p36"/>
          <p:cNvSpPr txBox="1">
            <a:spLocks/>
          </p:cNvSpPr>
          <p:nvPr/>
        </p:nvSpPr>
        <p:spPr>
          <a:xfrm>
            <a:off x="2526019" y="783159"/>
            <a:ext cx="2760754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2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Нашите цели</a:t>
            </a:r>
            <a:endParaRPr lang="bg-BG" sz="2800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Google Shape;255;p36"/>
          <p:cNvSpPr txBox="1">
            <a:spLocks/>
          </p:cNvSpPr>
          <p:nvPr/>
        </p:nvSpPr>
        <p:spPr>
          <a:xfrm>
            <a:off x="615389" y="615231"/>
            <a:ext cx="1642800" cy="1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" sz="80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</a:t>
            </a:r>
            <a:r>
              <a:rPr lang="bg-BG" sz="80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  <a:endParaRPr lang="en" sz="8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7" name="Google Shape;258;p36"/>
          <p:cNvCxnSpPr/>
          <p:nvPr/>
        </p:nvCxnSpPr>
        <p:spPr>
          <a:xfrm>
            <a:off x="2425700" y="529125"/>
            <a:ext cx="714" cy="11750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4" name="Picture 4" descr="Хартия, Бизнес, Ipad, Технология, Офи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526232"/>
            <a:ext cx="3058325" cy="40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Отслабване, Везни, Здраве, Lifesty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78" y="1890818"/>
            <a:ext cx="3791269" cy="25265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6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"/>
          <p:cNvSpPr txBox="1">
            <a:spLocks noGrp="1"/>
          </p:cNvSpPr>
          <p:nvPr>
            <p:ph type="title"/>
          </p:nvPr>
        </p:nvSpPr>
        <p:spPr>
          <a:xfrm>
            <a:off x="741021" y="7164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g-BG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Лица над 18 години - </a:t>
            </a:r>
            <a:r>
              <a:rPr lang="bg-BG" dirty="0">
                <a:latin typeface="Roboto Condensed" panose="02000000000000000000" pitchFamily="2" charset="0"/>
                <a:ea typeface="Roboto Condensed" panose="02000000000000000000" pitchFamily="2" charset="0"/>
              </a:rPr>
              <a:t>2019 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65" name="Google Shape;465;p49"/>
          <p:cNvSpPr txBox="1"/>
          <p:nvPr/>
        </p:nvSpPr>
        <p:spPr>
          <a:xfrm>
            <a:off x="2064223" y="3304026"/>
            <a:ext cx="22731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 smtClean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Manrope"/>
                <a:sym typeface="Manrope"/>
              </a:rPr>
              <a:t>Наднормено тегло</a:t>
            </a:r>
            <a:endParaRPr sz="18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Manrope"/>
              <a:sym typeface="Manrope"/>
            </a:endParaRPr>
          </a:p>
        </p:txBody>
      </p:sp>
      <p:sp>
        <p:nvSpPr>
          <p:cNvPr id="467" name="Google Shape;467;p49"/>
          <p:cNvSpPr txBox="1"/>
          <p:nvPr/>
        </p:nvSpPr>
        <p:spPr>
          <a:xfrm>
            <a:off x="4728211" y="3310561"/>
            <a:ext cx="22731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 smtClean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Manrope"/>
                <a:sym typeface="Manrope"/>
              </a:rPr>
              <a:t>Затлъстяване</a:t>
            </a:r>
            <a:endParaRPr sz="18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Manrope"/>
              <a:sym typeface="Manrope"/>
            </a:endParaRPr>
          </a:p>
        </p:txBody>
      </p:sp>
      <p:sp>
        <p:nvSpPr>
          <p:cNvPr id="470" name="Google Shape;470;p49"/>
          <p:cNvSpPr txBox="1"/>
          <p:nvPr/>
        </p:nvSpPr>
        <p:spPr>
          <a:xfrm>
            <a:off x="5190222" y="1624126"/>
            <a:ext cx="134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 smtClean="0">
                <a:solidFill>
                  <a:schemeClr val="dk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Manrope Light"/>
                <a:sym typeface="Manrope Light"/>
              </a:rPr>
              <a:t>13.3</a:t>
            </a:r>
            <a:r>
              <a:rPr lang="en" sz="3200" dirty="0" smtClean="0">
                <a:solidFill>
                  <a:schemeClr val="dk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Manrope Light"/>
                <a:sym typeface="Manrope Light"/>
              </a:rPr>
              <a:t>%</a:t>
            </a:r>
            <a:endParaRPr sz="3200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Manrope Light"/>
              <a:sym typeface="Manrope Light"/>
            </a:endParaRPr>
          </a:p>
        </p:txBody>
      </p:sp>
      <p:sp>
        <p:nvSpPr>
          <p:cNvPr id="472" name="Google Shape;472;p49"/>
          <p:cNvSpPr txBox="1"/>
          <p:nvPr/>
        </p:nvSpPr>
        <p:spPr>
          <a:xfrm>
            <a:off x="2526223" y="1624126"/>
            <a:ext cx="134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 smtClean="0">
                <a:solidFill>
                  <a:schemeClr val="dk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Manrope Light"/>
                <a:sym typeface="Manrope Light"/>
              </a:rPr>
              <a:t>40.1</a:t>
            </a:r>
            <a:r>
              <a:rPr lang="en" sz="3200" dirty="0" smtClean="0">
                <a:solidFill>
                  <a:schemeClr val="dk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Manrope Light"/>
                <a:sym typeface="Manrope Light"/>
              </a:rPr>
              <a:t>%</a:t>
            </a:r>
            <a:endParaRPr sz="3200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Manrope Light"/>
              <a:sym typeface="Manrope Light"/>
            </a:endParaRPr>
          </a:p>
        </p:txBody>
      </p:sp>
      <p:cxnSp>
        <p:nvCxnSpPr>
          <p:cNvPr id="473" name="Google Shape;473;p49"/>
          <p:cNvCxnSpPr/>
          <p:nvPr/>
        </p:nvCxnSpPr>
        <p:spPr>
          <a:xfrm>
            <a:off x="5183623" y="2750426"/>
            <a:ext cx="136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49"/>
          <p:cNvCxnSpPr/>
          <p:nvPr/>
        </p:nvCxnSpPr>
        <p:spPr>
          <a:xfrm>
            <a:off x="2519623" y="2750426"/>
            <a:ext cx="136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6" name="Google Shape;476;p49"/>
          <p:cNvSpPr/>
          <p:nvPr/>
        </p:nvSpPr>
        <p:spPr>
          <a:xfrm>
            <a:off x="2998291" y="2649792"/>
            <a:ext cx="194700" cy="19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Condensed" panose="02000000000000000000" pitchFamily="2" charset="0"/>
              <a:ea typeface="Roboto Condensed" panose="02000000000000000000" pitchFamily="2" charset="0"/>
              <a:cs typeface="Inter"/>
              <a:sym typeface="Inter"/>
            </a:endParaRPr>
          </a:p>
        </p:txBody>
      </p:sp>
      <p:sp>
        <p:nvSpPr>
          <p:cNvPr id="477" name="Google Shape;477;p49"/>
          <p:cNvSpPr/>
          <p:nvPr/>
        </p:nvSpPr>
        <p:spPr>
          <a:xfrm>
            <a:off x="5294445" y="2649792"/>
            <a:ext cx="194700" cy="19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Condensed" panose="02000000000000000000" pitchFamily="2" charset="0"/>
              <a:ea typeface="Roboto Condensed" panose="02000000000000000000" pitchFamily="2" charset="0"/>
              <a:cs typeface="Inter"/>
              <a:sym typeface="Inter"/>
            </a:endParaRPr>
          </a:p>
        </p:txBody>
      </p:sp>
      <p:sp>
        <p:nvSpPr>
          <p:cNvPr id="18" name="Текстово поле 17"/>
          <p:cNvSpPr txBox="1"/>
          <p:nvPr/>
        </p:nvSpPr>
        <p:spPr>
          <a:xfrm>
            <a:off x="7001311" y="4213746"/>
            <a:ext cx="186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Източник</a:t>
            </a:r>
            <a:r>
              <a:rPr lang="en-US" dirty="0" smtClean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bg-BG" dirty="0" smtClean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bg-BG" dirty="0" smtClean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hlinkClick r:id="rId3"/>
              </a:rPr>
              <a:t>НСИ</a:t>
            </a:r>
            <a:endParaRPr lang="bg-BG" dirty="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" grpId="0"/>
      <p:bldP spid="467" grpId="0"/>
      <p:bldP spid="470" grpId="0"/>
      <p:bldP spid="472" grpId="0"/>
      <p:bldP spid="476" grpId="0" animBg="1"/>
      <p:bldP spid="4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Защо хората </a:t>
            </a:r>
            <a:r>
              <a:rPr lang="bg-BG" dirty="0" smtClean="0">
                <a:solidFill>
                  <a:srgbClr val="E76A28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не тренират</a:t>
            </a:r>
            <a:r>
              <a:rPr lang="bg-BG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?</a:t>
            </a:r>
            <a:endParaRPr lang="bg-BG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841664" y="2221345"/>
            <a:ext cx="3938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76A28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липса на мотивация</a:t>
            </a:r>
          </a:p>
          <a:p>
            <a:pPr marL="342900" indent="-342900">
              <a:buClr>
                <a:srgbClr val="E76A28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липса </a:t>
            </a:r>
            <a:r>
              <a:rPr lang="ru-RU" sz="2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на </a:t>
            </a:r>
            <a:r>
              <a:rPr lang="ru-RU" sz="24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време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779817" y="2221345"/>
            <a:ext cx="3385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76A28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липса на знания</a:t>
            </a:r>
          </a:p>
          <a:p>
            <a:pPr marL="342900" indent="-342900">
              <a:buClr>
                <a:srgbClr val="E76A28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финансов фактор</a:t>
            </a:r>
            <a:endParaRPr lang="bg-BG" sz="24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342900" indent="-342900">
              <a:buClr>
                <a:srgbClr val="E76A28"/>
              </a:buClr>
              <a:buFont typeface="Arial" panose="020B0604020202020204" pitchFamily="34" charset="0"/>
              <a:buChar char="•"/>
            </a:pPr>
            <a:endParaRPr lang="bg-BG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91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38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54;p36"/>
          <p:cNvSpPr txBox="1">
            <a:spLocks/>
          </p:cNvSpPr>
          <p:nvPr/>
        </p:nvSpPr>
        <p:spPr>
          <a:xfrm>
            <a:off x="2425701" y="783159"/>
            <a:ext cx="26670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32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С какво сме по-добри?</a:t>
            </a:r>
            <a:endParaRPr lang="bg-BG" sz="3200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Google Shape;255;p36"/>
          <p:cNvSpPr txBox="1">
            <a:spLocks/>
          </p:cNvSpPr>
          <p:nvPr/>
        </p:nvSpPr>
        <p:spPr>
          <a:xfrm>
            <a:off x="615389" y="615231"/>
            <a:ext cx="1642800" cy="1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" sz="80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</a:t>
            </a:r>
            <a:r>
              <a:rPr lang="bg-BG" sz="80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endParaRPr lang="en" sz="8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7" name="Google Shape;258;p36"/>
          <p:cNvCxnSpPr/>
          <p:nvPr/>
        </p:nvCxnSpPr>
        <p:spPr>
          <a:xfrm>
            <a:off x="2425700" y="529125"/>
            <a:ext cx="714" cy="11750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Текстово поле 1"/>
          <p:cNvSpPr txBox="1"/>
          <p:nvPr/>
        </p:nvSpPr>
        <p:spPr>
          <a:xfrm>
            <a:off x="841829" y="2104571"/>
            <a:ext cx="4444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Безплатна персонализирана програма на български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Без досадни реклами</a:t>
            </a:r>
            <a:endParaRPr lang="en-US" sz="1600" dirty="0" smtClean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Лесен </a:t>
            </a:r>
            <a:r>
              <a:rPr lang="bg-BG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 навигиране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Не е нужна </a:t>
            </a: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регистрация</a:t>
            </a:r>
            <a:endParaRPr lang="bg-BG" sz="16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Общност от други хора, с подобни цели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Достъпен за всеки, няма нужда да се тегли</a:t>
            </a:r>
            <a:endParaRPr lang="bg-BG" sz="16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>
              <a:buClr>
                <a:schemeClr val="tx1"/>
              </a:buClr>
            </a:pPr>
            <a:endParaRPr lang="bg-BG" sz="16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3" name="Picture 2" descr="Free Better Text on Blue Background Stock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09" y="546013"/>
            <a:ext cx="2808367" cy="404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85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" grpId="0"/>
    </p:bldLst>
  </p:timing>
</p:sld>
</file>

<file path=ppt/theme/theme1.xml><?xml version="1.0" encoding="utf-8"?>
<a:theme xmlns:a="http://schemas.openxmlformats.org/drawingml/2006/main" name="Sustainable Practices in Coal Mining by Slidesgo">
  <a:themeElements>
    <a:clrScheme name="Simple Light">
      <a:dk1>
        <a:srgbClr val="FFFFFF"/>
      </a:dk1>
      <a:lt1>
        <a:srgbClr val="292626"/>
      </a:lt1>
      <a:dk2>
        <a:srgbClr val="E76A28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189</Words>
  <Application>Microsoft Office PowerPoint</Application>
  <PresentationFormat>Презентация на цял екран (16:9)</PresentationFormat>
  <Paragraphs>60</Paragraphs>
  <Slides>14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3" baseType="lpstr">
      <vt:lpstr>Roboto Condensed</vt:lpstr>
      <vt:lpstr>Manrope Light</vt:lpstr>
      <vt:lpstr>Bebas Neue</vt:lpstr>
      <vt:lpstr>Arial</vt:lpstr>
      <vt:lpstr>Inter</vt:lpstr>
      <vt:lpstr>Manrope</vt:lpstr>
      <vt:lpstr>Manrope ExtraLight</vt:lpstr>
      <vt:lpstr>Nunito Light</vt:lpstr>
      <vt:lpstr>Sustainable Practices in Coal Mining by Slidesgo</vt:lpstr>
      <vt:lpstr>ФИТ НАВИГАТОР</vt:lpstr>
      <vt:lpstr>НАШИЯТ ЕКИП</vt:lpstr>
      <vt:lpstr>СЪДЪРЖАНИЕ</vt:lpstr>
      <vt:lpstr>Презентация на PowerPoint</vt:lpstr>
      <vt:lpstr>Презентация на PowerPoint</vt:lpstr>
      <vt:lpstr>Презентация на PowerPoint</vt:lpstr>
      <vt:lpstr>Лица над 18 години - 2019 </vt:lpstr>
      <vt:lpstr>Защо хората не тренират?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ДЕМО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ФИТ НАВИГАТОР</dc:title>
  <dc:creator>Kiro</dc:creator>
  <cp:lastModifiedBy>Kiro</cp:lastModifiedBy>
  <cp:revision>53</cp:revision>
  <dcterms:modified xsi:type="dcterms:W3CDTF">2024-02-24T23:21:06Z</dcterms:modified>
</cp:coreProperties>
</file>