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68" r:id="rId3"/>
    <p:sldId id="264" r:id="rId4"/>
    <p:sldId id="265" r:id="rId5"/>
    <p:sldId id="261" r:id="rId6"/>
    <p:sldId id="266" r:id="rId7"/>
    <p:sldId id="263" r:id="rId8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3832"/>
    <a:srgbClr val="93CDDD"/>
    <a:srgbClr val="9A7266"/>
    <a:srgbClr val="76584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7" autoAdjust="0"/>
    <p:restoredTop sz="87892" autoAdjust="0"/>
  </p:normalViewPr>
  <p:slideViewPr>
    <p:cSldViewPr>
      <p:cViewPr varScale="1">
        <p:scale>
          <a:sx n="51" d="100"/>
          <a:sy n="51" d="100"/>
        </p:scale>
        <p:origin x="-1560" y="-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3672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782D2-A261-4730-B1CD-5DE0860CDF7E}" type="datetimeFigureOut">
              <a:rPr kumimoji="1" lang="ja-JP" altLang="en-US" smtClean="0"/>
              <a:pPr/>
              <a:t>2013/3/16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1DDF-D14D-477B-B801-AFB41A39A4D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96521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全画面を通して共通して使うもの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*背景画像 </a:t>
            </a:r>
            <a:r>
              <a:rPr lang="en-US" altLang="ja-JP" sz="1800" dirty="0" smtClean="0"/>
              <a:t>background.png</a:t>
            </a:r>
          </a:p>
          <a:p>
            <a:r>
              <a:rPr lang="ja-JP" altLang="en-US" sz="1800" dirty="0" smtClean="0"/>
              <a:t>*タイトルバー　</a:t>
            </a:r>
            <a:r>
              <a:rPr lang="en-US" altLang="ja-JP" sz="1800" dirty="0" smtClean="0"/>
              <a:t>title_bar.png</a:t>
            </a:r>
          </a:p>
          <a:p>
            <a:r>
              <a:rPr lang="ja-JP" altLang="en-US" sz="1800" dirty="0" smtClean="0"/>
              <a:t>*木目ボタン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押されていない時 </a:t>
            </a:r>
            <a:r>
              <a:rPr lang="en-US" altLang="ja-JP" sz="1800" dirty="0" smtClean="0"/>
              <a:t>btn_background.png</a:t>
            </a:r>
          </a:p>
          <a:p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押されている時    </a:t>
            </a:r>
            <a:r>
              <a:rPr lang="en-US" altLang="ja-JP" sz="1800" dirty="0" smtClean="0"/>
              <a:t>btn_background_tap.png</a:t>
            </a:r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・カラーコード</a:t>
            </a:r>
            <a:endParaRPr lang="en-US" altLang="ja-JP" sz="1800" dirty="0" smtClean="0"/>
          </a:p>
          <a:p>
            <a:r>
              <a:rPr lang="ja-JP" altLang="en-US" sz="1800" dirty="0" smtClean="0"/>
              <a:t>文字　</a:t>
            </a:r>
            <a:r>
              <a:rPr lang="en-US" altLang="ja-JP" sz="1800" dirty="0" smtClean="0"/>
              <a:t>#3B2F2D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①話題検索画面</a:t>
            </a:r>
            <a:endParaRPr lang="en-US" altLang="ja-JP" sz="1800" dirty="0" smtClean="0"/>
          </a:p>
          <a:p>
            <a:r>
              <a:rPr lang="ja-JP" altLang="en-US" sz="1800" dirty="0" smtClean="0"/>
              <a:t>*歯車ボタン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押されていないとき　</a:t>
            </a:r>
            <a:r>
              <a:rPr lang="en-US" altLang="ja-JP" sz="1800" dirty="0" smtClean="0"/>
              <a:t>set.png</a:t>
            </a:r>
          </a:p>
          <a:p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押されているとき</a:t>
            </a:r>
            <a:r>
              <a:rPr lang="en-US" altLang="ja-JP" sz="1800" baseline="0" dirty="0" smtClean="0"/>
              <a:t>     set_tap.png</a:t>
            </a:r>
          </a:p>
          <a:p>
            <a:r>
              <a:rPr lang="ja-JP" altLang="en-US" sz="1800" dirty="0" smtClean="0"/>
              <a:t>*フェイスブックアイコン</a:t>
            </a:r>
            <a:r>
              <a:rPr lang="en-US" altLang="ja-JP" sz="1800" dirty="0" smtClean="0"/>
              <a:t>	facebook_icon.png</a:t>
            </a:r>
          </a:p>
          <a:p>
            <a:r>
              <a:rPr lang="ja-JP" altLang="en-US" sz="1800" dirty="0" smtClean="0"/>
              <a:t>*ツイッターアイコン</a:t>
            </a:r>
            <a:r>
              <a:rPr lang="en-US" altLang="ja-JP" sz="1800" dirty="0" smtClean="0"/>
              <a:t>	twitter_icon.png</a:t>
            </a:r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カメラ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押されていない時 </a:t>
            </a:r>
            <a:r>
              <a:rPr lang="en-US" altLang="ja-JP" sz="1800" dirty="0" smtClean="0"/>
              <a:t>camera.png</a:t>
            </a:r>
          </a:p>
          <a:p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押されている時</a:t>
            </a:r>
            <a:r>
              <a:rPr lang="en-US" altLang="ja-JP" sz="1800" dirty="0" smtClean="0"/>
              <a:t>	    camera_tap.png</a:t>
            </a:r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②アカウント選択画面</a:t>
            </a:r>
            <a:endParaRPr lang="en-US" altLang="ja-JP" sz="1800" dirty="0" smtClean="0"/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戻るボタン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押されていない時　</a:t>
            </a:r>
            <a:r>
              <a:rPr lang="en-US" altLang="ja-JP" sz="1800" dirty="0" smtClean="0"/>
              <a:t>return.png</a:t>
            </a:r>
          </a:p>
          <a:p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押されている時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　　</a:t>
            </a:r>
            <a:r>
              <a:rPr lang="en-US" altLang="ja-JP" sz="1800" dirty="0" smtClean="0"/>
              <a:t>return_tap.png</a:t>
            </a:r>
          </a:p>
          <a:p>
            <a:r>
              <a:rPr lang="en-US" altLang="ja-JP" sz="1800" dirty="0" smtClean="0"/>
              <a:t>*twitter</a:t>
            </a:r>
            <a:r>
              <a:rPr lang="ja-JP" altLang="en-US" sz="1800" dirty="0" smtClean="0"/>
              <a:t>アイコン</a:t>
            </a:r>
            <a:r>
              <a:rPr lang="en-US" altLang="ja-JP" sz="1800" dirty="0" smtClean="0"/>
              <a:t>	twitter_icon_2.png</a:t>
            </a:r>
          </a:p>
          <a:p>
            <a:r>
              <a:rPr lang="en-US" altLang="ja-JP" sz="1800" dirty="0" smtClean="0"/>
              <a:t>*</a:t>
            </a:r>
            <a:r>
              <a:rPr lang="en-US" altLang="ja-JP" sz="1800" dirty="0" err="1" smtClean="0"/>
              <a:t>facebook</a:t>
            </a:r>
            <a:r>
              <a:rPr lang="ja-JP" altLang="en-US" sz="1800" dirty="0" smtClean="0"/>
              <a:t>アイコン </a:t>
            </a:r>
            <a:r>
              <a:rPr lang="en-US" altLang="ja-JP" sz="1800" dirty="0" smtClean="0"/>
              <a:t>	facebook_icon_2.png</a:t>
            </a:r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アカウント後ろの画像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選択されていない　</a:t>
            </a:r>
            <a:r>
              <a:rPr lang="en-US" altLang="ja-JP" sz="1800" dirty="0" smtClean="0"/>
              <a:t>paper_white.png</a:t>
            </a:r>
          </a:p>
          <a:p>
            <a:r>
              <a:rPr lang="en-US" altLang="ja-JP" sz="1800" dirty="0" smtClean="0"/>
              <a:t>		</a:t>
            </a:r>
            <a:r>
              <a:rPr lang="ja-JP" altLang="en-US" sz="1800" dirty="0" smtClean="0"/>
              <a:t>選択されている　　</a:t>
            </a:r>
            <a:r>
              <a:rPr lang="ja-JP" altLang="en-US" sz="1800" baseline="0" dirty="0" smtClean="0"/>
              <a:t> </a:t>
            </a:r>
            <a:r>
              <a:rPr lang="en-US" altLang="ja-JP" sz="1800" dirty="0" smtClean="0"/>
              <a:t>paper_blue.png</a:t>
            </a:r>
          </a:p>
          <a:p>
            <a:r>
              <a:rPr lang="ja-JP" altLang="en-US" sz="1800" dirty="0" smtClean="0"/>
              <a:t>*詳細･</a:t>
            </a:r>
            <a:r>
              <a:rPr lang="en-US" altLang="ja-JP" sz="1800" dirty="0" smtClean="0"/>
              <a:t>OK</a:t>
            </a:r>
            <a:r>
              <a:rPr lang="ja-JP" altLang="en-US" sz="1800" dirty="0" smtClean="0"/>
              <a:t>ボタンは木目ボタン</a:t>
            </a:r>
            <a:endParaRPr lang="en-US" altLang="ja-JP" sz="1800" dirty="0" smtClean="0"/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③</a:t>
            </a:r>
            <a:r>
              <a:rPr lang="en-US" altLang="ja-JP" sz="1800" dirty="0" smtClean="0"/>
              <a:t>Topic</a:t>
            </a:r>
            <a:r>
              <a:rPr lang="ja-JP" altLang="en-US" sz="1800" dirty="0" smtClean="0"/>
              <a:t>一覧画面</a:t>
            </a:r>
            <a:endParaRPr lang="en-US" altLang="ja-JP" sz="1800" dirty="0" smtClean="0"/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戻るボタン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押されていない時　</a:t>
            </a:r>
            <a:r>
              <a:rPr lang="en-US" altLang="ja-JP" sz="1800" dirty="0" smtClean="0"/>
              <a:t>return.png</a:t>
            </a:r>
          </a:p>
          <a:p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押されている時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　　</a:t>
            </a:r>
            <a:r>
              <a:rPr lang="en-US" altLang="ja-JP" sz="1800" dirty="0" smtClean="0"/>
              <a:t>return_tap.png</a:t>
            </a:r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ホームボタン　押されていない時　</a:t>
            </a:r>
            <a:r>
              <a:rPr lang="en-US" altLang="ja-JP" sz="1800" dirty="0" smtClean="0"/>
              <a:t>home.png</a:t>
            </a:r>
          </a:p>
          <a:p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押されている時　　</a:t>
            </a:r>
            <a:r>
              <a:rPr lang="en-US" altLang="ja-JP" sz="1800" dirty="0" smtClean="0"/>
              <a:t>home_tap.png</a:t>
            </a:r>
          </a:p>
          <a:p>
            <a:r>
              <a:rPr lang="ja-JP" altLang="en-US" sz="1800" dirty="0" smtClean="0"/>
              <a:t>*トピック後ろの紙画像　</a:t>
            </a:r>
            <a:r>
              <a:rPr lang="en-US" altLang="ja-JP" sz="1800" dirty="0" smtClean="0"/>
              <a:t>paper_white.png (9patch</a:t>
            </a:r>
            <a:r>
              <a:rPr lang="ja-JP" altLang="en-US" sz="1800" baseline="0" dirty="0" smtClean="0"/>
              <a:t>加工</a:t>
            </a:r>
            <a:r>
              <a:rPr lang="en-US" altLang="ja-JP" sz="1800" dirty="0" smtClean="0"/>
              <a:t>)</a:t>
            </a:r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800" dirty="0" smtClean="0"/>
              <a:t>④設定</a:t>
            </a:r>
            <a:endParaRPr kumimoji="1" lang="en-US" altLang="ja-JP" sz="1800" dirty="0" smtClean="0"/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戻るボタン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押されていない時　</a:t>
            </a:r>
            <a:r>
              <a:rPr lang="en-US" altLang="ja-JP" sz="1800" dirty="0" smtClean="0"/>
              <a:t>return.png</a:t>
            </a:r>
          </a:p>
          <a:p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押されている時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　　</a:t>
            </a:r>
            <a:r>
              <a:rPr lang="en-US" altLang="ja-JP" sz="1800" dirty="0" smtClean="0"/>
              <a:t>return_tap.png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⑤キーフレーズ管理画面</a:t>
            </a:r>
            <a:endParaRPr lang="en-US" altLang="ja-JP" sz="1800" dirty="0" smtClean="0"/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戻るボタン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押されていない時　</a:t>
            </a:r>
            <a:r>
              <a:rPr lang="en-US" altLang="ja-JP" sz="1800" dirty="0" smtClean="0"/>
              <a:t>return.png</a:t>
            </a:r>
          </a:p>
          <a:p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押されている時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　　</a:t>
            </a:r>
            <a:r>
              <a:rPr lang="en-US" altLang="ja-JP" sz="1800" dirty="0" smtClean="0"/>
              <a:t>return_tap.png</a:t>
            </a:r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キーフレーズ後ろの画像</a:t>
            </a:r>
            <a:r>
              <a:rPr lang="en-US" altLang="ja-JP" sz="1800" dirty="0" smtClean="0"/>
              <a:t>	paper_brown.png</a:t>
            </a:r>
          </a:p>
          <a:p>
            <a:r>
              <a:rPr lang="ja-JP" altLang="en-US" sz="1800" dirty="0" smtClean="0"/>
              <a:t>*メニューボタン</a:t>
            </a:r>
            <a:r>
              <a:rPr lang="en-US" altLang="ja-JP" sz="1800" dirty="0" smtClean="0"/>
              <a:t>	</a:t>
            </a:r>
            <a:r>
              <a:rPr lang="en-US" altLang="ja-JP" sz="1800" baseline="0" dirty="0" smtClean="0"/>
              <a:t> </a:t>
            </a:r>
            <a:r>
              <a:rPr lang="ja-JP" altLang="en-US" sz="1800" baseline="0" dirty="0" smtClean="0"/>
              <a:t>押されていない時 </a:t>
            </a:r>
            <a:r>
              <a:rPr lang="en-US" altLang="ja-JP" sz="1800" baseline="0" dirty="0" smtClean="0"/>
              <a:t>menu.png</a:t>
            </a:r>
          </a:p>
          <a:p>
            <a:r>
              <a:rPr lang="en-US" altLang="ja-JP" sz="1800" baseline="0" dirty="0" smtClean="0"/>
              <a:t>	 </a:t>
            </a:r>
            <a:r>
              <a:rPr lang="ja-JP" altLang="en-US" sz="1800" baseline="0" dirty="0" smtClean="0"/>
              <a:t>押されている時　　</a:t>
            </a:r>
            <a:r>
              <a:rPr lang="en-US" altLang="ja-JP" sz="1800" baseline="0" dirty="0" smtClean="0"/>
              <a:t>menu_tap.png</a:t>
            </a:r>
          </a:p>
          <a:p>
            <a:r>
              <a:rPr lang="en-US" altLang="ja-JP" sz="1800" baseline="0" dirty="0" smtClean="0"/>
              <a:t>*×	</a:t>
            </a:r>
            <a:r>
              <a:rPr lang="ja-JP" altLang="en-US" sz="1800" baseline="0" dirty="0" smtClean="0"/>
              <a:t>押されていない時  </a:t>
            </a:r>
            <a:r>
              <a:rPr lang="en-US" altLang="ja-JP" sz="1800" baseline="0" dirty="0" smtClean="0"/>
              <a:t>delete.png</a:t>
            </a:r>
          </a:p>
          <a:p>
            <a:r>
              <a:rPr lang="en-US" altLang="ja-JP" sz="1800" baseline="0" dirty="0" smtClean="0"/>
              <a:t>	</a:t>
            </a:r>
            <a:r>
              <a:rPr lang="ja-JP" altLang="en-US" sz="1800" baseline="0" dirty="0" smtClean="0"/>
              <a:t>押されている時     </a:t>
            </a:r>
            <a:r>
              <a:rPr lang="en-US" altLang="ja-JP" sz="1800" baseline="0" dirty="0" smtClean="0"/>
              <a:t>delete_tap.png</a:t>
            </a:r>
          </a:p>
          <a:p>
            <a:endParaRPr lang="en-US" altLang="ja-JP" sz="1800" baseline="0" dirty="0" smtClean="0"/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⑥抽出されたキーフレーズ一覧画面</a:t>
            </a:r>
            <a:endParaRPr lang="en-US" altLang="ja-JP" sz="1800" dirty="0" smtClean="0"/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ホームボタン　押されていない時　</a:t>
            </a:r>
            <a:r>
              <a:rPr lang="en-US" altLang="ja-JP" sz="1800" dirty="0" smtClean="0"/>
              <a:t>home.png</a:t>
            </a:r>
          </a:p>
          <a:p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押されている時　　</a:t>
            </a:r>
            <a:r>
              <a:rPr lang="en-US" altLang="ja-JP" sz="1800" dirty="0" smtClean="0"/>
              <a:t>home_tap.png</a:t>
            </a:r>
          </a:p>
          <a:p>
            <a:r>
              <a:rPr lang="en-US" altLang="ja-JP" sz="1800" baseline="0" dirty="0" smtClean="0"/>
              <a:t>*×	</a:t>
            </a:r>
            <a:r>
              <a:rPr lang="ja-JP" altLang="en-US" sz="1800" baseline="0" dirty="0" smtClean="0"/>
              <a:t>押されていない時  </a:t>
            </a:r>
            <a:r>
              <a:rPr lang="en-US" altLang="ja-JP" sz="1800" baseline="0" dirty="0" smtClean="0"/>
              <a:t>delete.png</a:t>
            </a:r>
          </a:p>
          <a:p>
            <a:r>
              <a:rPr lang="en-US" altLang="ja-JP" sz="1800" baseline="0" dirty="0" smtClean="0"/>
              <a:t>	</a:t>
            </a:r>
            <a:r>
              <a:rPr lang="ja-JP" altLang="en-US" sz="1800" baseline="0" dirty="0" smtClean="0"/>
              <a:t>押されている時     </a:t>
            </a:r>
            <a:r>
              <a:rPr lang="en-US" altLang="ja-JP" sz="1800" baseline="0" dirty="0" smtClean="0"/>
              <a:t>delete_tap.png</a:t>
            </a:r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342900" y="8349702"/>
            <a:ext cx="16002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2343150" y="8349702"/>
            <a:ext cx="21717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914900" y="8349702"/>
            <a:ext cx="16002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pic>
        <p:nvPicPr>
          <p:cNvPr id="6" name="図 5" descr="title_bar.png"/>
          <p:cNvPicPr>
            <a:picLocks noChangeAspect="1"/>
          </p:cNvPicPr>
          <p:nvPr userDrawn="1"/>
        </p:nvPicPr>
        <p:blipFill>
          <a:blip r:embed="rId3" cstate="print">
            <a:lum bright="-20000" contrast="-30000"/>
          </a:blip>
          <a:stretch>
            <a:fillRect/>
          </a:stretch>
        </p:blipFill>
        <p:spPr>
          <a:xfrm>
            <a:off x="-1107504" y="-396552"/>
            <a:ext cx="9073008" cy="1656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0D75B-0053-42EA-80F5-0CA201F86BEB}" type="datetimeFigureOut">
              <a:rPr kumimoji="1" lang="ja-JP" altLang="en-US" smtClean="0"/>
              <a:pPr/>
              <a:t>2013/3/16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角丸四角形 34"/>
          <p:cNvSpPr/>
          <p:nvPr/>
        </p:nvSpPr>
        <p:spPr>
          <a:xfrm>
            <a:off x="404664" y="6876256"/>
            <a:ext cx="6048672" cy="79208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　　　　　　　　　カメラで名刺を読み込む</a:t>
            </a:r>
            <a:endParaRPr lang="en-US" altLang="ja-JP" dirty="0" smtClean="0"/>
          </a:p>
        </p:txBody>
      </p:sp>
      <p:sp>
        <p:nvSpPr>
          <p:cNvPr id="36" name="角丸四角形 35"/>
          <p:cNvSpPr/>
          <p:nvPr/>
        </p:nvSpPr>
        <p:spPr>
          <a:xfrm>
            <a:off x="404664" y="7956376"/>
            <a:ext cx="6048672" cy="79208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Topick</a:t>
            </a:r>
            <a:r>
              <a:rPr lang="ja-JP" altLang="en-US" sz="2400" dirty="0" smtClean="0"/>
              <a:t>する</a:t>
            </a:r>
            <a:endParaRPr kumimoji="1" lang="ja-JP" altLang="en-US" sz="2400" dirty="0"/>
          </a:p>
        </p:txBody>
      </p:sp>
      <p:pic>
        <p:nvPicPr>
          <p:cNvPr id="38" name="図 37" descr="camera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97152" y="6876256"/>
            <a:ext cx="757808" cy="75780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テキスト ボックス 20"/>
          <p:cNvSpPr txBox="1"/>
          <p:nvPr/>
        </p:nvSpPr>
        <p:spPr>
          <a:xfrm>
            <a:off x="-27384" y="2382143"/>
            <a:ext cx="39604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名前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204864" y="3074653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みょう</a:t>
            </a:r>
            <a:r>
              <a:rPr lang="ja-JP" altLang="en-US" sz="2800" dirty="0" err="1" smtClean="0">
                <a:solidFill>
                  <a:schemeClr val="bg1">
                    <a:lumMod val="65000"/>
                  </a:schemeClr>
                </a:solidFill>
              </a:rPr>
              <a:t>じ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412776" y="3146661"/>
            <a:ext cx="14401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かな</a:t>
            </a:r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6712" y="5787425"/>
            <a:ext cx="230425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ID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852936" y="5724128"/>
            <a:ext cx="345638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>
                    <a:lumMod val="65000"/>
                  </a:schemeClr>
                </a:solidFill>
              </a:rPr>
              <a:t>＠</a:t>
            </a:r>
            <a:endParaRPr kumimoji="1" lang="ja-JP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437112" y="3074653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なまえ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204864" y="2339752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sz="2800" dirty="0" err="1" smtClean="0">
                <a:solidFill>
                  <a:schemeClr val="bg1">
                    <a:lumMod val="65000"/>
                  </a:schemeClr>
                </a:solidFill>
              </a:rPr>
              <a:t>Last_name</a:t>
            </a:r>
            <a:endParaRPr lang="ja-JP" alt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437112" y="2339752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sz="2800" dirty="0" err="1" smtClean="0">
                <a:solidFill>
                  <a:schemeClr val="bg1">
                    <a:lumMod val="65000"/>
                  </a:schemeClr>
                </a:solidFill>
              </a:rPr>
              <a:t>First_name</a:t>
            </a:r>
            <a:endParaRPr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204864" y="3773826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苗字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437112" y="3773826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名前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36712" y="2411760"/>
            <a:ext cx="16561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ローマ字</a:t>
            </a:r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412776" y="3813011"/>
            <a:ext cx="16561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漢字</a:t>
            </a:r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36912" y="1075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solidFill>
                  <a:schemeClr val="bg1"/>
                </a:solidFill>
              </a:rPr>
              <a:t>話題検索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pic>
        <p:nvPicPr>
          <p:cNvPr id="29" name="Picture 2" descr="C:\Users\i101318n\Desktop\Topick\UI\icon\sozai\sns22\sns22\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0888" y="4491762"/>
            <a:ext cx="2457563" cy="1088349"/>
          </a:xfrm>
          <a:prstGeom prst="rect">
            <a:avLst/>
          </a:prstGeom>
          <a:noFill/>
        </p:spPr>
      </p:pic>
      <p:pic>
        <p:nvPicPr>
          <p:cNvPr id="30" name="Picture 3" descr="C:\Users\i101318n\Desktop\Topick\UI\icon\sozai\sns22\sns22\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4864" y="1115616"/>
            <a:ext cx="2621407" cy="1016893"/>
          </a:xfrm>
          <a:prstGeom prst="rect">
            <a:avLst/>
          </a:prstGeom>
          <a:noFill/>
        </p:spPr>
      </p:pic>
      <p:pic>
        <p:nvPicPr>
          <p:cNvPr id="43" name="図 42" descr="se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49280" y="107504"/>
            <a:ext cx="720080" cy="72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図 48" descr="1.png"/>
          <p:cNvPicPr>
            <a:picLocks noChangeAspect="1"/>
          </p:cNvPicPr>
          <p:nvPr/>
        </p:nvPicPr>
        <p:blipFill>
          <a:blip r:embed="rId3" cstate="print">
            <a:lum bright="10000"/>
          </a:blip>
          <a:stretch>
            <a:fillRect/>
          </a:stretch>
        </p:blipFill>
        <p:spPr>
          <a:xfrm>
            <a:off x="1268760" y="6588224"/>
            <a:ext cx="4464496" cy="1953217"/>
          </a:xfrm>
          <a:prstGeom prst="rect">
            <a:avLst/>
          </a:prstGeom>
        </p:spPr>
      </p:pic>
      <p:pic>
        <p:nvPicPr>
          <p:cNvPr id="48" name="図 47" descr="1.png"/>
          <p:cNvPicPr>
            <a:picLocks noChangeAspect="1"/>
          </p:cNvPicPr>
          <p:nvPr/>
        </p:nvPicPr>
        <p:blipFill>
          <a:blip r:embed="rId3" cstate="print">
            <a:lum bright="10000"/>
          </a:blip>
          <a:stretch>
            <a:fillRect/>
          </a:stretch>
        </p:blipFill>
        <p:spPr>
          <a:xfrm>
            <a:off x="1268759" y="4932040"/>
            <a:ext cx="4475553" cy="1944216"/>
          </a:xfrm>
          <a:prstGeom prst="rect">
            <a:avLst/>
          </a:prstGeom>
        </p:spPr>
      </p:pic>
      <p:pic>
        <p:nvPicPr>
          <p:cNvPr id="41" name="図 40" descr="4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40768" y="3398659"/>
            <a:ext cx="4392488" cy="1677397"/>
          </a:xfrm>
          <a:prstGeom prst="rect">
            <a:avLst/>
          </a:prstGeom>
        </p:spPr>
      </p:pic>
      <p:pic>
        <p:nvPicPr>
          <p:cNvPr id="37" name="図 36" descr="1.png"/>
          <p:cNvPicPr>
            <a:picLocks noChangeAspect="1"/>
          </p:cNvPicPr>
          <p:nvPr/>
        </p:nvPicPr>
        <p:blipFill>
          <a:blip r:embed="rId3" cstate="print">
            <a:lum bright="10000"/>
          </a:blip>
          <a:stretch>
            <a:fillRect/>
          </a:stretch>
        </p:blipFill>
        <p:spPr>
          <a:xfrm>
            <a:off x="1340768" y="1771310"/>
            <a:ext cx="4464496" cy="1864586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>
            <a:off x="2276872" y="8244408"/>
            <a:ext cx="2448272" cy="792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OK</a:t>
            </a:r>
            <a:endParaRPr kumimoji="1" lang="ja-JP" altLang="en-US" sz="36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2696" y="923399"/>
            <a:ext cx="5661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どのアカウントから話題をさがしますか</a:t>
            </a: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ctr"/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長押しで選択</a:t>
            </a: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ja-JP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円形吹き出し 43"/>
          <p:cNvSpPr/>
          <p:nvPr/>
        </p:nvSpPr>
        <p:spPr>
          <a:xfrm>
            <a:off x="-4347864" y="6804248"/>
            <a:ext cx="3456384" cy="1296144"/>
          </a:xfrm>
          <a:prstGeom prst="wedgeEllipseCallout">
            <a:avLst>
              <a:gd name="adj1" fmla="val 122192"/>
              <a:gd name="adj2" fmla="val 518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もしたくさん居たら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縦</a:t>
            </a:r>
            <a:r>
              <a:rPr kumimoji="1" lang="ja-JP" altLang="en-US" dirty="0" smtClean="0">
                <a:solidFill>
                  <a:schemeClr val="tx1"/>
                </a:solidFill>
              </a:rPr>
              <a:t>にスクロール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円形吹き出し 44"/>
          <p:cNvSpPr/>
          <p:nvPr/>
        </p:nvSpPr>
        <p:spPr>
          <a:xfrm>
            <a:off x="-3555776" y="899592"/>
            <a:ext cx="2664296" cy="1872208"/>
          </a:xfrm>
          <a:prstGeom prst="wedgeEllipseCallout">
            <a:avLst>
              <a:gd name="adj1" fmla="val 95943"/>
              <a:gd name="adj2" fmla="val 1806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Twitter</a:t>
            </a:r>
            <a:r>
              <a:rPr lang="ja-JP" altLang="en-US" dirty="0" smtClean="0">
                <a:solidFill>
                  <a:schemeClr val="tx1"/>
                </a:solidFill>
              </a:rPr>
              <a:t>見つかった場合は一番上に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162430" y="1763688"/>
            <a:ext cx="74882" cy="6480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6093296" y="1979712"/>
            <a:ext cx="261337" cy="2277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形吹き出し 24"/>
          <p:cNvSpPr/>
          <p:nvPr/>
        </p:nvSpPr>
        <p:spPr>
          <a:xfrm>
            <a:off x="7749480" y="2195736"/>
            <a:ext cx="2664296" cy="1872208"/>
          </a:xfrm>
          <a:prstGeom prst="wedgeEllipseCallout">
            <a:avLst>
              <a:gd name="adj1" fmla="val -94488"/>
              <a:gd name="adj2" fmla="val -296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スクロールバー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6" name="円形吹き出し 25"/>
          <p:cNvSpPr/>
          <p:nvPr/>
        </p:nvSpPr>
        <p:spPr>
          <a:xfrm>
            <a:off x="-4419872" y="8495928"/>
            <a:ext cx="3456384" cy="1296144"/>
          </a:xfrm>
          <a:prstGeom prst="wedgeEllipseCallout">
            <a:avLst>
              <a:gd name="adj1" fmla="val 89674"/>
              <a:gd name="adj2" fmla="val 3163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端末の戻るボタンで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話題検索画面に戻る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52" name="円形吹き出し 51"/>
          <p:cNvSpPr/>
          <p:nvPr/>
        </p:nvSpPr>
        <p:spPr>
          <a:xfrm>
            <a:off x="7605464" y="5076056"/>
            <a:ext cx="2664296" cy="1872208"/>
          </a:xfrm>
          <a:prstGeom prst="wedgeEllipseCallout">
            <a:avLst>
              <a:gd name="adj1" fmla="val -133574"/>
              <a:gd name="adj2" fmla="val -8877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ブラウザを開き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その人の</a:t>
            </a:r>
            <a:r>
              <a:rPr lang="en-US" altLang="ja-JP" dirty="0" err="1" smtClean="0">
                <a:solidFill>
                  <a:schemeClr val="tx1"/>
                </a:solidFill>
              </a:rPr>
              <a:t>facebook</a:t>
            </a:r>
            <a:r>
              <a:rPr lang="ja-JP" altLang="en-US" dirty="0" smtClean="0">
                <a:solidFill>
                  <a:schemeClr val="tx1"/>
                </a:solidFill>
              </a:rPr>
              <a:t>へ。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詳細を見れる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5" name="円形吹き出し 34"/>
          <p:cNvSpPr/>
          <p:nvPr/>
        </p:nvSpPr>
        <p:spPr>
          <a:xfrm>
            <a:off x="-4995936" y="2555776"/>
            <a:ext cx="2664296" cy="1872208"/>
          </a:xfrm>
          <a:prstGeom prst="wedgeEllipseCallout">
            <a:avLst>
              <a:gd name="adj1" fmla="val 197531"/>
              <a:gd name="adj2" fmla="val 3693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ロングプレスで選択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grpSp>
        <p:nvGrpSpPr>
          <p:cNvPr id="53" name="グループ化 52"/>
          <p:cNvGrpSpPr/>
          <p:nvPr/>
        </p:nvGrpSpPr>
        <p:grpSpPr>
          <a:xfrm>
            <a:off x="1700808" y="3563888"/>
            <a:ext cx="3282166" cy="1656184"/>
            <a:chOff x="1700808" y="5530176"/>
            <a:chExt cx="3282166" cy="1656184"/>
          </a:xfrm>
        </p:grpSpPr>
        <p:sp>
          <p:nvSpPr>
            <p:cNvPr id="42" name="テキスト ボックス 41"/>
            <p:cNvSpPr txBox="1"/>
            <p:nvPr/>
          </p:nvSpPr>
          <p:spPr>
            <a:xfrm>
              <a:off x="2996952" y="5555144"/>
              <a:ext cx="198602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名前　</a:t>
              </a:r>
              <a:r>
                <a:rPr kumimoji="1" lang="en-US" altLang="ja-JP" sz="2000" dirty="0" smtClean="0"/>
                <a:t>(</a:t>
              </a:r>
              <a:r>
                <a:rPr kumimoji="1" lang="ja-JP" altLang="en-US" sz="2000" dirty="0" smtClean="0"/>
                <a:t>名前</a:t>
              </a:r>
              <a:r>
                <a:rPr kumimoji="1" lang="en-US" altLang="ja-JP" sz="2000" dirty="0" smtClean="0"/>
                <a:t>)</a:t>
              </a:r>
            </a:p>
            <a:p>
              <a:r>
                <a:rPr lang="ja-JP" altLang="en-US" sz="2000" dirty="0" smtClean="0"/>
                <a:t>性別　</a:t>
              </a:r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男</a:t>
              </a:r>
              <a:r>
                <a:rPr lang="en-US" altLang="ja-JP" sz="2000" dirty="0" smtClean="0"/>
                <a:t>or</a:t>
              </a:r>
              <a:r>
                <a:rPr lang="ja-JP" altLang="en-US" sz="2000" dirty="0" smtClean="0"/>
                <a:t>女</a:t>
              </a:r>
              <a:r>
                <a:rPr lang="en-US" altLang="ja-JP" sz="2000" dirty="0" smtClean="0"/>
                <a:t>)</a:t>
              </a:r>
              <a:endParaRPr kumimoji="1" lang="en-US" altLang="ja-JP" sz="2000" dirty="0" smtClean="0"/>
            </a:p>
            <a:p>
              <a:r>
                <a:rPr kumimoji="1" lang="ja-JP" altLang="en-US" sz="2000" dirty="0" smtClean="0"/>
                <a:t>国</a:t>
              </a:r>
              <a:r>
                <a:rPr lang="ja-JP" altLang="en-US" sz="2000" dirty="0" smtClean="0"/>
                <a:t>　　　</a:t>
              </a:r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国</a:t>
              </a:r>
              <a:r>
                <a:rPr lang="en-US" altLang="ja-JP" sz="2000" dirty="0" smtClean="0"/>
                <a:t>)</a:t>
              </a:r>
            </a:p>
            <a:p>
              <a:endParaRPr kumimoji="1" lang="en-US" altLang="ja-JP" sz="2000" dirty="0" smtClean="0"/>
            </a:p>
            <a:p>
              <a:endParaRPr kumimoji="1" lang="ja-JP" altLang="en-US" sz="2000" dirty="0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1700808" y="5530176"/>
              <a:ext cx="1152128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アカウント</a:t>
              </a:r>
              <a:endParaRPr kumimoji="1" lang="en-US" altLang="ja-JP" dirty="0" smtClean="0"/>
            </a:p>
            <a:p>
              <a:pPr algn="ctr"/>
              <a:r>
                <a:rPr lang="ja-JP" altLang="en-US" dirty="0" smtClean="0"/>
                <a:t>プロフィール画像</a:t>
              </a:r>
              <a:endParaRPr kumimoji="1" lang="ja-JP" altLang="en-US" dirty="0"/>
            </a:p>
          </p:txBody>
        </p:sp>
      </p:grpSp>
      <p:sp>
        <p:nvSpPr>
          <p:cNvPr id="30" name="正方形/長方形 29"/>
          <p:cNvSpPr/>
          <p:nvPr/>
        </p:nvSpPr>
        <p:spPr>
          <a:xfrm>
            <a:off x="4941168" y="3516848"/>
            <a:ext cx="432048" cy="1008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詳細</a:t>
            </a:r>
            <a:endParaRPr kumimoji="1" lang="en-US" altLang="ja-JP" dirty="0" smtClean="0"/>
          </a:p>
        </p:txBody>
      </p:sp>
      <p:grpSp>
        <p:nvGrpSpPr>
          <p:cNvPr id="59" name="グループ化 58"/>
          <p:cNvGrpSpPr/>
          <p:nvPr/>
        </p:nvGrpSpPr>
        <p:grpSpPr>
          <a:xfrm>
            <a:off x="1700808" y="5170136"/>
            <a:ext cx="3282166" cy="1656184"/>
            <a:chOff x="1700808" y="5530176"/>
            <a:chExt cx="3282166" cy="1656184"/>
          </a:xfrm>
        </p:grpSpPr>
        <p:sp>
          <p:nvSpPr>
            <p:cNvPr id="61" name="テキスト ボックス 60"/>
            <p:cNvSpPr txBox="1"/>
            <p:nvPr/>
          </p:nvSpPr>
          <p:spPr>
            <a:xfrm>
              <a:off x="2996952" y="5555144"/>
              <a:ext cx="198602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名前　</a:t>
              </a:r>
              <a:r>
                <a:rPr kumimoji="1" lang="en-US" altLang="ja-JP" sz="2000" dirty="0" smtClean="0"/>
                <a:t>(</a:t>
              </a:r>
              <a:r>
                <a:rPr kumimoji="1" lang="ja-JP" altLang="en-US" sz="2000" dirty="0" smtClean="0"/>
                <a:t>名前</a:t>
              </a:r>
              <a:r>
                <a:rPr kumimoji="1" lang="en-US" altLang="ja-JP" sz="2000" dirty="0" smtClean="0"/>
                <a:t>)</a:t>
              </a:r>
            </a:p>
            <a:p>
              <a:r>
                <a:rPr lang="ja-JP" altLang="en-US" sz="2000" dirty="0" smtClean="0"/>
                <a:t>性別　</a:t>
              </a:r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男</a:t>
              </a:r>
              <a:r>
                <a:rPr lang="en-US" altLang="ja-JP" sz="2000" dirty="0" smtClean="0"/>
                <a:t>or</a:t>
              </a:r>
              <a:r>
                <a:rPr lang="ja-JP" altLang="en-US" sz="2000" dirty="0" smtClean="0"/>
                <a:t>女</a:t>
              </a:r>
              <a:r>
                <a:rPr lang="en-US" altLang="ja-JP" sz="2000" dirty="0" smtClean="0"/>
                <a:t>)</a:t>
              </a:r>
              <a:endParaRPr kumimoji="1" lang="en-US" altLang="ja-JP" sz="2000" dirty="0" smtClean="0"/>
            </a:p>
            <a:p>
              <a:r>
                <a:rPr kumimoji="1" lang="ja-JP" altLang="en-US" sz="2000" dirty="0" smtClean="0"/>
                <a:t>国</a:t>
              </a:r>
              <a:r>
                <a:rPr lang="ja-JP" altLang="en-US" sz="2000" dirty="0" smtClean="0"/>
                <a:t>　　　</a:t>
              </a:r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国</a:t>
              </a:r>
              <a:r>
                <a:rPr lang="en-US" altLang="ja-JP" sz="2000" dirty="0" smtClean="0"/>
                <a:t>)</a:t>
              </a:r>
            </a:p>
            <a:p>
              <a:endParaRPr kumimoji="1" lang="en-US" altLang="ja-JP" sz="2000" dirty="0" smtClean="0"/>
            </a:p>
            <a:p>
              <a:endParaRPr kumimoji="1" lang="ja-JP" altLang="en-US" sz="2000" dirty="0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1700808" y="5530176"/>
              <a:ext cx="1152128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アカウント</a:t>
              </a:r>
              <a:endParaRPr kumimoji="1" lang="en-US" altLang="ja-JP" dirty="0" smtClean="0"/>
            </a:p>
            <a:p>
              <a:pPr algn="ctr"/>
              <a:r>
                <a:rPr lang="ja-JP" altLang="en-US" dirty="0" smtClean="0"/>
                <a:t>プロフィール画像</a:t>
              </a:r>
              <a:endParaRPr kumimoji="1" lang="ja-JP" altLang="en-US" dirty="0"/>
            </a:p>
          </p:txBody>
        </p:sp>
      </p:grpSp>
      <p:sp>
        <p:nvSpPr>
          <p:cNvPr id="66" name="正方形/長方形 65"/>
          <p:cNvSpPr/>
          <p:nvPr/>
        </p:nvSpPr>
        <p:spPr>
          <a:xfrm>
            <a:off x="1700808" y="1996266"/>
            <a:ext cx="1152128" cy="106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アカウント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プロフィール画像</a:t>
            </a:r>
            <a:endParaRPr kumimoji="1" lang="ja-JP" altLang="en-US" dirty="0"/>
          </a:p>
        </p:txBody>
      </p:sp>
      <p:grpSp>
        <p:nvGrpSpPr>
          <p:cNvPr id="67" name="グループ化 66"/>
          <p:cNvGrpSpPr/>
          <p:nvPr/>
        </p:nvGrpSpPr>
        <p:grpSpPr>
          <a:xfrm>
            <a:off x="1700808" y="6826320"/>
            <a:ext cx="3282166" cy="1656184"/>
            <a:chOff x="1700808" y="5530176"/>
            <a:chExt cx="3282166" cy="1656184"/>
          </a:xfrm>
        </p:grpSpPr>
        <p:sp>
          <p:nvSpPr>
            <p:cNvPr id="69" name="テキスト ボックス 68"/>
            <p:cNvSpPr txBox="1"/>
            <p:nvPr/>
          </p:nvSpPr>
          <p:spPr>
            <a:xfrm>
              <a:off x="2996952" y="5555144"/>
              <a:ext cx="198602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名前　</a:t>
              </a:r>
              <a:r>
                <a:rPr kumimoji="1" lang="en-US" altLang="ja-JP" sz="2000" dirty="0" smtClean="0"/>
                <a:t>(</a:t>
              </a:r>
              <a:r>
                <a:rPr kumimoji="1" lang="ja-JP" altLang="en-US" sz="2000" dirty="0" smtClean="0"/>
                <a:t>名前</a:t>
              </a:r>
              <a:r>
                <a:rPr kumimoji="1" lang="en-US" altLang="ja-JP" sz="2000" dirty="0" smtClean="0"/>
                <a:t>)</a:t>
              </a:r>
            </a:p>
            <a:p>
              <a:r>
                <a:rPr lang="ja-JP" altLang="en-US" sz="2000" dirty="0" smtClean="0"/>
                <a:t>性別　</a:t>
              </a:r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男</a:t>
              </a:r>
              <a:r>
                <a:rPr lang="en-US" altLang="ja-JP" sz="2000" dirty="0" smtClean="0"/>
                <a:t>or</a:t>
              </a:r>
              <a:r>
                <a:rPr lang="ja-JP" altLang="en-US" sz="2000" dirty="0" smtClean="0"/>
                <a:t>女</a:t>
              </a:r>
              <a:r>
                <a:rPr lang="en-US" altLang="ja-JP" sz="2000" dirty="0" smtClean="0"/>
                <a:t>)</a:t>
              </a:r>
              <a:endParaRPr kumimoji="1" lang="en-US" altLang="ja-JP" sz="2000" dirty="0" smtClean="0"/>
            </a:p>
            <a:p>
              <a:r>
                <a:rPr kumimoji="1" lang="ja-JP" altLang="en-US" sz="2000" dirty="0" smtClean="0"/>
                <a:t>国</a:t>
              </a:r>
              <a:r>
                <a:rPr lang="ja-JP" altLang="en-US" sz="2000" dirty="0" smtClean="0"/>
                <a:t>　　　</a:t>
              </a:r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国</a:t>
              </a:r>
              <a:r>
                <a:rPr lang="en-US" altLang="ja-JP" sz="2000" dirty="0" smtClean="0"/>
                <a:t>)</a:t>
              </a:r>
            </a:p>
            <a:p>
              <a:endParaRPr kumimoji="1" lang="en-US" altLang="ja-JP" sz="2000" dirty="0" smtClean="0"/>
            </a:p>
            <a:p>
              <a:endParaRPr kumimoji="1" lang="ja-JP" altLang="en-US" sz="2000" dirty="0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1700808" y="5530176"/>
              <a:ext cx="1152128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アカウント</a:t>
              </a:r>
              <a:endParaRPr kumimoji="1" lang="en-US" altLang="ja-JP" dirty="0" smtClean="0"/>
            </a:p>
            <a:p>
              <a:pPr algn="ctr"/>
              <a:r>
                <a:rPr lang="ja-JP" altLang="en-US" dirty="0" smtClean="0"/>
                <a:t>プロフィール画像</a:t>
              </a:r>
              <a:endParaRPr kumimoji="1" lang="ja-JP" altLang="en-US" dirty="0"/>
            </a:p>
          </p:txBody>
        </p:sp>
      </p:grpSp>
      <p:sp>
        <p:nvSpPr>
          <p:cNvPr id="71" name="正方形/長方形 70"/>
          <p:cNvSpPr/>
          <p:nvPr/>
        </p:nvSpPr>
        <p:spPr>
          <a:xfrm>
            <a:off x="4941168" y="5220072"/>
            <a:ext cx="432048" cy="1008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詳細</a:t>
            </a:r>
            <a:endParaRPr kumimoji="1" lang="en-US" altLang="ja-JP" dirty="0" smtClean="0"/>
          </a:p>
        </p:txBody>
      </p:sp>
      <p:sp>
        <p:nvSpPr>
          <p:cNvPr id="72" name="正方形/長方形 71"/>
          <p:cNvSpPr/>
          <p:nvPr/>
        </p:nvSpPr>
        <p:spPr>
          <a:xfrm>
            <a:off x="4941168" y="6804248"/>
            <a:ext cx="432048" cy="1008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詳細</a:t>
            </a:r>
            <a:endParaRPr kumimoji="1" lang="en-US" altLang="ja-JP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772816" y="10750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/>
                </a:solidFill>
              </a:rPr>
              <a:t>アカウント選択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i101318n\Desktop\Topick\UI\icon\UI_picture\2\twitter_icon_2.pn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620688" y="2123728"/>
            <a:ext cx="648072" cy="64807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 descr="C:\Users\i101318n\Desktop\Topick\UI\icon\UI_picture\2\facebook_icon_2.png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620688" y="3779912"/>
            <a:ext cx="648072" cy="64807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4" name="図 33" descr="retur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942" y="35496"/>
            <a:ext cx="727770" cy="727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/>
          <p:cNvSpPr/>
          <p:nvPr/>
        </p:nvSpPr>
        <p:spPr>
          <a:xfrm>
            <a:off x="6813375" y="936104"/>
            <a:ext cx="45719" cy="8207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124744" y="1013991"/>
            <a:ext cx="4514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以下のトピックが見つかりました。</a:t>
            </a:r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円形吹き出し 63"/>
          <p:cNvSpPr/>
          <p:nvPr/>
        </p:nvSpPr>
        <p:spPr>
          <a:xfrm>
            <a:off x="-3699792" y="4572000"/>
            <a:ext cx="3312368" cy="1872208"/>
          </a:xfrm>
          <a:prstGeom prst="wedgeEllipseCallout">
            <a:avLst>
              <a:gd name="adj1" fmla="val 147824"/>
              <a:gd name="adj2" fmla="val 18324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下にスワイプしていく。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読込に時間がかかる場合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下まん中にアクティビティサークル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7" name="円形吹き出し 66"/>
          <p:cNvSpPr/>
          <p:nvPr/>
        </p:nvSpPr>
        <p:spPr>
          <a:xfrm>
            <a:off x="8685584" y="4067944"/>
            <a:ext cx="3312368" cy="1872208"/>
          </a:xfrm>
          <a:prstGeom prst="wedgeEllipseCallout">
            <a:avLst>
              <a:gd name="adj1" fmla="val -98731"/>
              <a:gd name="adj2" fmla="val -2406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スクロールバー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6525344" y="4139952"/>
            <a:ext cx="432048" cy="4320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形吹き出し 21"/>
          <p:cNvSpPr/>
          <p:nvPr/>
        </p:nvSpPr>
        <p:spPr>
          <a:xfrm>
            <a:off x="8181528" y="251520"/>
            <a:ext cx="3312368" cy="1872208"/>
          </a:xfrm>
          <a:prstGeom prst="wedgeEllipseCallout">
            <a:avLst>
              <a:gd name="adj1" fmla="val -98731"/>
              <a:gd name="adj2" fmla="val -2406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ホームへ戻る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2696" y="1331640"/>
            <a:ext cx="5688632" cy="4032448"/>
            <a:chOff x="720080" y="3456503"/>
            <a:chExt cx="5515034" cy="4388484"/>
          </a:xfrm>
        </p:grpSpPr>
        <p:pic>
          <p:nvPicPr>
            <p:cNvPr id="18" name="図 17" descr="9.png"/>
            <p:cNvPicPr>
              <a:picLocks noChangeAspect="1"/>
            </p:cNvPicPr>
            <p:nvPr/>
          </p:nvPicPr>
          <p:blipFill>
            <a:blip r:embed="rId3" cstate="print">
              <a:lum bright="10000"/>
            </a:blip>
            <a:stretch>
              <a:fillRect/>
            </a:stretch>
          </p:blipFill>
          <p:spPr>
            <a:xfrm>
              <a:off x="720080" y="3456503"/>
              <a:ext cx="5515034" cy="4388484"/>
            </a:xfrm>
            <a:prstGeom prst="rect">
              <a:avLst/>
            </a:prstGeom>
          </p:spPr>
        </p:pic>
        <p:sp>
          <p:nvSpPr>
            <p:cNvPr id="19" name="テキスト ボックス 18"/>
            <p:cNvSpPr txBox="1"/>
            <p:nvPr/>
          </p:nvSpPr>
          <p:spPr>
            <a:xfrm>
              <a:off x="1052735" y="3836717"/>
              <a:ext cx="4577521" cy="506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一致したキーフレーズは</a:t>
              </a:r>
              <a:r>
                <a:rPr kumimoji="1" lang="en-US" altLang="ja-JP" sz="2000" dirty="0" smtClean="0"/>
                <a:t>｢</a:t>
              </a:r>
              <a:r>
                <a:rPr kumimoji="1" lang="ja-JP" altLang="en-US" sz="2000" dirty="0" smtClean="0"/>
                <a:t>～～～～</a:t>
              </a:r>
              <a:r>
                <a:rPr kumimoji="1" lang="en-US" altLang="ja-JP" sz="2000" dirty="0" smtClean="0"/>
                <a:t>｣</a:t>
              </a:r>
              <a:r>
                <a:rPr kumimoji="1" lang="ja-JP" altLang="en-US" sz="2000" dirty="0" err="1" smtClean="0"/>
                <a:t>です</a:t>
              </a:r>
              <a:endParaRPr kumimoji="1" lang="ja-JP" altLang="en-US" sz="20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836712" y="4249703"/>
              <a:ext cx="5328592" cy="244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/>
                <a:t>記事内容。</a:t>
              </a:r>
              <a:endParaRPr lang="en-US" altLang="ja-JP" sz="2000" dirty="0" smtClean="0"/>
            </a:p>
            <a:p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長かったらもっと見る</a:t>
              </a:r>
              <a:r>
                <a:rPr lang="ja-JP" altLang="en-US" sz="2000" dirty="0" err="1" smtClean="0"/>
                <a:t>で</a:t>
              </a:r>
              <a:r>
                <a:rPr lang="ja-JP" altLang="en-US" sz="2000" dirty="0" smtClean="0"/>
                <a:t>全文</a:t>
              </a:r>
              <a:r>
                <a:rPr lang="en-US" altLang="ja-JP" sz="2000" dirty="0" smtClean="0"/>
                <a:t>)</a:t>
              </a:r>
            </a:p>
            <a:p>
              <a:endParaRPr lang="en-US" altLang="ja-JP" sz="2000" dirty="0" smtClean="0"/>
            </a:p>
            <a:p>
              <a:r>
                <a:rPr lang="en-US" altLang="ja-JP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URL</a:t>
              </a:r>
              <a:r>
                <a:rPr lang="en-US" altLang="ja-JP" sz="2000" dirty="0" smtClean="0"/>
                <a:t>(URL</a:t>
              </a:r>
              <a:r>
                <a:rPr lang="ja-JP" altLang="en-US" sz="2000" dirty="0" smtClean="0"/>
                <a:t>タップでブラウザを開き、そのページへ</a:t>
              </a:r>
              <a:r>
                <a:rPr lang="en-US" altLang="ja-JP" sz="2000" dirty="0" smtClean="0"/>
                <a:t>) </a:t>
              </a:r>
            </a:p>
            <a:p>
              <a:endParaRPr lang="en-US" altLang="ja-JP" sz="2000" dirty="0" smtClean="0"/>
            </a:p>
            <a:p>
              <a:r>
                <a:rPr lang="ja-JP" altLang="en-US" sz="2000" dirty="0" smtClean="0"/>
                <a:t>･･･</a:t>
              </a:r>
              <a:endParaRPr lang="en-US" altLang="ja-JP" sz="2000" dirty="0" smtClean="0"/>
            </a:p>
            <a:p>
              <a:r>
                <a:rPr lang="en-US" altLang="ja-JP" sz="2000" dirty="0" smtClean="0"/>
                <a:t>		</a:t>
              </a:r>
              <a:r>
                <a:rPr lang="ja-JP" altLang="en-US" sz="2000" dirty="0" smtClean="0">
                  <a:solidFill>
                    <a:schemeClr val="accent1">
                      <a:lumMod val="75000"/>
                    </a:schemeClr>
                  </a:solidFill>
                </a:rPr>
                <a:t>もっと見る</a:t>
              </a:r>
              <a:endParaRPr kumimoji="1" lang="ja-JP" alt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709352" y="4427984"/>
            <a:ext cx="5671976" cy="3888432"/>
            <a:chOff x="709352" y="3613234"/>
            <a:chExt cx="5671976" cy="4231752"/>
          </a:xfrm>
        </p:grpSpPr>
        <p:pic>
          <p:nvPicPr>
            <p:cNvPr id="30" name="図 29" descr="9.png"/>
            <p:cNvPicPr>
              <a:picLocks noChangeAspect="1"/>
            </p:cNvPicPr>
            <p:nvPr/>
          </p:nvPicPr>
          <p:blipFill>
            <a:blip r:embed="rId3" cstate="print">
              <a:lum bright="10000"/>
            </a:blip>
            <a:stretch>
              <a:fillRect/>
            </a:stretch>
          </p:blipFill>
          <p:spPr>
            <a:xfrm>
              <a:off x="709352" y="3613234"/>
              <a:ext cx="5671976" cy="4231752"/>
            </a:xfrm>
            <a:prstGeom prst="rect">
              <a:avLst/>
            </a:prstGeom>
          </p:spPr>
        </p:pic>
        <p:sp>
          <p:nvSpPr>
            <p:cNvPr id="31" name="テキスト ボックス 30"/>
            <p:cNvSpPr txBox="1"/>
            <p:nvPr/>
          </p:nvSpPr>
          <p:spPr>
            <a:xfrm>
              <a:off x="1052735" y="3836717"/>
              <a:ext cx="4577521" cy="506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一致したキーフレーズは</a:t>
              </a:r>
              <a:r>
                <a:rPr kumimoji="1" lang="en-US" altLang="ja-JP" sz="2000" dirty="0" smtClean="0"/>
                <a:t>｢</a:t>
              </a:r>
              <a:r>
                <a:rPr kumimoji="1" lang="ja-JP" altLang="en-US" sz="2000" dirty="0" smtClean="0"/>
                <a:t>～～～～</a:t>
              </a:r>
              <a:r>
                <a:rPr kumimoji="1" lang="en-US" altLang="ja-JP" sz="2000" dirty="0" smtClean="0"/>
                <a:t>｣</a:t>
              </a:r>
              <a:r>
                <a:rPr kumimoji="1" lang="ja-JP" altLang="en-US" sz="2000" dirty="0" err="1" smtClean="0"/>
                <a:t>です</a:t>
              </a:r>
              <a:endParaRPr kumimoji="1" lang="ja-JP" altLang="en-US" sz="20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836712" y="4193321"/>
              <a:ext cx="5112568" cy="2554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/>
                <a:t>記事内容。</a:t>
              </a:r>
              <a:endParaRPr lang="en-US" altLang="ja-JP" sz="2000" dirty="0" smtClean="0"/>
            </a:p>
            <a:p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長かったらもっと見る</a:t>
              </a:r>
              <a:r>
                <a:rPr lang="ja-JP" altLang="en-US" sz="2000" dirty="0" err="1" smtClean="0"/>
                <a:t>で</a:t>
              </a:r>
              <a:r>
                <a:rPr lang="ja-JP" altLang="en-US" sz="2000" dirty="0" smtClean="0"/>
                <a:t>全文</a:t>
              </a:r>
              <a:r>
                <a:rPr lang="en-US" altLang="ja-JP" sz="2000" dirty="0" smtClean="0"/>
                <a:t>)</a:t>
              </a:r>
            </a:p>
            <a:p>
              <a:endParaRPr lang="en-US" altLang="ja-JP" sz="2000" dirty="0" smtClean="0"/>
            </a:p>
            <a:p>
              <a:r>
                <a:rPr lang="en-US" altLang="ja-JP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URL</a:t>
              </a:r>
              <a:r>
                <a:rPr lang="en-US" altLang="ja-JP" sz="2000" dirty="0" smtClean="0"/>
                <a:t>(URL</a:t>
              </a:r>
              <a:r>
                <a:rPr lang="ja-JP" altLang="en-US" sz="2000" dirty="0" smtClean="0"/>
                <a:t>タップでブラウザを開き、そのページへ</a:t>
              </a:r>
              <a:r>
                <a:rPr lang="en-US" altLang="ja-JP" sz="2000" dirty="0" smtClean="0"/>
                <a:t>) </a:t>
              </a:r>
            </a:p>
            <a:p>
              <a:endParaRPr lang="en-US" altLang="ja-JP" sz="2000" dirty="0" smtClean="0"/>
            </a:p>
            <a:p>
              <a:r>
                <a:rPr lang="ja-JP" altLang="en-US" sz="2000" dirty="0" smtClean="0"/>
                <a:t>･･･</a:t>
              </a:r>
              <a:endParaRPr lang="en-US" altLang="ja-JP" sz="2000" dirty="0" smtClean="0"/>
            </a:p>
            <a:p>
              <a:r>
                <a:rPr lang="en-US" altLang="ja-JP" sz="2000" dirty="0" smtClean="0"/>
                <a:t>		</a:t>
              </a:r>
              <a:r>
                <a:rPr lang="ja-JP" altLang="en-US" sz="2000" dirty="0" smtClean="0">
                  <a:solidFill>
                    <a:schemeClr val="accent1">
                      <a:lumMod val="75000"/>
                    </a:schemeClr>
                  </a:solidFill>
                </a:rPr>
                <a:t>もっと見る</a:t>
              </a:r>
              <a:endParaRPr kumimoji="1" lang="ja-JP" alt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2636912" y="1075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</a:rPr>
              <a:t>Topic</a:t>
            </a:r>
            <a:r>
              <a:rPr kumimoji="1" lang="ja-JP" altLang="en-US" sz="3600" dirty="0" smtClean="0">
                <a:solidFill>
                  <a:schemeClr val="bg1"/>
                </a:solidFill>
              </a:rPr>
              <a:t>一覧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pic>
        <p:nvPicPr>
          <p:cNvPr id="23" name="図 22" descr="retur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942" y="35496"/>
            <a:ext cx="727770" cy="727770"/>
          </a:xfrm>
          <a:prstGeom prst="rect">
            <a:avLst/>
          </a:prstGeom>
        </p:spPr>
      </p:pic>
      <p:pic>
        <p:nvPicPr>
          <p:cNvPr id="24" name="図 23" descr="ho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21288" y="35496"/>
            <a:ext cx="792088" cy="72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22"/>
          <p:cNvSpPr/>
          <p:nvPr/>
        </p:nvSpPr>
        <p:spPr>
          <a:xfrm>
            <a:off x="1700808" y="1475656"/>
            <a:ext cx="3528392" cy="1944216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キーフレーズを管理</a:t>
            </a:r>
            <a:endParaRPr kumimoji="1" lang="ja-JP" altLang="en-US" sz="2800" dirty="0"/>
          </a:p>
        </p:txBody>
      </p:sp>
      <p:sp>
        <p:nvSpPr>
          <p:cNvPr id="21" name="角丸四角形 20"/>
          <p:cNvSpPr/>
          <p:nvPr/>
        </p:nvSpPr>
        <p:spPr>
          <a:xfrm>
            <a:off x="1772816" y="3923928"/>
            <a:ext cx="3456384" cy="115212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/>
              <a:t>Facebook</a:t>
            </a:r>
            <a:r>
              <a:rPr lang="ja-JP" altLang="en-US" sz="2800" dirty="0" smtClean="0"/>
              <a:t>を認証</a:t>
            </a:r>
            <a:endParaRPr kumimoji="1" lang="ja-JP" altLang="en-US" sz="2800" dirty="0"/>
          </a:p>
        </p:txBody>
      </p:sp>
      <p:sp>
        <p:nvSpPr>
          <p:cNvPr id="18" name="角丸四角形 17"/>
          <p:cNvSpPr/>
          <p:nvPr/>
        </p:nvSpPr>
        <p:spPr>
          <a:xfrm>
            <a:off x="1772816" y="5292080"/>
            <a:ext cx="3456384" cy="115212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Twitter</a:t>
            </a:r>
            <a:r>
              <a:rPr kumimoji="1" lang="ja-JP" altLang="en-US" sz="2800" dirty="0" smtClean="0"/>
              <a:t>を認証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2882003" y="160348"/>
            <a:ext cx="902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設定</a:t>
            </a:r>
            <a:endParaRPr lang="ja-JP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図 7" descr="retur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942" y="35496"/>
            <a:ext cx="727770" cy="727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4725144" y="1115616"/>
            <a:ext cx="1275570" cy="542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検索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40768" y="1115616"/>
            <a:ext cx="318892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3200" dirty="0"/>
          </a:p>
        </p:txBody>
      </p:sp>
      <p:sp>
        <p:nvSpPr>
          <p:cNvPr id="33" name="正方形/長方形 32"/>
          <p:cNvSpPr/>
          <p:nvPr/>
        </p:nvSpPr>
        <p:spPr>
          <a:xfrm flipH="1">
            <a:off x="6723035" y="1907704"/>
            <a:ext cx="162349" cy="7236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6597352" y="4139952"/>
            <a:ext cx="432048" cy="4320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988840" y="160348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キーフレーズ管理</a:t>
            </a:r>
            <a:endParaRPr lang="ja-JP" altLang="en-US" sz="2800" dirty="0">
              <a:solidFill>
                <a:schemeClr val="bg1"/>
              </a:solidFill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1196752" y="2083224"/>
            <a:ext cx="3797010" cy="1661191"/>
            <a:chOff x="1746519" y="2083224"/>
            <a:chExt cx="3797010" cy="1661191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1746519" y="2083224"/>
              <a:ext cx="3797010" cy="1661191"/>
              <a:chOff x="1895918" y="1763688"/>
              <a:chExt cx="3858252" cy="1984719"/>
            </a:xfrm>
          </p:grpSpPr>
          <p:pic>
            <p:nvPicPr>
              <p:cNvPr id="25" name="図 24" descr="9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95918" y="1763688"/>
                <a:ext cx="3858252" cy="1984719"/>
              </a:xfrm>
              <a:prstGeom prst="rect">
                <a:avLst/>
              </a:prstGeom>
            </p:spPr>
          </p:pic>
          <p:sp>
            <p:nvSpPr>
              <p:cNvPr id="24" name="テキスト ボックス 23"/>
              <p:cNvSpPr txBox="1"/>
              <p:nvPr/>
            </p:nvSpPr>
            <p:spPr>
              <a:xfrm>
                <a:off x="1988840" y="2195736"/>
                <a:ext cx="3528392" cy="919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400" dirty="0" smtClean="0"/>
                  <a:t>　　</a:t>
                </a:r>
                <a:r>
                  <a:rPr kumimoji="1" lang="ja-JP" altLang="en-US" sz="4400" dirty="0" smtClean="0"/>
                  <a:t>高専</a:t>
                </a:r>
                <a:r>
                  <a:rPr kumimoji="1" lang="en-US" altLang="ja-JP" sz="4400" dirty="0" smtClean="0"/>
                  <a:t>	</a:t>
                </a:r>
                <a:r>
                  <a:rPr kumimoji="1" lang="ja-JP" altLang="en-US" sz="4400" dirty="0" smtClean="0"/>
                  <a:t>　　</a:t>
                </a:r>
                <a:endParaRPr kumimoji="1" lang="ja-JP" altLang="en-US" sz="4400" dirty="0"/>
              </a:p>
            </p:txBody>
          </p:sp>
        </p:grpSp>
        <p:pic>
          <p:nvPicPr>
            <p:cNvPr id="29" name="図 28" descr="delet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1128" y="2483768"/>
              <a:ext cx="576064" cy="576064"/>
            </a:xfrm>
            <a:prstGeom prst="rect">
              <a:avLst/>
            </a:prstGeom>
          </p:spPr>
        </p:pic>
      </p:grpSp>
      <p:grpSp>
        <p:nvGrpSpPr>
          <p:cNvPr id="31" name="グループ化 30"/>
          <p:cNvGrpSpPr/>
          <p:nvPr/>
        </p:nvGrpSpPr>
        <p:grpSpPr>
          <a:xfrm>
            <a:off x="1223049" y="3558881"/>
            <a:ext cx="4680520" cy="1661191"/>
            <a:chOff x="1746519" y="2083224"/>
            <a:chExt cx="3797010" cy="1661191"/>
          </a:xfrm>
        </p:grpSpPr>
        <p:grpSp>
          <p:nvGrpSpPr>
            <p:cNvPr id="35" name="グループ化 37"/>
            <p:cNvGrpSpPr/>
            <p:nvPr/>
          </p:nvGrpSpPr>
          <p:grpSpPr>
            <a:xfrm>
              <a:off x="1746519" y="2083224"/>
              <a:ext cx="3797010" cy="1661191"/>
              <a:chOff x="1895918" y="1763688"/>
              <a:chExt cx="3858252" cy="1984719"/>
            </a:xfrm>
          </p:grpSpPr>
          <p:pic>
            <p:nvPicPr>
              <p:cNvPr id="37" name="図 36" descr="9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95918" y="1763688"/>
                <a:ext cx="3858252" cy="1984719"/>
              </a:xfrm>
              <a:prstGeom prst="rect">
                <a:avLst/>
              </a:prstGeom>
            </p:spPr>
          </p:pic>
          <p:sp>
            <p:nvSpPr>
              <p:cNvPr id="39" name="テキスト ボックス 38"/>
              <p:cNvSpPr txBox="1"/>
              <p:nvPr/>
            </p:nvSpPr>
            <p:spPr>
              <a:xfrm>
                <a:off x="1988840" y="2195736"/>
                <a:ext cx="3528392" cy="919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400" dirty="0" smtClean="0"/>
                  <a:t>　　</a:t>
                </a:r>
                <a:r>
                  <a:rPr kumimoji="1" lang="ja-JP" altLang="en-US" sz="4400" dirty="0" smtClean="0"/>
                  <a:t>ベンチャー</a:t>
                </a:r>
                <a:r>
                  <a:rPr kumimoji="1" lang="en-US" altLang="ja-JP" sz="4400" dirty="0" smtClean="0"/>
                  <a:t>	</a:t>
                </a:r>
                <a:r>
                  <a:rPr kumimoji="1" lang="ja-JP" altLang="en-US" sz="4400" dirty="0" smtClean="0"/>
                  <a:t>　　</a:t>
                </a:r>
                <a:endParaRPr kumimoji="1" lang="ja-JP" altLang="en-US" sz="4400" dirty="0"/>
              </a:p>
            </p:txBody>
          </p:sp>
        </p:grpSp>
        <p:pic>
          <p:nvPicPr>
            <p:cNvPr id="36" name="図 35" descr="delet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6375" y="2483768"/>
              <a:ext cx="495077" cy="576064"/>
            </a:xfrm>
            <a:prstGeom prst="rect">
              <a:avLst/>
            </a:prstGeom>
          </p:spPr>
        </p:pic>
      </p:grpSp>
      <p:grpSp>
        <p:nvGrpSpPr>
          <p:cNvPr id="40" name="グループ化 39"/>
          <p:cNvGrpSpPr/>
          <p:nvPr/>
        </p:nvGrpSpPr>
        <p:grpSpPr>
          <a:xfrm>
            <a:off x="1223049" y="5071049"/>
            <a:ext cx="3797010" cy="1661191"/>
            <a:chOff x="1746519" y="2083224"/>
            <a:chExt cx="3797010" cy="1661191"/>
          </a:xfrm>
        </p:grpSpPr>
        <p:grpSp>
          <p:nvGrpSpPr>
            <p:cNvPr id="41" name="グループ化 37"/>
            <p:cNvGrpSpPr/>
            <p:nvPr/>
          </p:nvGrpSpPr>
          <p:grpSpPr>
            <a:xfrm>
              <a:off x="1746519" y="2083224"/>
              <a:ext cx="3797010" cy="1661191"/>
              <a:chOff x="1895918" y="1763688"/>
              <a:chExt cx="3858252" cy="1984719"/>
            </a:xfrm>
          </p:grpSpPr>
          <p:pic>
            <p:nvPicPr>
              <p:cNvPr id="43" name="図 42" descr="9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95918" y="1763688"/>
                <a:ext cx="3858252" cy="1984719"/>
              </a:xfrm>
              <a:prstGeom prst="rect">
                <a:avLst/>
              </a:prstGeom>
            </p:spPr>
          </p:pic>
          <p:sp>
            <p:nvSpPr>
              <p:cNvPr id="44" name="テキスト ボックス 43"/>
              <p:cNvSpPr txBox="1"/>
              <p:nvPr/>
            </p:nvSpPr>
            <p:spPr>
              <a:xfrm>
                <a:off x="1988840" y="2195736"/>
                <a:ext cx="3528392" cy="919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400" dirty="0" smtClean="0"/>
                  <a:t>　　</a:t>
                </a:r>
                <a:r>
                  <a:rPr kumimoji="1" lang="ja-JP" altLang="en-US" sz="4400" dirty="0" smtClean="0"/>
                  <a:t>スマホ</a:t>
                </a:r>
                <a:r>
                  <a:rPr kumimoji="1" lang="en-US" altLang="ja-JP" sz="4400" dirty="0" smtClean="0"/>
                  <a:t>	</a:t>
                </a:r>
                <a:r>
                  <a:rPr kumimoji="1" lang="ja-JP" altLang="en-US" sz="4400" dirty="0" smtClean="0"/>
                  <a:t>　　</a:t>
                </a:r>
                <a:endParaRPr kumimoji="1" lang="ja-JP" altLang="en-US" sz="4400" dirty="0"/>
              </a:p>
            </p:txBody>
          </p:sp>
        </p:grpSp>
        <p:pic>
          <p:nvPicPr>
            <p:cNvPr id="42" name="図 41" descr="delet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1128" y="2483768"/>
              <a:ext cx="576064" cy="576064"/>
            </a:xfrm>
            <a:prstGeom prst="rect">
              <a:avLst/>
            </a:prstGeom>
          </p:spPr>
        </p:pic>
      </p:grpSp>
      <p:grpSp>
        <p:nvGrpSpPr>
          <p:cNvPr id="45" name="グループ化 44"/>
          <p:cNvGrpSpPr/>
          <p:nvPr/>
        </p:nvGrpSpPr>
        <p:grpSpPr>
          <a:xfrm>
            <a:off x="1242463" y="6583217"/>
            <a:ext cx="3698705" cy="1661191"/>
            <a:chOff x="1746519" y="2083224"/>
            <a:chExt cx="3797010" cy="1661191"/>
          </a:xfrm>
        </p:grpSpPr>
        <p:grpSp>
          <p:nvGrpSpPr>
            <p:cNvPr id="46" name="グループ化 37"/>
            <p:cNvGrpSpPr/>
            <p:nvPr/>
          </p:nvGrpSpPr>
          <p:grpSpPr>
            <a:xfrm>
              <a:off x="1746519" y="2083224"/>
              <a:ext cx="3797010" cy="1661191"/>
              <a:chOff x="1895918" y="1763688"/>
              <a:chExt cx="3858252" cy="1984719"/>
            </a:xfrm>
          </p:grpSpPr>
          <p:pic>
            <p:nvPicPr>
              <p:cNvPr id="57" name="図 56" descr="9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95918" y="1763688"/>
                <a:ext cx="3858252" cy="1984719"/>
              </a:xfrm>
              <a:prstGeom prst="rect">
                <a:avLst/>
              </a:prstGeom>
            </p:spPr>
          </p:pic>
          <p:sp>
            <p:nvSpPr>
              <p:cNvPr id="61" name="テキスト ボックス 60"/>
              <p:cNvSpPr txBox="1"/>
              <p:nvPr/>
            </p:nvSpPr>
            <p:spPr>
              <a:xfrm>
                <a:off x="1988840" y="2195736"/>
                <a:ext cx="3528392" cy="919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400" dirty="0" smtClean="0"/>
                  <a:t>　</a:t>
                </a:r>
                <a:r>
                  <a:rPr kumimoji="1" lang="en-US" altLang="ja-JP" sz="4400" dirty="0" err="1" smtClean="0"/>
                  <a:t>Sansan</a:t>
                </a:r>
                <a:r>
                  <a:rPr kumimoji="1" lang="en-US" altLang="ja-JP" sz="4400" dirty="0" smtClean="0"/>
                  <a:t>	</a:t>
                </a:r>
                <a:r>
                  <a:rPr kumimoji="1" lang="ja-JP" altLang="en-US" sz="4400" dirty="0" smtClean="0"/>
                  <a:t>　　</a:t>
                </a:r>
                <a:endParaRPr kumimoji="1" lang="ja-JP" altLang="en-US" sz="4400" dirty="0"/>
              </a:p>
            </p:txBody>
          </p:sp>
        </p:grpSp>
        <p:pic>
          <p:nvPicPr>
            <p:cNvPr id="47" name="図 46" descr="delet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2545" y="2483768"/>
              <a:ext cx="693262" cy="576064"/>
            </a:xfrm>
            <a:prstGeom prst="rect">
              <a:avLst/>
            </a:prstGeom>
          </p:spPr>
        </p:pic>
      </p:grpSp>
      <p:pic>
        <p:nvPicPr>
          <p:cNvPr id="48" name="図 47" descr="retur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942" y="35496"/>
            <a:ext cx="727770" cy="727770"/>
          </a:xfrm>
          <a:prstGeom prst="rect">
            <a:avLst/>
          </a:prstGeom>
        </p:spPr>
      </p:pic>
      <p:pic>
        <p:nvPicPr>
          <p:cNvPr id="49" name="図 48" descr="menu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21288" y="62880"/>
            <a:ext cx="692696" cy="692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2132856" y="8172400"/>
            <a:ext cx="2592288" cy="792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キーフレーズを追加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384" y="1158007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以下のキーフレーズがみつかりました。</a:t>
            </a:r>
          </a:p>
        </p:txBody>
      </p:sp>
      <p:sp>
        <p:nvSpPr>
          <p:cNvPr id="23" name="正方形/長方形 22"/>
          <p:cNvSpPr/>
          <p:nvPr/>
        </p:nvSpPr>
        <p:spPr>
          <a:xfrm flipH="1">
            <a:off x="6669360" y="1763688"/>
            <a:ext cx="188640" cy="6264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/>
          <p:cNvGrpSpPr/>
          <p:nvPr/>
        </p:nvGrpSpPr>
        <p:grpSpPr>
          <a:xfrm>
            <a:off x="1530495" y="1650921"/>
            <a:ext cx="3888433" cy="1701189"/>
            <a:chOff x="1895918" y="1798853"/>
            <a:chExt cx="3858252" cy="1914388"/>
          </a:xfrm>
        </p:grpSpPr>
        <p:pic>
          <p:nvPicPr>
            <p:cNvPr id="27" name="図 26" descr="9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918" y="1798853"/>
              <a:ext cx="3858252" cy="1914388"/>
            </a:xfrm>
            <a:prstGeom prst="rect">
              <a:avLst/>
            </a:prstGeom>
          </p:spPr>
        </p:pic>
        <p:sp>
          <p:nvSpPr>
            <p:cNvPr id="28" name="テキスト ボックス 27"/>
            <p:cNvSpPr txBox="1"/>
            <p:nvPr/>
          </p:nvSpPr>
          <p:spPr>
            <a:xfrm>
              <a:off x="1988840" y="2195736"/>
              <a:ext cx="3528392" cy="865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lang="ja-JP" altLang="en-US" sz="4400" dirty="0" smtClean="0"/>
                <a:t>高専</a:t>
              </a:r>
              <a:r>
                <a:rPr kumimoji="1" lang="en-US" altLang="ja-JP" sz="4400" dirty="0" smtClean="0"/>
                <a:t>	</a:t>
              </a:r>
              <a:r>
                <a:rPr kumimoji="1" lang="ja-JP" altLang="en-US" sz="4400" dirty="0" smtClean="0"/>
                <a:t>　　</a:t>
              </a:r>
              <a:endParaRPr kumimoji="1" lang="ja-JP" altLang="en-US" sz="4400" dirty="0"/>
            </a:p>
          </p:txBody>
        </p:sp>
      </p:grpSp>
      <p:sp>
        <p:nvSpPr>
          <p:cNvPr id="29" name="円/楕円 28"/>
          <p:cNvSpPr/>
          <p:nvPr/>
        </p:nvSpPr>
        <p:spPr>
          <a:xfrm>
            <a:off x="6636774" y="2843808"/>
            <a:ext cx="442451" cy="45870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1484784" y="3219346"/>
            <a:ext cx="3960440" cy="1732692"/>
            <a:chOff x="1895918" y="1781128"/>
            <a:chExt cx="3858252" cy="1949839"/>
          </a:xfrm>
        </p:grpSpPr>
        <p:pic>
          <p:nvPicPr>
            <p:cNvPr id="31" name="図 30" descr="9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918" y="1781128"/>
              <a:ext cx="3858252" cy="1949839"/>
            </a:xfrm>
            <a:prstGeom prst="rect">
              <a:avLst/>
            </a:prstGeom>
          </p:spPr>
        </p:pic>
        <p:sp>
          <p:nvSpPr>
            <p:cNvPr id="32" name="テキスト ボックス 31"/>
            <p:cNvSpPr txBox="1"/>
            <p:nvPr/>
          </p:nvSpPr>
          <p:spPr>
            <a:xfrm>
              <a:off x="1988840" y="2195736"/>
              <a:ext cx="3528392" cy="865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lang="ja-JP" altLang="en-US" sz="4400" dirty="0" smtClean="0"/>
                <a:t>石川</a:t>
              </a:r>
              <a:r>
                <a:rPr kumimoji="1" lang="en-US" altLang="ja-JP" sz="4400" dirty="0" smtClean="0"/>
                <a:t>	</a:t>
              </a:r>
              <a:r>
                <a:rPr kumimoji="1" lang="ja-JP" altLang="en-US" sz="4400" dirty="0" smtClean="0"/>
                <a:t>　　</a:t>
              </a:r>
              <a:endParaRPr kumimoji="1" lang="ja-JP" altLang="en-US" sz="4400" dirty="0"/>
            </a:p>
          </p:txBody>
        </p:sp>
      </p:grpSp>
      <p:sp>
        <p:nvSpPr>
          <p:cNvPr id="41" name="正方形/長方形 40"/>
          <p:cNvSpPr/>
          <p:nvPr/>
        </p:nvSpPr>
        <p:spPr>
          <a:xfrm>
            <a:off x="1988840" y="160348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キーフレーズ管理</a:t>
            </a:r>
            <a:endParaRPr lang="ja-JP" altLang="en-US" sz="2800" dirty="0">
              <a:solidFill>
                <a:schemeClr val="bg1"/>
              </a:solidFill>
            </a:endParaRPr>
          </a:p>
        </p:txBody>
      </p:sp>
      <p:pic>
        <p:nvPicPr>
          <p:cNvPr id="18" name="図 17" descr="dele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81128" y="2123728"/>
            <a:ext cx="576064" cy="576064"/>
          </a:xfrm>
          <a:prstGeom prst="rect">
            <a:avLst/>
          </a:prstGeom>
        </p:spPr>
      </p:pic>
      <p:pic>
        <p:nvPicPr>
          <p:cNvPr id="19" name="図 18" descr="dele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81128" y="3635896"/>
            <a:ext cx="576064" cy="576064"/>
          </a:xfrm>
          <a:prstGeom prst="rect">
            <a:avLst/>
          </a:prstGeom>
        </p:spPr>
      </p:pic>
      <p:grpSp>
        <p:nvGrpSpPr>
          <p:cNvPr id="20" name="グループ化 19"/>
          <p:cNvGrpSpPr/>
          <p:nvPr/>
        </p:nvGrpSpPr>
        <p:grpSpPr>
          <a:xfrm>
            <a:off x="1484784" y="4788024"/>
            <a:ext cx="4536504" cy="1830483"/>
            <a:chOff x="1895919" y="1763687"/>
            <a:chExt cx="3797967" cy="2059886"/>
          </a:xfrm>
        </p:grpSpPr>
        <p:pic>
          <p:nvPicPr>
            <p:cNvPr id="21" name="図 20" descr="9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919" y="1763687"/>
              <a:ext cx="3797967" cy="1984720"/>
            </a:xfrm>
            <a:prstGeom prst="rect">
              <a:avLst/>
            </a:prstGeom>
          </p:spPr>
        </p:pic>
        <p:sp>
          <p:nvSpPr>
            <p:cNvPr id="24" name="テキスト ボックス 23"/>
            <p:cNvSpPr txBox="1"/>
            <p:nvPr/>
          </p:nvSpPr>
          <p:spPr>
            <a:xfrm>
              <a:off x="1988840" y="2195736"/>
              <a:ext cx="3528392" cy="1627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ベンチャー</a:t>
              </a:r>
              <a:r>
                <a:rPr kumimoji="1" lang="en-US" altLang="ja-JP" sz="4400" dirty="0" smtClean="0"/>
                <a:t>	</a:t>
              </a:r>
              <a:r>
                <a:rPr kumimoji="1" lang="ja-JP" altLang="en-US" sz="4400" dirty="0" smtClean="0"/>
                <a:t>　　</a:t>
              </a:r>
              <a:endParaRPr kumimoji="1" lang="ja-JP" altLang="en-US" sz="4400" dirty="0"/>
            </a:p>
          </p:txBody>
        </p:sp>
      </p:grpSp>
      <p:pic>
        <p:nvPicPr>
          <p:cNvPr id="37" name="図 36" descr="dele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57192" y="5292080"/>
            <a:ext cx="576064" cy="576064"/>
          </a:xfrm>
          <a:prstGeom prst="rect">
            <a:avLst/>
          </a:prstGeom>
        </p:spPr>
      </p:pic>
      <p:grpSp>
        <p:nvGrpSpPr>
          <p:cNvPr id="39" name="グループ化 38"/>
          <p:cNvGrpSpPr/>
          <p:nvPr/>
        </p:nvGrpSpPr>
        <p:grpSpPr>
          <a:xfrm>
            <a:off x="1484784" y="6424210"/>
            <a:ext cx="3960440" cy="1732692"/>
            <a:chOff x="1895918" y="1781128"/>
            <a:chExt cx="3858252" cy="1949839"/>
          </a:xfrm>
        </p:grpSpPr>
        <p:pic>
          <p:nvPicPr>
            <p:cNvPr id="40" name="図 39" descr="9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918" y="1781128"/>
              <a:ext cx="3858252" cy="1949839"/>
            </a:xfrm>
            <a:prstGeom prst="rect">
              <a:avLst/>
            </a:prstGeom>
          </p:spPr>
        </p:pic>
        <p:sp>
          <p:nvSpPr>
            <p:cNvPr id="43" name="テキスト ボックス 42"/>
            <p:cNvSpPr txBox="1"/>
            <p:nvPr/>
          </p:nvSpPr>
          <p:spPr>
            <a:xfrm>
              <a:off x="1988840" y="2195736"/>
              <a:ext cx="3528392" cy="865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kumimoji="1" lang="en-US" altLang="ja-JP" sz="4400" dirty="0" smtClean="0"/>
                <a:t>Android	</a:t>
              </a:r>
              <a:r>
                <a:rPr kumimoji="1" lang="ja-JP" altLang="en-US" sz="4400" dirty="0" smtClean="0"/>
                <a:t>　　</a:t>
              </a:r>
              <a:endParaRPr kumimoji="1" lang="ja-JP" altLang="en-US" sz="4400" dirty="0"/>
            </a:p>
          </p:txBody>
        </p:sp>
      </p:grpSp>
      <p:pic>
        <p:nvPicPr>
          <p:cNvPr id="44" name="図 43" descr="dele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81128" y="6876256"/>
            <a:ext cx="576064" cy="576064"/>
          </a:xfrm>
          <a:prstGeom prst="rect">
            <a:avLst/>
          </a:prstGeom>
        </p:spPr>
      </p:pic>
      <p:pic>
        <p:nvPicPr>
          <p:cNvPr id="33" name="図 32" descr="hom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21288" y="35496"/>
            <a:ext cx="792088" cy="72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</TotalTime>
  <Words>274</Words>
  <Application>Microsoft Office PowerPoint</Application>
  <PresentationFormat>画面に合わせる (4:3)</PresentationFormat>
  <Paragraphs>142</Paragraphs>
  <Slides>7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i101318n</dc:creator>
  <cp:lastModifiedBy>i101318n</cp:lastModifiedBy>
  <cp:revision>287</cp:revision>
  <dcterms:created xsi:type="dcterms:W3CDTF">2013-03-10T06:57:36Z</dcterms:created>
  <dcterms:modified xsi:type="dcterms:W3CDTF">2013-03-16T12:40:37Z</dcterms:modified>
</cp:coreProperties>
</file>