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59" r:id="rId4"/>
    <p:sldId id="261" r:id="rId5"/>
    <p:sldId id="262" r:id="rId6"/>
    <p:sldId id="260" r:id="rId7"/>
    <p:sldId id="264" r:id="rId8"/>
    <p:sldId id="265" r:id="rId9"/>
    <p:sldId id="271" r:id="rId10"/>
    <p:sldId id="266" r:id="rId11"/>
    <p:sldId id="268" r:id="rId12"/>
    <p:sldId id="267" r:id="rId13"/>
    <p:sldId id="269" r:id="rId1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138" autoAdjust="0"/>
  </p:normalViewPr>
  <p:slideViewPr>
    <p:cSldViewPr>
      <p:cViewPr>
        <p:scale>
          <a:sx n="66" d="100"/>
          <a:sy n="66" d="100"/>
        </p:scale>
        <p:origin x="-1284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3A665-BE83-42CB-BA98-DDCBB3B2F224}" type="datetimeFigureOut">
              <a:rPr kumimoji="1" lang="ja-JP" altLang="en-US" smtClean="0"/>
              <a:pPr/>
              <a:t>2013/3/17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0A23C-77A9-4B2A-8ABB-99B63503A32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sz="2800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0A23C-77A9-4B2A-8ABB-99B63503A325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sz="28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0A23C-77A9-4B2A-8ABB-99B63503A325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sz="28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0A23C-77A9-4B2A-8ABB-99B63503A325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ja-JP" altLang="en-US" sz="1800" dirty="0" smtClean="0"/>
              <a:t>世界初の法人向けクラウド名刺管理サービス</a:t>
            </a:r>
            <a:br>
              <a:rPr lang="ja-JP" altLang="en-US" sz="1800" dirty="0" smtClean="0"/>
            </a:br>
            <a:r>
              <a:rPr lang="ja-JP" altLang="en-US" sz="1800" dirty="0" smtClean="0"/>
              <a:t/>
            </a:r>
            <a:br>
              <a:rPr lang="ja-JP" altLang="en-US" sz="1800" dirty="0" smtClean="0"/>
            </a:br>
            <a:r>
              <a:rPr lang="ja-JP" altLang="en-US" sz="1800" dirty="0" smtClean="0"/>
              <a:t>国内･国外の多くの企業で幅広く導入</a:t>
            </a:r>
            <a:endParaRPr lang="en-US" altLang="ja-JP" sz="1800" dirty="0" smtClean="0"/>
          </a:p>
          <a:p>
            <a:endParaRPr lang="ja-JP" altLang="en-US" sz="1800" dirty="0" smtClean="0"/>
          </a:p>
          <a:p>
            <a:r>
              <a:rPr lang="ja-JP" altLang="en-US" sz="1800" dirty="0"/>
              <a:t>リンクナレッジの導入社数は</a:t>
            </a:r>
            <a:r>
              <a:rPr lang="en-US" altLang="ja-JP" sz="1800" dirty="0"/>
              <a:t>800</a:t>
            </a:r>
            <a:r>
              <a:rPr lang="ja-JP" altLang="en-US" sz="1800" dirty="0"/>
              <a:t>社を</a:t>
            </a:r>
            <a:r>
              <a:rPr lang="ja-JP" altLang="en-US" sz="1800" dirty="0" smtClean="0"/>
              <a:t>超え</a:t>
            </a:r>
            <a:endParaRPr lang="en-US" altLang="ja-JP" sz="1800" dirty="0" smtClean="0"/>
          </a:p>
          <a:p>
            <a:r>
              <a:rPr lang="ja-JP" altLang="en-US" sz="1800" dirty="0" smtClean="0"/>
              <a:t>導入</a:t>
            </a:r>
            <a:r>
              <a:rPr lang="ja-JP" altLang="en-US" sz="1800" dirty="0"/>
              <a:t>シェア</a:t>
            </a:r>
            <a:r>
              <a:rPr lang="en-US" altLang="ja-JP" sz="1800" dirty="0" smtClean="0"/>
              <a:t>No.1</a:t>
            </a:r>
          </a:p>
          <a:p>
            <a:r>
              <a:rPr lang="ja-JP" altLang="en-US" sz="1800" dirty="0" smtClean="0"/>
              <a:t>導入</a:t>
            </a:r>
            <a:r>
              <a:rPr lang="ja-JP" altLang="en-US" sz="1800" dirty="0"/>
              <a:t>企業様の営業力を強化し、売上拡大に貢献しています</a:t>
            </a:r>
            <a:r>
              <a:rPr lang="ja-JP" altLang="en-US" sz="1800" dirty="0" smtClean="0"/>
              <a:t>。</a:t>
            </a:r>
            <a:endParaRPr lang="en-US" altLang="ja-JP" sz="1800" dirty="0" smtClean="0"/>
          </a:p>
          <a:p>
            <a:r>
              <a:rPr lang="ja-JP" altLang="en-US" sz="1800" dirty="0" smtClean="0"/>
              <a:t>セキュリティ</a:t>
            </a:r>
            <a:endParaRPr lang="en-US" altLang="ja-JP" sz="1800" dirty="0" smtClean="0"/>
          </a:p>
          <a:p>
            <a:r>
              <a:rPr lang="ja-JP" altLang="en-US" sz="1800" dirty="0" smtClean="0"/>
              <a:t>プライバシーマーク</a:t>
            </a:r>
            <a:r>
              <a:rPr lang="ja-JP" altLang="en-US" sz="1800" dirty="0"/>
              <a:t>の</a:t>
            </a:r>
            <a:r>
              <a:rPr lang="ja-JP" altLang="en-US" sz="1800" dirty="0" smtClean="0"/>
              <a:t>取得</a:t>
            </a:r>
            <a:endParaRPr lang="en-US" altLang="ja-JP" sz="1800" dirty="0" smtClean="0"/>
          </a:p>
          <a:p>
            <a:r>
              <a:rPr lang="ja-JP" altLang="en-US" sz="1800" b="1" dirty="0" smtClean="0"/>
              <a:t>名刺をクラウドで管理・活用して、収益最大化を支援するサービス</a:t>
            </a:r>
            <a:endParaRPr lang="en-US" altLang="ja-JP" sz="1800" b="1" dirty="0" smtClean="0"/>
          </a:p>
          <a:p>
            <a:endParaRPr kumimoji="1" lang="en-US" altLang="ja-JP" sz="1800" dirty="0" smtClean="0"/>
          </a:p>
          <a:p>
            <a:endParaRPr kumimoji="1" lang="ja-JP" altLang="en-US" sz="1800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0A23C-77A9-4B2A-8ABB-99B63503A325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ja-JP" sz="1800" dirty="0" smtClean="0"/>
              <a:t>2012</a:t>
            </a:r>
            <a:r>
              <a:rPr lang="ja-JP" altLang="en-US" sz="1800" dirty="0"/>
              <a:t>年よりスタートした、個人向けの名刺管理アプリ／</a:t>
            </a:r>
            <a:r>
              <a:rPr lang="ja-JP" altLang="en-US" sz="1800" dirty="0" smtClean="0"/>
              <a:t>クラウドサービス</a:t>
            </a:r>
            <a:endParaRPr lang="en-US" altLang="ja-JP" sz="1800" dirty="0"/>
          </a:p>
          <a:p>
            <a:endParaRPr lang="ja-JP" altLang="en-US" dirty="0" smtClean="0"/>
          </a:p>
          <a:p>
            <a:r>
              <a:rPr lang="en-US" altLang="ja-JP" sz="1800" dirty="0" smtClean="0"/>
              <a:t>2012</a:t>
            </a:r>
            <a:r>
              <a:rPr lang="ja-JP" altLang="en-US" sz="1800" dirty="0" smtClean="0"/>
              <a:t>年リリース以降、ユーザー数</a:t>
            </a:r>
            <a:r>
              <a:rPr lang="en-US" altLang="ja-JP" sz="1800" dirty="0" smtClean="0"/>
              <a:t>10</a:t>
            </a:r>
            <a:r>
              <a:rPr lang="ja-JP" altLang="en-US" sz="1800" dirty="0" smtClean="0"/>
              <a:t>万人突破</a:t>
            </a:r>
          </a:p>
          <a:p>
            <a:r>
              <a:rPr lang="en-US" altLang="ja-JP" sz="1800" dirty="0" smtClean="0"/>
              <a:t>2012</a:t>
            </a:r>
            <a:r>
              <a:rPr lang="ja-JP" altLang="en-US" sz="1800" dirty="0" smtClean="0"/>
              <a:t>年ベストアプリランキング、ビジネスアプリ部門第</a:t>
            </a:r>
            <a:r>
              <a:rPr lang="en-US" altLang="ja-JP" sz="1800" dirty="0" smtClean="0"/>
              <a:t>1</a:t>
            </a:r>
            <a:r>
              <a:rPr lang="ja-JP" altLang="en-US" sz="1800" dirty="0" smtClean="0"/>
              <a:t>位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0A23C-77A9-4B2A-8ABB-99B63503A325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0A23C-77A9-4B2A-8ABB-99B63503A325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印象</a:t>
            </a:r>
            <a:endParaRPr kumimoji="1" lang="en-US" altLang="ja-JP" dirty="0" smtClean="0"/>
          </a:p>
          <a:p>
            <a:r>
              <a:rPr kumimoji="1" lang="ja-JP" altLang="en-US" dirty="0" smtClean="0"/>
              <a:t>会話が続かない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0A23C-77A9-4B2A-8ABB-99B63503A325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Android</a:t>
            </a:r>
            <a:r>
              <a:rPr kumimoji="1" lang="ja-JP" altLang="en-US" dirty="0" smtClean="0"/>
              <a:t>の素材が見つからなかった･･･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0A23C-77A9-4B2A-8ABB-99B63503A325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BA9C-D01F-4665-A7DD-1D8B8337740E}" type="datetimeFigureOut">
              <a:rPr kumimoji="1" lang="ja-JP" altLang="en-US" smtClean="0"/>
              <a:pPr/>
              <a:t>2013/3/17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A9B57C-4469-4EC6-9FAE-85D621668D2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BA9C-D01F-4665-A7DD-1D8B8337740E}" type="datetimeFigureOut">
              <a:rPr kumimoji="1" lang="ja-JP" altLang="en-US" smtClean="0"/>
              <a:pPr/>
              <a:t>2013/3/17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A9B57C-4469-4EC6-9FAE-85D621668D2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BA9C-D01F-4665-A7DD-1D8B8337740E}" type="datetimeFigureOut">
              <a:rPr kumimoji="1" lang="ja-JP" altLang="en-US" smtClean="0"/>
              <a:pPr/>
              <a:t>2013/3/17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A9B57C-4469-4EC6-9FAE-85D621668D2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BA9C-D01F-4665-A7DD-1D8B8337740E}" type="datetimeFigureOut">
              <a:rPr kumimoji="1" lang="ja-JP" altLang="en-US" smtClean="0"/>
              <a:pPr/>
              <a:t>2013/3/17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660232" y="5949280"/>
            <a:ext cx="2133600" cy="365125"/>
          </a:xfrm>
          <a:prstGeom prst="rect">
            <a:avLst/>
          </a:prstGeom>
        </p:spPr>
        <p:txBody>
          <a:bodyPr/>
          <a:lstStyle/>
          <a:p>
            <a:fld id="{E4A9B57C-4469-4EC6-9FAE-85D621668D21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BA9C-D01F-4665-A7DD-1D8B8337740E}" type="datetimeFigureOut">
              <a:rPr kumimoji="1" lang="ja-JP" altLang="en-US" smtClean="0"/>
              <a:pPr/>
              <a:t>2013/3/17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A9B57C-4469-4EC6-9FAE-85D621668D2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BA9C-D01F-4665-A7DD-1D8B8337740E}" type="datetimeFigureOut">
              <a:rPr kumimoji="1" lang="ja-JP" altLang="en-US" smtClean="0"/>
              <a:pPr/>
              <a:t>2013/3/17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A9B57C-4469-4EC6-9FAE-85D621668D2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BA9C-D01F-4665-A7DD-1D8B8337740E}" type="datetimeFigureOut">
              <a:rPr kumimoji="1" lang="ja-JP" altLang="en-US" smtClean="0"/>
              <a:pPr/>
              <a:t>2013/3/17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A9B57C-4469-4EC6-9FAE-85D621668D2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BA9C-D01F-4665-A7DD-1D8B8337740E}" type="datetimeFigureOut">
              <a:rPr kumimoji="1" lang="ja-JP" altLang="en-US" smtClean="0"/>
              <a:pPr/>
              <a:t>2013/3/17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A9B57C-4469-4EC6-9FAE-85D621668D2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BA9C-D01F-4665-A7DD-1D8B8337740E}" type="datetimeFigureOut">
              <a:rPr kumimoji="1" lang="ja-JP" altLang="en-US" smtClean="0"/>
              <a:pPr/>
              <a:t>2013/3/17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A9B57C-4469-4EC6-9FAE-85D621668D2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 userDrawn="1"/>
        </p:nvSpPr>
        <p:spPr>
          <a:xfrm>
            <a:off x="7740352" y="6300609"/>
            <a:ext cx="1512168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ja-JP" altLang="en-US" sz="3200" b="0" u="none" spc="300" dirty="0" smtClean="0">
                <a:ln w="19050">
                  <a:solidFill>
                    <a:schemeClr val="tx2">
                      <a:lumMod val="75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HGP行書体" pitchFamily="66" charset="-128"/>
                <a:ea typeface="HGP行書体" pitchFamily="66" charset="-128"/>
                <a:cs typeface="Aharoni" pitchFamily="2" charset="-79"/>
              </a:rPr>
              <a:t>三三</a:t>
            </a:r>
            <a:r>
              <a:rPr kumimoji="1" lang="en-US" altLang="ja-JP" sz="2800" b="0" u="none" spc="300" dirty="0" smtClean="0">
                <a:ln w="19050">
                  <a:solidFill>
                    <a:schemeClr val="tx2">
                      <a:lumMod val="75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HGP行書体" pitchFamily="66" charset="-128"/>
                <a:ea typeface="HGP行書体" pitchFamily="66" charset="-128"/>
                <a:cs typeface="Aharoni" pitchFamily="2" charset="-79"/>
              </a:rPr>
              <a:t>++</a:t>
            </a: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BA9C-D01F-4665-A7DD-1D8B8337740E}" type="datetimeFigureOut">
              <a:rPr kumimoji="1" lang="ja-JP" altLang="en-US" smtClean="0"/>
              <a:pPr/>
              <a:t>2013/3/17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A9B57C-4469-4EC6-9FAE-85D621668D2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BA9C-D01F-4665-A7DD-1D8B8337740E}" type="datetimeFigureOut">
              <a:rPr kumimoji="1" lang="ja-JP" altLang="en-US" smtClean="0"/>
              <a:pPr/>
              <a:t>2013/3/17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A9B57C-4469-4EC6-9FAE-85D621668D2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8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6BA9C-D01F-4665-A7DD-1D8B8337740E}" type="datetimeFigureOut">
              <a:rPr kumimoji="1" lang="ja-JP" altLang="en-US" smtClean="0"/>
              <a:pPr/>
              <a:t>2013/3/17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-144016" y="2247007"/>
            <a:ext cx="9468544" cy="1470025"/>
          </a:xfrm>
        </p:spPr>
        <p:txBody>
          <a:bodyPr anchor="ctr">
            <a:noAutofit/>
          </a:bodyPr>
          <a:lstStyle/>
          <a:p>
            <a:r>
              <a:rPr lang="ja-JP" altLang="en-US" sz="6600" dirty="0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チーム</a:t>
            </a:r>
            <a:r>
              <a:rPr kumimoji="1" lang="ja-JP" altLang="en-US" sz="13800" b="1" dirty="0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三三</a:t>
            </a:r>
            <a:r>
              <a:rPr kumimoji="1" lang="en-US" altLang="ja-JP" sz="13800" b="1" dirty="0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++</a:t>
            </a:r>
            <a:endParaRPr kumimoji="1" lang="ja-JP" altLang="en-US" sz="11500" b="1" dirty="0">
              <a:latin typeface="MigMix 1P" pitchFamily="50" charset="-128"/>
              <a:ea typeface="MigMix 1P" pitchFamily="50" charset="-128"/>
              <a:cs typeface="MigMix 1P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755576" y="4916760"/>
            <a:ext cx="7560840" cy="1752600"/>
          </a:xfrm>
        </p:spPr>
        <p:txBody>
          <a:bodyPr>
            <a:normAutofit/>
          </a:bodyPr>
          <a:lstStyle/>
          <a:p>
            <a:r>
              <a:rPr lang="ja-JP" altLang="en-US" dirty="0" smtClean="0">
                <a:solidFill>
                  <a:schemeClr val="accent1">
                    <a:lumMod val="75000"/>
                  </a:schemeClr>
                </a:solidFill>
                <a:latin typeface="MigMix 1P" pitchFamily="50" charset="-128"/>
                <a:ea typeface="MigMix 1P" pitchFamily="50" charset="-128"/>
                <a:cs typeface="MigMix 1P" pitchFamily="50" charset="-128"/>
              </a:rPr>
              <a:t>桐山裕平 </a:t>
            </a:r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  <a:latin typeface="MigMix 1P" pitchFamily="50" charset="-128"/>
                <a:ea typeface="MigMix 1P" pitchFamily="50" charset="-128"/>
                <a:cs typeface="MigMix 1P" pitchFamily="50" charset="-128"/>
              </a:rPr>
              <a:t>、索手一平、須磨菜穂子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  <a:latin typeface="MigMix 1P" pitchFamily="50" charset="-128"/>
              <a:ea typeface="MigMix 1P" pitchFamily="50" charset="-128"/>
              <a:cs typeface="MigMix 1P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267744" y="685145"/>
            <a:ext cx="4608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0" dirty="0" err="1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Sansan.Inc</a:t>
            </a:r>
            <a:endParaRPr lang="en-US" altLang="ja-JP" sz="6000" dirty="0" smtClean="0">
              <a:latin typeface="MigMix 1P" pitchFamily="50" charset="-128"/>
              <a:ea typeface="MigMix 1P" pitchFamily="50" charset="-128"/>
              <a:cs typeface="MigMix 1P" pitchFamily="50" charset="-128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-468560" y="116632"/>
            <a:ext cx="9721080" cy="707886"/>
          </a:xfrm>
          <a:prstGeom prst="rect">
            <a:avLst/>
          </a:prstGeom>
          <a:noFill/>
          <a:ln w="57150" cmpd="thickThin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 err="1" smtClean="0">
                <a:solidFill>
                  <a:schemeClr val="accent1">
                    <a:lumMod val="75000"/>
                  </a:schemeClr>
                </a:solidFill>
                <a:latin typeface="MigMix 1P" pitchFamily="50" charset="-128"/>
                <a:ea typeface="MigMix 1P" pitchFamily="50" charset="-128"/>
                <a:cs typeface="MigMix 1P" pitchFamily="50" charset="-128"/>
              </a:rPr>
              <a:t>Topick</a:t>
            </a:r>
            <a:endParaRPr lang="en-US" altLang="ja-JP" sz="4000" b="1" dirty="0" smtClean="0">
              <a:solidFill>
                <a:schemeClr val="accent1">
                  <a:lumMod val="75000"/>
                </a:schemeClr>
              </a:solidFill>
              <a:latin typeface="MigMix 1P" pitchFamily="50" charset="-128"/>
              <a:ea typeface="MigMix 1P" pitchFamily="50" charset="-128"/>
              <a:cs typeface="MigMix 1P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251520" y="1052736"/>
            <a:ext cx="3168352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最初の画面のスクショ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491880" y="2132856"/>
            <a:ext cx="62646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200" dirty="0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簡単な情報を入力するだけで</a:t>
            </a:r>
            <a:endParaRPr kumimoji="1" lang="en-US" altLang="ja-JP" sz="3200" dirty="0" smtClean="0">
              <a:latin typeface="MigMix 1P" pitchFamily="50" charset="-128"/>
              <a:ea typeface="MigMix 1P" pitchFamily="50" charset="-128"/>
              <a:cs typeface="MigMix 1P" pitchFamily="50" charset="-128"/>
            </a:endParaRPr>
          </a:p>
          <a:p>
            <a:endParaRPr lang="en-US" altLang="ja-JP" sz="3200" dirty="0" smtClean="0">
              <a:latin typeface="MigMix 1P" pitchFamily="50" charset="-128"/>
              <a:ea typeface="MigMix 1P" pitchFamily="50" charset="-128"/>
              <a:cs typeface="MigMix 1P" pitchFamily="50" charset="-128"/>
            </a:endParaRPr>
          </a:p>
          <a:p>
            <a:endParaRPr lang="en-US" altLang="ja-JP" sz="3200" dirty="0" smtClean="0">
              <a:latin typeface="MigMix 1P" pitchFamily="50" charset="-128"/>
              <a:ea typeface="MigMix 1P" pitchFamily="50" charset="-128"/>
              <a:cs typeface="MigMix 1P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491880" y="3068960"/>
            <a:ext cx="56521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dirty="0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相手の</a:t>
            </a:r>
            <a:r>
              <a:rPr lang="en-US" altLang="ja-JP" sz="3200" dirty="0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SNS</a:t>
            </a:r>
            <a:r>
              <a:rPr lang="ja-JP" altLang="en-US" sz="3200" dirty="0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アカウントを検索</a:t>
            </a:r>
            <a:endParaRPr lang="en-US" altLang="ja-JP" sz="3200" dirty="0" smtClean="0">
              <a:latin typeface="MigMix 1P" pitchFamily="50" charset="-128"/>
              <a:ea typeface="MigMix 1P" pitchFamily="50" charset="-128"/>
              <a:cs typeface="MigMix 1P" pitchFamily="50" charset="-128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-468560" y="116632"/>
            <a:ext cx="9721080" cy="707886"/>
          </a:xfrm>
          <a:prstGeom prst="rect">
            <a:avLst/>
          </a:prstGeom>
          <a:noFill/>
          <a:ln w="57150" cmpd="thickThin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 err="1" smtClean="0">
                <a:solidFill>
                  <a:schemeClr val="accent1">
                    <a:lumMod val="75000"/>
                  </a:schemeClr>
                </a:solidFill>
                <a:latin typeface="MigMix 1P" pitchFamily="50" charset="-128"/>
                <a:ea typeface="MigMix 1P" pitchFamily="50" charset="-128"/>
                <a:cs typeface="MigMix 1P" pitchFamily="50" charset="-128"/>
              </a:rPr>
              <a:t>Topick</a:t>
            </a:r>
            <a:endParaRPr lang="en-US" altLang="ja-JP" sz="4000" b="1" dirty="0" smtClean="0">
              <a:solidFill>
                <a:schemeClr val="accent1">
                  <a:lumMod val="75000"/>
                </a:schemeClr>
              </a:solidFill>
              <a:latin typeface="MigMix 1P" pitchFamily="50" charset="-128"/>
              <a:ea typeface="MigMix 1P" pitchFamily="50" charset="-128"/>
              <a:cs typeface="MigMix 1P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79512" y="980728"/>
            <a:ext cx="3312368" cy="5616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話題検索結果画面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63888" y="1844824"/>
            <a:ext cx="57606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自分の関心のあるキーフレーズが</a:t>
            </a:r>
            <a:endParaRPr lang="en-US" altLang="ja-JP" sz="2800" dirty="0" smtClean="0">
              <a:latin typeface="MigMix 1P" pitchFamily="50" charset="-128"/>
              <a:ea typeface="MigMix 1P" pitchFamily="50" charset="-128"/>
              <a:cs typeface="MigMix 1P" pitchFamily="50" charset="-128"/>
            </a:endParaRPr>
          </a:p>
          <a:p>
            <a:r>
              <a:rPr lang="ja-JP" altLang="en-US" sz="2800" dirty="0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含まれている記事を検索</a:t>
            </a:r>
            <a:endParaRPr lang="en-US" altLang="ja-JP" sz="2800" dirty="0" smtClean="0">
              <a:latin typeface="MigMix 1P" pitchFamily="50" charset="-128"/>
              <a:ea typeface="MigMix 1P" pitchFamily="50" charset="-128"/>
              <a:cs typeface="MigMix 1P" pitchFamily="50" charset="-128"/>
            </a:endParaRPr>
          </a:p>
          <a:p>
            <a:endParaRPr lang="en-US" altLang="ja-JP" sz="2800" dirty="0" smtClean="0">
              <a:latin typeface="MigMix 1P" pitchFamily="50" charset="-128"/>
              <a:ea typeface="MigMix 1P" pitchFamily="50" charset="-128"/>
              <a:cs typeface="MigMix 1P" pitchFamily="50" charset="-128"/>
            </a:endParaRPr>
          </a:p>
          <a:p>
            <a:r>
              <a:rPr lang="ja-JP" altLang="en-US" sz="2800" dirty="0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←一覧で表示</a:t>
            </a:r>
            <a:endParaRPr lang="en-US" altLang="ja-JP" sz="2800" dirty="0" smtClean="0">
              <a:latin typeface="MigMix 1P" pitchFamily="50" charset="-128"/>
              <a:ea typeface="MigMix 1P" pitchFamily="50" charset="-128"/>
              <a:cs typeface="MigMix 1P" pitchFamily="50" charset="-128"/>
            </a:endParaRPr>
          </a:p>
        </p:txBody>
      </p:sp>
      <p:sp>
        <p:nvSpPr>
          <p:cNvPr id="17" name="円形吹き出し 16"/>
          <p:cNvSpPr/>
          <p:nvPr/>
        </p:nvSpPr>
        <p:spPr>
          <a:xfrm>
            <a:off x="3635896" y="4077072"/>
            <a:ext cx="5472608" cy="1656184"/>
          </a:xfrm>
          <a:prstGeom prst="wedgeEllipseCallout">
            <a:avLst>
              <a:gd name="adj1" fmla="val 12838"/>
              <a:gd name="adj2" fmla="val 20178"/>
            </a:avLst>
          </a:prstGeom>
          <a:solidFill>
            <a:schemeClr val="accent5">
              <a:lumMod val="20000"/>
              <a:lumOff val="80000"/>
            </a:schemeClr>
          </a:solidFill>
          <a:effectLst>
            <a:softEdge rad="31750"/>
          </a:effectLst>
        </p:spPr>
        <p:txBody>
          <a:bodyPr wrap="square">
            <a:noAutofit/>
          </a:bodyPr>
          <a:lstStyle/>
          <a:p>
            <a:pPr algn="ctr">
              <a:lnSpc>
                <a:spcPct val="200000"/>
              </a:lnSpc>
            </a:pPr>
            <a:r>
              <a:rPr lang="ja-JP" altLang="en-US" sz="3200" dirty="0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名刺から話が広がる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-468560" y="116632"/>
            <a:ext cx="9721080" cy="707886"/>
          </a:xfrm>
          <a:prstGeom prst="rect">
            <a:avLst/>
          </a:prstGeom>
          <a:noFill/>
          <a:ln w="57150" cmpd="thickThin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 err="1" smtClean="0">
                <a:solidFill>
                  <a:schemeClr val="accent1">
                    <a:lumMod val="75000"/>
                  </a:schemeClr>
                </a:solidFill>
                <a:latin typeface="MigMix 1P" pitchFamily="50" charset="-128"/>
                <a:ea typeface="MigMix 1P" pitchFamily="50" charset="-128"/>
                <a:cs typeface="MigMix 1P" pitchFamily="50" charset="-128"/>
              </a:rPr>
              <a:t>Topick</a:t>
            </a:r>
            <a:endParaRPr lang="en-US" altLang="ja-JP" sz="4000" b="1" dirty="0" smtClean="0">
              <a:solidFill>
                <a:schemeClr val="accent1">
                  <a:lumMod val="75000"/>
                </a:schemeClr>
              </a:solidFill>
              <a:latin typeface="MigMix 1P" pitchFamily="50" charset="-128"/>
              <a:ea typeface="MigMix 1P" pitchFamily="50" charset="-128"/>
              <a:cs typeface="MigMix 1P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60040" y="1076831"/>
            <a:ext cx="8388424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その他機能</a:t>
            </a:r>
            <a:endParaRPr lang="en-US" altLang="ja-JP" sz="3200" dirty="0" smtClean="0">
              <a:latin typeface="MigMix 1P" pitchFamily="50" charset="-128"/>
              <a:ea typeface="MigMix 1P" pitchFamily="50" charset="-128"/>
              <a:cs typeface="MigMix 1P" pitchFamily="50" charset="-128"/>
            </a:endParaRPr>
          </a:p>
          <a:p>
            <a:pPr algn="ctr"/>
            <a:endParaRPr kumimoji="1" lang="en-US" altLang="ja-JP" sz="1100" dirty="0" smtClean="0">
              <a:latin typeface="MigMix 1P" pitchFamily="50" charset="-128"/>
              <a:ea typeface="MigMix 1P" pitchFamily="50" charset="-128"/>
              <a:cs typeface="MigMix 1P" pitchFamily="50" charset="-128"/>
            </a:endParaRPr>
          </a:p>
          <a:p>
            <a:pPr>
              <a:buFont typeface="Arial" pitchFamily="34" charset="0"/>
              <a:buChar char="•"/>
            </a:pPr>
            <a:r>
              <a:rPr lang="en-US" altLang="ja-JP" sz="3200" dirty="0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OCR</a:t>
            </a:r>
            <a:r>
              <a:rPr lang="ja-JP" altLang="en-US" sz="3200" dirty="0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により名刺などの写真から文字列認識　</a:t>
            </a:r>
            <a:r>
              <a:rPr lang="en-US" altLang="ja-JP" sz="3200" dirty="0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		</a:t>
            </a:r>
            <a:r>
              <a:rPr lang="ja-JP" altLang="en-US" sz="3200" dirty="0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　　→入力作業の負担を減らす</a:t>
            </a:r>
            <a:endParaRPr lang="en-US" altLang="ja-JP" sz="3200" dirty="0" smtClean="0">
              <a:latin typeface="MigMix 1P" pitchFamily="50" charset="-128"/>
              <a:ea typeface="MigMix 1P" pitchFamily="50" charset="-128"/>
              <a:cs typeface="MigMix 1P" pitchFamily="50" charset="-128"/>
            </a:endParaRPr>
          </a:p>
          <a:p>
            <a:pPr>
              <a:buFont typeface="Arial" pitchFamily="34" charset="0"/>
              <a:buChar char="•"/>
            </a:pPr>
            <a:endParaRPr lang="en-US" altLang="ja-JP" sz="3200" dirty="0" smtClean="0">
              <a:latin typeface="MigMix 1P" pitchFamily="50" charset="-128"/>
              <a:ea typeface="MigMix 1P" pitchFamily="50" charset="-128"/>
              <a:cs typeface="MigMix 1P" pitchFamily="50" charset="-128"/>
            </a:endParaRPr>
          </a:p>
          <a:p>
            <a:pPr>
              <a:buFont typeface="Arial" pitchFamily="34" charset="0"/>
              <a:buChar char="•"/>
            </a:pPr>
            <a:r>
              <a:rPr lang="ja-JP" altLang="en-US" sz="3200" dirty="0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自分の</a:t>
            </a:r>
            <a:r>
              <a:rPr lang="en-US" altLang="ja-JP" sz="3200" dirty="0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SNS</a:t>
            </a:r>
            <a:r>
              <a:rPr lang="ja-JP" altLang="en-US" sz="3200" dirty="0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アカウントからキーフレーズを</a:t>
            </a:r>
            <a:endParaRPr lang="en-US" altLang="ja-JP" sz="3200" dirty="0" smtClean="0">
              <a:latin typeface="MigMix 1P" pitchFamily="50" charset="-128"/>
              <a:ea typeface="MigMix 1P" pitchFamily="50" charset="-128"/>
              <a:cs typeface="MigMix 1P" pitchFamily="50" charset="-128"/>
            </a:endParaRPr>
          </a:p>
          <a:p>
            <a:r>
              <a:rPr lang="en-US" altLang="ja-JP" sz="3200" dirty="0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  </a:t>
            </a:r>
            <a:r>
              <a:rPr lang="ja-JP" altLang="en-US" sz="3200" dirty="0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抽出し登録</a:t>
            </a:r>
            <a:r>
              <a:rPr lang="en-US" altLang="ja-JP" sz="3200" dirty="0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(</a:t>
            </a:r>
            <a:r>
              <a:rPr lang="en-US" altLang="ja-JP" sz="3200" dirty="0" err="1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Twitter,Facebook</a:t>
            </a:r>
            <a:r>
              <a:rPr lang="ja-JP" altLang="en-US" sz="3200" dirty="0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対応</a:t>
            </a:r>
            <a:r>
              <a:rPr lang="en-US" altLang="ja-JP" sz="3200" dirty="0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)</a:t>
            </a:r>
            <a:endParaRPr lang="ja-JP" altLang="en-US" sz="3200" dirty="0" smtClean="0">
              <a:latin typeface="MigMix 1P" pitchFamily="50" charset="-128"/>
              <a:ea typeface="MigMix 1P" pitchFamily="50" charset="-128"/>
              <a:cs typeface="MigMix 1P" pitchFamily="50" charset="-128"/>
            </a:endParaRPr>
          </a:p>
        </p:txBody>
      </p:sp>
      <p:sp>
        <p:nvSpPr>
          <p:cNvPr id="8" name="円形吹き出し 7"/>
          <p:cNvSpPr/>
          <p:nvPr/>
        </p:nvSpPr>
        <p:spPr>
          <a:xfrm>
            <a:off x="1547664" y="4725144"/>
            <a:ext cx="5472608" cy="1656184"/>
          </a:xfrm>
          <a:prstGeom prst="wedgeEllipseCallout">
            <a:avLst>
              <a:gd name="adj1" fmla="val 57129"/>
              <a:gd name="adj2" fmla="val 62244"/>
            </a:avLst>
          </a:prstGeom>
          <a:solidFill>
            <a:schemeClr val="accent5">
              <a:lumMod val="20000"/>
              <a:lumOff val="80000"/>
            </a:schemeClr>
          </a:solidFill>
          <a:effectLst>
            <a:softEdge rad="31750"/>
          </a:effectLst>
        </p:spPr>
        <p:txBody>
          <a:bodyPr wrap="square">
            <a:noAutofit/>
          </a:bodyPr>
          <a:lstStyle/>
          <a:p>
            <a:pPr algn="ctr">
              <a:lnSpc>
                <a:spcPct val="200000"/>
              </a:lnSpc>
            </a:pPr>
            <a:r>
              <a:rPr lang="ja-JP" altLang="en-US" sz="3200" dirty="0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実際に使ってみる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44016" y="2204864"/>
            <a:ext cx="88924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dirty="0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ありがとうございました</a:t>
            </a:r>
            <a:endParaRPr kumimoji="1" lang="en-US" altLang="ja-JP" sz="6000" dirty="0" smtClean="0">
              <a:latin typeface="MigMix 1P" pitchFamily="50" charset="-128"/>
              <a:ea typeface="MigMix 1P" pitchFamily="50" charset="-128"/>
              <a:cs typeface="MigMix 1P" pitchFamily="50" charset="-128"/>
            </a:endParaRPr>
          </a:p>
          <a:p>
            <a:pPr algn="ctr"/>
            <a:r>
              <a:rPr lang="en-US" altLang="ja-JP" sz="6000" dirty="0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by  </a:t>
            </a:r>
            <a:r>
              <a:rPr lang="ja-JP" altLang="en-US" sz="6000" dirty="0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三三＋＋</a:t>
            </a:r>
            <a:endParaRPr kumimoji="1" lang="ja-JP" altLang="en-US" sz="6000" dirty="0">
              <a:latin typeface="MigMix 1P" pitchFamily="50" charset="-128"/>
              <a:ea typeface="MigMix 1P" pitchFamily="50" charset="-128"/>
              <a:cs typeface="MigMix 1P" pitchFamily="50" charset="-128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467544" y="1340768"/>
            <a:ext cx="8424936" cy="4678204"/>
          </a:xfrm>
          <a:prstGeom prst="rect">
            <a:avLst/>
          </a:prstGeom>
          <a:solidFill>
            <a:schemeClr val="bg1">
              <a:alpha val="55000"/>
            </a:schemeClr>
          </a:solidFill>
        </p:spPr>
        <p:txBody>
          <a:bodyPr wrap="square" rtlCol="0">
            <a:spAutoFit/>
          </a:bodyPr>
          <a:lstStyle/>
          <a:p>
            <a:endParaRPr lang="en-US" altLang="zh-CN" sz="2000" b="1" dirty="0" smtClean="0">
              <a:latin typeface="MigMix 1P" pitchFamily="50" charset="-128"/>
              <a:ea typeface="MigMix 1P" pitchFamily="50" charset="-128"/>
              <a:cs typeface="MigMix 1P" pitchFamily="50" charset="-128"/>
            </a:endParaRPr>
          </a:p>
          <a:p>
            <a:r>
              <a:rPr lang="zh-CN" altLang="en-US" sz="2000" b="1" dirty="0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商　号</a:t>
            </a:r>
            <a:r>
              <a:rPr lang="en-US" altLang="zh-CN" sz="2000" b="1" dirty="0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		</a:t>
            </a:r>
            <a:r>
              <a:rPr lang="en-US" altLang="zh-CN" sz="2000" b="1" dirty="0" err="1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Sansan</a:t>
            </a:r>
            <a:r>
              <a:rPr lang="zh-CN" altLang="en-US" sz="2000" b="1" dirty="0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株式会社（登記名：三三株式会社）</a:t>
            </a:r>
            <a:r>
              <a:rPr lang="en-US" altLang="zh-CN" sz="2000" b="1" dirty="0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/>
            </a:r>
            <a:br>
              <a:rPr lang="en-US" altLang="zh-CN" sz="2000" b="1" dirty="0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</a:br>
            <a:endParaRPr lang="ja-JP" altLang="en-US" sz="2000" b="1" dirty="0" smtClean="0">
              <a:latin typeface="MigMix 1P" pitchFamily="50" charset="-128"/>
              <a:ea typeface="MigMix 1P" pitchFamily="50" charset="-128"/>
              <a:cs typeface="MigMix 1P" pitchFamily="50" charset="-128"/>
            </a:endParaRPr>
          </a:p>
          <a:p>
            <a:r>
              <a:rPr lang="ja-JP" altLang="en-US" sz="2000" b="1" dirty="0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代表者</a:t>
            </a:r>
            <a:r>
              <a:rPr lang="en-US" altLang="ja-JP" sz="2000" b="1" dirty="0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		</a:t>
            </a:r>
            <a:r>
              <a:rPr lang="ja-JP" altLang="en-US" sz="2000" b="1" dirty="0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代表取締役社長</a:t>
            </a:r>
            <a:r>
              <a:rPr lang="en-US" altLang="ja-JP" sz="2000" b="1" dirty="0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	</a:t>
            </a:r>
            <a:r>
              <a:rPr lang="ja-JP" altLang="en-US" sz="2000" b="1" dirty="0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寺田親弘</a:t>
            </a:r>
            <a:endParaRPr lang="en-US" altLang="zh-CN" sz="2000" b="1" dirty="0">
              <a:latin typeface="MigMix 1P" pitchFamily="50" charset="-128"/>
              <a:ea typeface="MigMix 1P" pitchFamily="50" charset="-128"/>
              <a:cs typeface="MigMix 1P" pitchFamily="50" charset="-128"/>
            </a:endParaRPr>
          </a:p>
          <a:p>
            <a:r>
              <a:rPr lang="en-US" altLang="zh-CN" sz="2000" b="1" dirty="0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	</a:t>
            </a:r>
            <a:br>
              <a:rPr lang="en-US" altLang="zh-CN" sz="2000" b="1" dirty="0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</a:br>
            <a:r>
              <a:rPr lang="ja-JP" altLang="en-US" sz="2000" b="1" dirty="0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本社</a:t>
            </a:r>
            <a:r>
              <a:rPr lang="en-US" altLang="ja-JP" sz="2000" b="1" dirty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	</a:t>
            </a:r>
            <a:r>
              <a:rPr lang="en-US" altLang="ja-JP" sz="2000" b="1" dirty="0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	</a:t>
            </a:r>
            <a:r>
              <a:rPr lang="ja-JP" altLang="en-US" sz="2000" b="1" dirty="0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〒</a:t>
            </a:r>
            <a:r>
              <a:rPr lang="en-US" altLang="ja-JP" sz="2000" b="1" dirty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102-0074 </a:t>
            </a:r>
            <a:endParaRPr lang="en-US" altLang="ja-JP" sz="2000" b="1" dirty="0" smtClean="0">
              <a:latin typeface="MigMix 1P" pitchFamily="50" charset="-128"/>
              <a:ea typeface="MigMix 1P" pitchFamily="50" charset="-128"/>
              <a:cs typeface="MigMix 1P" pitchFamily="50" charset="-128"/>
            </a:endParaRPr>
          </a:p>
          <a:p>
            <a:r>
              <a:rPr lang="en-US" altLang="ja-JP" sz="2000" b="1" dirty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	</a:t>
            </a:r>
            <a:r>
              <a:rPr lang="en-US" altLang="ja-JP" sz="2000" b="1" dirty="0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	</a:t>
            </a:r>
            <a:r>
              <a:rPr lang="ja-JP" altLang="en-US" sz="2000" b="1" dirty="0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東京都</a:t>
            </a:r>
            <a:r>
              <a:rPr lang="ja-JP" altLang="en-US" sz="2000" b="1" dirty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千代田区九段南</a:t>
            </a:r>
            <a:r>
              <a:rPr lang="en-US" altLang="ja-JP" sz="2000" b="1" dirty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4-7-15 JPR</a:t>
            </a:r>
            <a:r>
              <a:rPr lang="ja-JP" altLang="en-US" sz="2000" b="1" dirty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市ヶ谷ビル</a:t>
            </a:r>
            <a:r>
              <a:rPr lang="en-US" altLang="ja-JP" sz="2000" b="1" dirty="0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6F</a:t>
            </a:r>
            <a:endParaRPr lang="ja-JP" altLang="en-US" sz="2000" b="1" dirty="0">
              <a:latin typeface="MigMix 1P" pitchFamily="50" charset="-128"/>
              <a:ea typeface="MigMix 1P" pitchFamily="50" charset="-128"/>
              <a:cs typeface="MigMix 1P" pitchFamily="50" charset="-128"/>
            </a:endParaRPr>
          </a:p>
          <a:p>
            <a:r>
              <a:rPr lang="en-US" altLang="ja-JP" sz="2000" b="1" dirty="0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		(</a:t>
            </a:r>
            <a:r>
              <a:rPr lang="ja-JP" altLang="en-US" sz="2000" b="1" dirty="0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サテライトオフィス</a:t>
            </a:r>
            <a:r>
              <a:rPr lang="en-US" altLang="ja-JP" sz="2000" b="1" dirty="0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)</a:t>
            </a:r>
            <a:r>
              <a:rPr lang="ja-JP" altLang="en-US" sz="2000" b="1" dirty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　徳島県　神山</a:t>
            </a:r>
            <a:r>
              <a:rPr lang="ja-JP" altLang="en-US" sz="2000" b="1" dirty="0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ラボ</a:t>
            </a:r>
            <a:endParaRPr lang="en-US" altLang="ja-JP" sz="2000" b="1" dirty="0" smtClean="0">
              <a:latin typeface="MigMix 1P" pitchFamily="50" charset="-128"/>
              <a:ea typeface="MigMix 1P" pitchFamily="50" charset="-128"/>
              <a:cs typeface="MigMix 1P" pitchFamily="50" charset="-128"/>
            </a:endParaRPr>
          </a:p>
          <a:p>
            <a:endParaRPr kumimoji="1" lang="en-US" altLang="ja-JP" sz="2000" b="1" dirty="0">
              <a:latin typeface="MigMix 1P" pitchFamily="50" charset="-128"/>
              <a:ea typeface="MigMix 1P" pitchFamily="50" charset="-128"/>
              <a:cs typeface="MigMix 1P" pitchFamily="50" charset="-128"/>
            </a:endParaRPr>
          </a:p>
          <a:p>
            <a:r>
              <a:rPr lang="ja-JP" altLang="en-US" sz="2000" b="1" dirty="0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設立</a:t>
            </a:r>
            <a:r>
              <a:rPr lang="en-US" altLang="ja-JP" sz="2000" b="1" dirty="0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		2007</a:t>
            </a:r>
            <a:r>
              <a:rPr lang="ja-JP" altLang="en-US" sz="2000" b="1" dirty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年</a:t>
            </a:r>
            <a:r>
              <a:rPr lang="en-US" altLang="ja-JP" sz="2000" b="1" dirty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6</a:t>
            </a:r>
            <a:r>
              <a:rPr lang="ja-JP" altLang="en-US" sz="2000" b="1" dirty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月</a:t>
            </a:r>
            <a:r>
              <a:rPr lang="en-US" altLang="ja-JP" sz="2000" b="1" dirty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11</a:t>
            </a:r>
            <a:r>
              <a:rPr lang="ja-JP" altLang="en-US" sz="2000" b="1" dirty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日</a:t>
            </a:r>
          </a:p>
          <a:p>
            <a:endParaRPr lang="ja-JP" altLang="en-US" sz="2000" b="1" dirty="0">
              <a:latin typeface="MigMix 1P" pitchFamily="50" charset="-128"/>
              <a:ea typeface="MigMix 1P" pitchFamily="50" charset="-128"/>
              <a:cs typeface="MigMix 1P" pitchFamily="50" charset="-128"/>
            </a:endParaRPr>
          </a:p>
          <a:p>
            <a:r>
              <a:rPr lang="ja-JP" altLang="en-US" sz="2000" b="1" dirty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資本</a:t>
            </a:r>
            <a:r>
              <a:rPr lang="ja-JP" altLang="en-US" sz="2000" b="1" dirty="0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金等</a:t>
            </a:r>
            <a:r>
              <a:rPr lang="en-US" altLang="ja-JP" sz="2000" b="1" dirty="0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	</a:t>
            </a:r>
            <a:r>
              <a:rPr lang="en-US" altLang="zh-TW" sz="2000" b="1" dirty="0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1</a:t>
            </a:r>
            <a:r>
              <a:rPr lang="zh-TW" altLang="en-US" sz="2000" b="1" dirty="0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億</a:t>
            </a:r>
            <a:r>
              <a:rPr lang="en-US" altLang="zh-TW" sz="2000" b="1" dirty="0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6,460</a:t>
            </a:r>
            <a:r>
              <a:rPr lang="zh-TW" altLang="en-US" sz="2000" b="1" dirty="0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万円</a:t>
            </a:r>
            <a:r>
              <a:rPr lang="en-US" altLang="zh-TW" sz="2000" b="1" dirty="0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(</a:t>
            </a:r>
            <a:r>
              <a:rPr lang="zh-TW" altLang="en-US" sz="2000" b="1" dirty="0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内資本準備金</a:t>
            </a:r>
            <a:r>
              <a:rPr lang="en-US" altLang="zh-TW" sz="2000" b="1" dirty="0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8,230</a:t>
            </a:r>
            <a:r>
              <a:rPr lang="zh-TW" altLang="en-US" sz="2000" b="1" dirty="0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万円</a:t>
            </a:r>
            <a:r>
              <a:rPr lang="en-US" altLang="zh-TW" sz="2000" b="1" dirty="0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)</a:t>
            </a:r>
            <a:br>
              <a:rPr lang="en-US" altLang="zh-TW" sz="2000" b="1" dirty="0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</a:br>
            <a:endParaRPr lang="ja-JP" altLang="en-US" sz="2000" b="1" dirty="0">
              <a:latin typeface="MigMix 1P" pitchFamily="50" charset="-128"/>
              <a:ea typeface="MigMix 1P" pitchFamily="50" charset="-128"/>
              <a:cs typeface="MigMix 1P" pitchFamily="50" charset="-128"/>
            </a:endParaRPr>
          </a:p>
          <a:p>
            <a:r>
              <a:rPr lang="ja-JP" altLang="en-US" sz="2000" b="1" dirty="0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事業内容　</a:t>
            </a:r>
            <a:r>
              <a:rPr lang="en-US" altLang="ja-JP" sz="2000" b="1" dirty="0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	</a:t>
            </a:r>
            <a:r>
              <a:rPr lang="ja-JP" altLang="en-US" sz="2000" b="1" dirty="0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名刺</a:t>
            </a:r>
            <a:r>
              <a:rPr lang="ja-JP" altLang="en-US" sz="2000" b="1" dirty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管理クラウドサービスの企画・開発・</a:t>
            </a:r>
            <a:r>
              <a:rPr lang="ja-JP" altLang="en-US" sz="2000" b="1" dirty="0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販売</a:t>
            </a:r>
            <a:endParaRPr lang="en-US" altLang="ja-JP" sz="2000" b="1" dirty="0" smtClean="0">
              <a:latin typeface="MigMix 1P" pitchFamily="50" charset="-128"/>
              <a:ea typeface="MigMix 1P" pitchFamily="50" charset="-128"/>
              <a:cs typeface="MigMix 1P" pitchFamily="50" charset="-128"/>
            </a:endParaRPr>
          </a:p>
          <a:p>
            <a:endParaRPr lang="ja-JP" altLang="en-US" dirty="0">
              <a:latin typeface="MigMix 1P" pitchFamily="50" charset="-128"/>
              <a:ea typeface="MigMix 1P" pitchFamily="50" charset="-128"/>
              <a:cs typeface="MigMix 1P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-468560" y="116632"/>
            <a:ext cx="9721080" cy="707886"/>
          </a:xfrm>
          <a:prstGeom prst="rect">
            <a:avLst/>
          </a:prstGeom>
          <a:noFill/>
          <a:ln w="57150" cmpd="thickThin">
            <a:solidFill>
              <a:schemeClr val="accent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4000" b="1" dirty="0" err="1">
                <a:solidFill>
                  <a:schemeClr val="accent1">
                    <a:lumMod val="75000"/>
                  </a:schemeClr>
                </a:solidFill>
                <a:latin typeface="MigMix 1P" pitchFamily="50" charset="-128"/>
                <a:ea typeface="MigMix 1P" pitchFamily="50" charset="-128"/>
                <a:cs typeface="MigMix 1P" pitchFamily="50" charset="-128"/>
              </a:rPr>
              <a:t>Sansan.Inc</a:t>
            </a:r>
            <a:endParaRPr lang="en-US" altLang="ja-JP" sz="4000" dirty="0" smtClean="0">
              <a:solidFill>
                <a:schemeClr val="accent1">
                  <a:lumMod val="75000"/>
                </a:schemeClr>
              </a:solidFill>
              <a:uFill>
                <a:solidFill>
                  <a:srgbClr val="A388C4"/>
                </a:solidFill>
              </a:uFill>
              <a:latin typeface="MigMix 1P" pitchFamily="50" charset="-128"/>
              <a:ea typeface="MigMix 1P" pitchFamily="50" charset="-128"/>
              <a:cs typeface="MigMix 1P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660232" y="188640"/>
            <a:ext cx="1944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会社概要</a:t>
            </a:r>
            <a:endParaRPr lang="ja-JP" altLang="en-US" sz="3200" b="1" dirty="0">
              <a:latin typeface="MigMix 1P" pitchFamily="50" charset="-128"/>
              <a:ea typeface="MigMix 1P" pitchFamily="50" charset="-128"/>
              <a:cs typeface="MigMix 1P" pitchFamily="50" charset="-128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0" y="1700808"/>
            <a:ext cx="95405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400" b="1" dirty="0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｢</a:t>
            </a:r>
            <a:r>
              <a:rPr lang="ja-JP" altLang="en-US" sz="4400" b="1" dirty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ビジネスの出会い</a:t>
            </a:r>
            <a:r>
              <a:rPr lang="ja-JP" altLang="en-US" sz="4400" b="1" dirty="0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を資産</a:t>
            </a:r>
            <a:r>
              <a:rPr lang="ja-JP" altLang="en-US" sz="4400" b="1" dirty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に変え</a:t>
            </a:r>
            <a:r>
              <a:rPr lang="ja-JP" altLang="en-US" sz="4400" b="1" dirty="0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、</a:t>
            </a:r>
            <a:r>
              <a:rPr lang="en-US" altLang="ja-JP" sz="4400" b="1" dirty="0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	</a:t>
            </a:r>
            <a:r>
              <a:rPr lang="ja-JP" altLang="en-US" sz="4400" b="1" dirty="0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働き方を革新する」</a:t>
            </a:r>
            <a:endParaRPr kumimoji="1" lang="ja-JP" altLang="en-US" sz="4400" b="1" dirty="0">
              <a:latin typeface="MigMix 1P" pitchFamily="50" charset="-128"/>
              <a:ea typeface="MigMix 1P" pitchFamily="50" charset="-128"/>
              <a:cs typeface="MigMix 1P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-468560" y="116632"/>
            <a:ext cx="9721080" cy="707886"/>
          </a:xfrm>
          <a:prstGeom prst="rect">
            <a:avLst/>
          </a:prstGeom>
          <a:noFill/>
          <a:ln w="57150" cmpd="thickThin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 err="1">
                <a:solidFill>
                  <a:schemeClr val="accent1">
                    <a:lumMod val="75000"/>
                  </a:schemeClr>
                </a:solidFill>
                <a:latin typeface="MigMix 1P" pitchFamily="50" charset="-128"/>
                <a:ea typeface="MigMix 1P" pitchFamily="50" charset="-128"/>
                <a:cs typeface="MigMix 1P" pitchFamily="50" charset="-128"/>
              </a:rPr>
              <a:t>Sansan.Inc</a:t>
            </a:r>
            <a:endParaRPr lang="en-US" altLang="ja-JP" sz="4000" dirty="0" smtClean="0">
              <a:solidFill>
                <a:schemeClr val="accent1">
                  <a:lumMod val="75000"/>
                </a:schemeClr>
              </a:solidFill>
              <a:uFill>
                <a:solidFill>
                  <a:srgbClr val="A388C4"/>
                </a:solidFill>
              </a:uFill>
              <a:latin typeface="MigMix 1P" pitchFamily="50" charset="-128"/>
              <a:ea typeface="MigMix 1P" pitchFamily="50" charset="-128"/>
              <a:cs typeface="MigMix 1P" pitchFamily="50" charset="-128"/>
            </a:endParaRPr>
          </a:p>
        </p:txBody>
      </p:sp>
      <p:pic>
        <p:nvPicPr>
          <p:cNvPr id="9" name="図 8" descr="logo_lk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0898" y="3797948"/>
            <a:ext cx="6271382" cy="855188"/>
          </a:xfrm>
          <a:prstGeom prst="rect">
            <a:avLst/>
          </a:prstGeom>
        </p:spPr>
      </p:pic>
      <p:pic>
        <p:nvPicPr>
          <p:cNvPr id="10" name="図 9" descr="header_logo_02-eee7a2d3f760029694142f657bff52a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7584" y="4958308"/>
            <a:ext cx="7466029" cy="630932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6732240" y="188640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サービス</a:t>
            </a:r>
            <a:endParaRPr lang="ja-JP" altLang="en-US" sz="3200" b="1" dirty="0">
              <a:latin typeface="MigMix 1P" pitchFamily="50" charset="-128"/>
              <a:ea typeface="MigMix 1P" pitchFamily="50" charset="-128"/>
              <a:cs typeface="MigMix 1P" pitchFamily="50" charset="-128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-468560" y="116632"/>
            <a:ext cx="9721080" cy="707886"/>
          </a:xfrm>
          <a:prstGeom prst="rect">
            <a:avLst/>
          </a:prstGeom>
          <a:noFill/>
          <a:ln w="57150" cmpd="thickThin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 err="1">
                <a:solidFill>
                  <a:schemeClr val="accent1">
                    <a:lumMod val="75000"/>
                  </a:schemeClr>
                </a:solidFill>
                <a:latin typeface="MigMix 1P" pitchFamily="50" charset="-128"/>
                <a:ea typeface="MigMix 1P" pitchFamily="50" charset="-128"/>
                <a:cs typeface="MigMix 1P" pitchFamily="50" charset="-128"/>
              </a:rPr>
              <a:t>Sansan.Inc</a:t>
            </a:r>
            <a:endParaRPr lang="en-US" altLang="ja-JP" sz="4000" dirty="0" smtClean="0">
              <a:solidFill>
                <a:schemeClr val="accent1">
                  <a:lumMod val="75000"/>
                </a:schemeClr>
              </a:solidFill>
              <a:uFill>
                <a:solidFill>
                  <a:srgbClr val="A388C4"/>
                </a:solidFill>
              </a:uFill>
              <a:latin typeface="MigMix 1P" pitchFamily="50" charset="-128"/>
              <a:ea typeface="MigMix 1P" pitchFamily="50" charset="-128"/>
              <a:cs typeface="MigMix 1P" pitchFamily="50" charset="-128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251520" y="2348880"/>
            <a:ext cx="2307025" cy="2016224"/>
            <a:chOff x="467544" y="2924944"/>
            <a:chExt cx="2307025" cy="2016224"/>
          </a:xfrm>
        </p:grpSpPr>
        <p:pic>
          <p:nvPicPr>
            <p:cNvPr id="7" name="図 6" descr="img_lk1.gi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7544" y="2924944"/>
              <a:ext cx="2307025" cy="2016224"/>
            </a:xfrm>
            <a:prstGeom prst="rect">
              <a:avLst/>
            </a:prstGeom>
          </p:spPr>
        </p:pic>
        <p:sp>
          <p:nvSpPr>
            <p:cNvPr id="9" name="角丸四角形 8"/>
            <p:cNvSpPr/>
            <p:nvPr/>
          </p:nvSpPr>
          <p:spPr>
            <a:xfrm>
              <a:off x="683568" y="4581128"/>
              <a:ext cx="1872208" cy="360040"/>
            </a:xfrm>
            <a:prstGeom prst="roundRect">
              <a:avLst/>
            </a:prstGeom>
            <a:gradFill flip="none" rotWithShape="1">
              <a:gsLst>
                <a:gs pos="0">
                  <a:schemeClr val="tx2">
                    <a:lumMod val="75000"/>
                    <a:shade val="30000"/>
                    <a:satMod val="115000"/>
                  </a:schemeClr>
                </a:gs>
                <a:gs pos="50000">
                  <a:schemeClr val="tx2">
                    <a:lumMod val="75000"/>
                    <a:shade val="67500"/>
                    <a:satMod val="115000"/>
                  </a:schemeClr>
                </a:gs>
                <a:gs pos="100000">
                  <a:schemeClr val="tx2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bg1"/>
                  </a:solidFill>
                  <a:latin typeface="MigMix 1P" pitchFamily="50" charset="-128"/>
                  <a:ea typeface="MigMix 1P" pitchFamily="50" charset="-128"/>
                  <a:cs typeface="MigMix 1P" pitchFamily="50" charset="-128"/>
                </a:rPr>
                <a:t>名刺をスキャン</a:t>
              </a:r>
              <a:endParaRPr kumimoji="1" lang="ja-JP" altLang="en-US" dirty="0">
                <a:solidFill>
                  <a:schemeClr val="bg1"/>
                </a:solidFill>
                <a:latin typeface="MigMix 1P" pitchFamily="50" charset="-128"/>
                <a:ea typeface="MigMix 1P" pitchFamily="50" charset="-128"/>
                <a:cs typeface="MigMix 1P" pitchFamily="50" charset="-128"/>
              </a:endParaRPr>
            </a:p>
          </p:txBody>
        </p:sp>
      </p:grpSp>
      <p:grpSp>
        <p:nvGrpSpPr>
          <p:cNvPr id="12" name="グループ化 11"/>
          <p:cNvGrpSpPr/>
          <p:nvPr/>
        </p:nvGrpSpPr>
        <p:grpSpPr>
          <a:xfrm>
            <a:off x="5292080" y="2204864"/>
            <a:ext cx="3562043" cy="2232248"/>
            <a:chOff x="5148063" y="2708920"/>
            <a:chExt cx="3562043" cy="2304256"/>
          </a:xfrm>
        </p:grpSpPr>
        <p:pic>
          <p:nvPicPr>
            <p:cNvPr id="8" name="図 7" descr="img_lk.g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48063" y="2708920"/>
              <a:ext cx="3562043" cy="2286744"/>
            </a:xfrm>
            <a:prstGeom prst="rect">
              <a:avLst/>
            </a:prstGeom>
          </p:spPr>
        </p:pic>
        <p:sp>
          <p:nvSpPr>
            <p:cNvPr id="11" name="角丸四角形 10"/>
            <p:cNvSpPr/>
            <p:nvPr/>
          </p:nvSpPr>
          <p:spPr>
            <a:xfrm>
              <a:off x="5868144" y="4581128"/>
              <a:ext cx="2088232" cy="432048"/>
            </a:xfrm>
            <a:prstGeom prst="roundRect">
              <a:avLst/>
            </a:prstGeom>
            <a:gradFill flip="none" rotWithShape="1">
              <a:gsLst>
                <a:gs pos="0">
                  <a:schemeClr val="tx2">
                    <a:lumMod val="75000"/>
                    <a:shade val="30000"/>
                    <a:satMod val="115000"/>
                  </a:schemeClr>
                </a:gs>
                <a:gs pos="50000">
                  <a:schemeClr val="tx2">
                    <a:lumMod val="75000"/>
                    <a:shade val="67500"/>
                    <a:satMod val="115000"/>
                  </a:schemeClr>
                </a:gs>
                <a:gs pos="100000">
                  <a:schemeClr val="tx2">
                    <a:lumMod val="7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bg1"/>
                  </a:solidFill>
                  <a:latin typeface="MigMix 1P" pitchFamily="50" charset="-128"/>
                  <a:ea typeface="MigMix 1P" pitchFamily="50" charset="-128"/>
                  <a:cs typeface="MigMix 1P" pitchFamily="50" charset="-128"/>
                </a:rPr>
                <a:t>名刺情報の活用</a:t>
              </a:r>
              <a:endParaRPr kumimoji="1" lang="ja-JP" altLang="en-US" dirty="0">
                <a:solidFill>
                  <a:schemeClr val="bg1"/>
                </a:solidFill>
                <a:latin typeface="MigMix 1P" pitchFamily="50" charset="-128"/>
                <a:ea typeface="MigMix 1P" pitchFamily="50" charset="-128"/>
                <a:cs typeface="MigMix 1P" pitchFamily="50" charset="-128"/>
              </a:endParaRPr>
            </a:p>
          </p:txBody>
        </p:sp>
      </p:grpSp>
      <p:sp>
        <p:nvSpPr>
          <p:cNvPr id="16" name="右矢印 15"/>
          <p:cNvSpPr/>
          <p:nvPr/>
        </p:nvSpPr>
        <p:spPr>
          <a:xfrm>
            <a:off x="2771800" y="2852936"/>
            <a:ext cx="2376264" cy="1152128"/>
          </a:xfrm>
          <a:prstGeom prst="rightArrow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bg1"/>
                </a:solidFill>
                <a:latin typeface="MigMix 1P" pitchFamily="50" charset="-128"/>
                <a:ea typeface="MigMix 1P" pitchFamily="50" charset="-128"/>
                <a:cs typeface="MigMix 1P" pitchFamily="50" charset="-128"/>
              </a:rPr>
              <a:t>データ化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251520" y="4941168"/>
            <a:ext cx="871296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b="1" dirty="0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名刺をクラウドで管理・活用して、</a:t>
            </a:r>
            <a:endParaRPr lang="en-US" altLang="ja-JP" sz="3200" b="1" dirty="0" smtClean="0">
              <a:latin typeface="MigMix 1P" pitchFamily="50" charset="-128"/>
              <a:ea typeface="MigMix 1P" pitchFamily="50" charset="-128"/>
              <a:cs typeface="MigMix 1P" pitchFamily="50" charset="-128"/>
            </a:endParaRPr>
          </a:p>
          <a:p>
            <a:r>
              <a:rPr lang="en-US" altLang="ja-JP" sz="3200" b="1" dirty="0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		</a:t>
            </a:r>
            <a:r>
              <a:rPr lang="ja-JP" altLang="en-US" sz="3200" b="1" dirty="0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　</a:t>
            </a:r>
            <a:r>
              <a:rPr lang="ja-JP" altLang="en-US" sz="3600" b="1" dirty="0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収益最大化</a:t>
            </a:r>
            <a:r>
              <a:rPr lang="ja-JP" altLang="en-US" sz="3200" b="1" dirty="0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を支援するサービス</a:t>
            </a:r>
            <a:endParaRPr lang="ja-JP" altLang="en-US" sz="3200" b="1" dirty="0">
              <a:latin typeface="MigMix 1P" pitchFamily="50" charset="-128"/>
              <a:ea typeface="MigMix 1P" pitchFamily="50" charset="-128"/>
              <a:cs typeface="MigMix 1P" pitchFamily="50" charset="-128"/>
            </a:endParaRPr>
          </a:p>
        </p:txBody>
      </p:sp>
      <p:pic>
        <p:nvPicPr>
          <p:cNvPr id="13" name="図 12" descr="logo_lk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1520" y="1340768"/>
            <a:ext cx="5280589" cy="720080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395536" y="6453336"/>
            <a:ext cx="4824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画像引用元：</a:t>
            </a:r>
            <a:r>
              <a:rPr lang="en-US" altLang="ja-JP" sz="1600" dirty="0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 www.linkknowledge.net</a:t>
            </a:r>
            <a:endParaRPr kumimoji="1" lang="ja-JP" altLang="en-US" sz="1600" dirty="0">
              <a:latin typeface="MigMix 1P" pitchFamily="50" charset="-128"/>
              <a:ea typeface="MigMix 1P" pitchFamily="50" charset="-128"/>
              <a:cs typeface="MigMix 1P" pitchFamily="50" charset="-128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3347864" y="2062589"/>
            <a:ext cx="53285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b="1" dirty="0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｢</a:t>
            </a:r>
            <a:r>
              <a:rPr lang="ja-JP" altLang="en-US" sz="3600" b="1" dirty="0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つなげて育つ名刺帳</a:t>
            </a:r>
            <a:r>
              <a:rPr lang="en-US" altLang="ja-JP" sz="3600" b="1" dirty="0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｣</a:t>
            </a:r>
            <a:endParaRPr lang="ja-JP" altLang="en-US" sz="3600" b="1" dirty="0">
              <a:latin typeface="MigMix 1P" pitchFamily="50" charset="-128"/>
              <a:ea typeface="MigMix 1P" pitchFamily="50" charset="-128"/>
              <a:cs typeface="MigMix 1P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-468560" y="116632"/>
            <a:ext cx="9721080" cy="707886"/>
          </a:xfrm>
          <a:prstGeom prst="rect">
            <a:avLst/>
          </a:prstGeom>
          <a:noFill/>
          <a:ln w="57150" cmpd="thickThin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 err="1">
                <a:solidFill>
                  <a:schemeClr val="accent1">
                    <a:lumMod val="75000"/>
                  </a:schemeClr>
                </a:solidFill>
                <a:latin typeface="MigMix 1P" pitchFamily="50" charset="-128"/>
                <a:ea typeface="MigMix 1P" pitchFamily="50" charset="-128"/>
                <a:cs typeface="MigMix 1P" pitchFamily="50" charset="-128"/>
              </a:rPr>
              <a:t>Sansan.Inc</a:t>
            </a:r>
            <a:endParaRPr lang="en-US" altLang="ja-JP" sz="4000" b="1" dirty="0" smtClean="0">
              <a:solidFill>
                <a:schemeClr val="accent1">
                  <a:lumMod val="75000"/>
                </a:schemeClr>
              </a:solidFill>
              <a:latin typeface="MigMix 1P" pitchFamily="50" charset="-128"/>
              <a:ea typeface="MigMix 1P" pitchFamily="50" charset="-128"/>
              <a:cs typeface="MigMix 1P" pitchFamily="50" charset="-128"/>
            </a:endParaRPr>
          </a:p>
        </p:txBody>
      </p:sp>
      <p:pic>
        <p:nvPicPr>
          <p:cNvPr id="6" name="図 5" descr="header_logo_02-eee7a2d3f760029694142f657bff52a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576" y="1340768"/>
            <a:ext cx="6816758" cy="576064"/>
          </a:xfrm>
          <a:prstGeom prst="rect">
            <a:avLst/>
          </a:prstGeom>
        </p:spPr>
      </p:pic>
      <p:pic>
        <p:nvPicPr>
          <p:cNvPr id="7" name="図 6" descr="top_ipimg_01-ad854decd2068e6efd39c10b2411859b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3608" y="2348879"/>
            <a:ext cx="1800200" cy="4045155"/>
          </a:xfrm>
          <a:prstGeom prst="rect">
            <a:avLst/>
          </a:prstGeom>
        </p:spPr>
      </p:pic>
      <p:sp>
        <p:nvSpPr>
          <p:cNvPr id="8" name="円形吹き出し 7"/>
          <p:cNvSpPr/>
          <p:nvPr/>
        </p:nvSpPr>
        <p:spPr>
          <a:xfrm>
            <a:off x="4211960" y="3573016"/>
            <a:ext cx="4176464" cy="1368152"/>
          </a:xfrm>
          <a:prstGeom prst="wedgeEllipseCallout">
            <a:avLst>
              <a:gd name="adj1" fmla="val -105367"/>
              <a:gd name="adj2" fmla="val -13078"/>
            </a:avLst>
          </a:prstGeom>
          <a:solidFill>
            <a:schemeClr val="accent5">
              <a:lumMod val="20000"/>
              <a:lumOff val="80000"/>
            </a:schemeClr>
          </a:solidFill>
          <a:effectLst>
            <a:softEdge rad="63500"/>
          </a:effectLst>
        </p:spPr>
        <p:txBody>
          <a:bodyPr wrap="square">
            <a:noAutofit/>
          </a:bodyPr>
          <a:lstStyle/>
          <a:p>
            <a:pPr algn="ctr">
              <a:lnSpc>
                <a:spcPct val="200000"/>
              </a:lnSpc>
            </a:pPr>
            <a:r>
              <a:rPr lang="ja-JP" altLang="en-US" sz="2000" b="1" dirty="0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ユーザー数</a:t>
            </a:r>
            <a:r>
              <a:rPr lang="en-US" altLang="ja-JP" sz="2000" b="1" dirty="0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10</a:t>
            </a:r>
            <a:r>
              <a:rPr lang="ja-JP" altLang="en-US" sz="2000" b="1" dirty="0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万人突破</a:t>
            </a:r>
          </a:p>
        </p:txBody>
      </p:sp>
      <p:sp>
        <p:nvSpPr>
          <p:cNvPr id="10" name="円形吹き出し 9"/>
          <p:cNvSpPr/>
          <p:nvPr/>
        </p:nvSpPr>
        <p:spPr>
          <a:xfrm>
            <a:off x="4788024" y="5085184"/>
            <a:ext cx="4283968" cy="1440160"/>
          </a:xfrm>
          <a:prstGeom prst="wedgeEllipseCallout">
            <a:avLst>
              <a:gd name="adj1" fmla="val -72314"/>
              <a:gd name="adj2" fmla="val -34207"/>
            </a:avLst>
          </a:prstGeom>
          <a:solidFill>
            <a:schemeClr val="accent5">
              <a:lumMod val="20000"/>
              <a:lumOff val="80000"/>
            </a:schemeClr>
          </a:solidFill>
          <a:effectLst>
            <a:softEdge rad="63500"/>
          </a:effectLst>
        </p:spPr>
        <p:txBody>
          <a:bodyPr wrap="square">
            <a:noAutofit/>
          </a:bodyPr>
          <a:lstStyle/>
          <a:p>
            <a:pPr algn="ctr">
              <a:lnSpc>
                <a:spcPct val="200000"/>
              </a:lnSpc>
            </a:pPr>
            <a:r>
              <a:rPr lang="ja-JP" altLang="en-US" sz="2000" b="1" dirty="0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ビジネスアプリ部門</a:t>
            </a:r>
            <a:r>
              <a:rPr lang="en-US" altLang="ja-JP" sz="2000" b="1" dirty="0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1</a:t>
            </a:r>
            <a:r>
              <a:rPr lang="ja-JP" altLang="en-US" sz="2000" b="1" dirty="0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位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95536" y="6453336"/>
            <a:ext cx="403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latin typeface="HG丸ｺﾞｼｯｸM-PRO" pitchFamily="50" charset="-128"/>
                <a:ea typeface="HG丸ｺﾞｼｯｸM-PRO" pitchFamily="50" charset="-128"/>
              </a:rPr>
              <a:t>画像引用元：</a:t>
            </a:r>
            <a:r>
              <a:rPr lang="en-US" altLang="ja-JP" sz="1600" dirty="0" smtClean="0">
                <a:latin typeface="HG丸ｺﾞｼｯｸM-PRO" pitchFamily="50" charset="-128"/>
                <a:ea typeface="HG丸ｺﾞｼｯｸM-PRO" pitchFamily="50" charset="-128"/>
              </a:rPr>
              <a:t>8card.net</a:t>
            </a:r>
            <a:endParaRPr kumimoji="1" lang="ja-JP" altLang="en-US" sz="1600" dirty="0">
              <a:latin typeface="HG丸ｺﾞｼｯｸM-PRO" pitchFamily="50" charset="-128"/>
              <a:ea typeface="HG丸ｺﾞｼｯｸM-PRO" pitchFamily="50" charset="-128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108520" y="3362216"/>
            <a:ext cx="89999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6000" b="1" dirty="0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世界</a:t>
            </a:r>
            <a:r>
              <a:rPr lang="ja-JP" altLang="en-US" sz="6000" b="1" dirty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を</a:t>
            </a:r>
            <a:r>
              <a:rPr lang="ja-JP" altLang="en-US" sz="6000" b="1" dirty="0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変える</a:t>
            </a:r>
            <a:endParaRPr lang="en-US" altLang="ja-JP" sz="6000" b="1" dirty="0" smtClean="0">
              <a:latin typeface="MigMix 1P" pitchFamily="50" charset="-128"/>
              <a:ea typeface="MigMix 1P" pitchFamily="50" charset="-128"/>
              <a:cs typeface="MigMix 1P" pitchFamily="50" charset="-128"/>
            </a:endParaRPr>
          </a:p>
          <a:p>
            <a:pPr algn="ctr"/>
            <a:r>
              <a:rPr lang="ja-JP" altLang="en-US" sz="6000" b="1" dirty="0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新た</a:t>
            </a:r>
            <a:r>
              <a:rPr lang="ja-JP" altLang="en-US" sz="6000" b="1" dirty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な価値を</a:t>
            </a:r>
            <a:r>
              <a:rPr lang="ja-JP" altLang="en-US" sz="6000" b="1" dirty="0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生み出す</a:t>
            </a:r>
            <a:endParaRPr lang="ja-JP" altLang="en-US" sz="6000" b="1" dirty="0">
              <a:latin typeface="MigMix 1P" pitchFamily="50" charset="-128"/>
              <a:ea typeface="MigMix 1P" pitchFamily="50" charset="-128"/>
              <a:cs typeface="MigMix 1P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-468560" y="116632"/>
            <a:ext cx="9721080" cy="707886"/>
          </a:xfrm>
          <a:prstGeom prst="rect">
            <a:avLst/>
          </a:prstGeom>
          <a:noFill/>
          <a:ln w="57150" cmpd="thickThin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 err="1" smtClean="0">
                <a:solidFill>
                  <a:schemeClr val="accent1">
                    <a:lumMod val="75000"/>
                  </a:schemeClr>
                </a:solidFill>
                <a:latin typeface="MigMix 1P" pitchFamily="50" charset="-128"/>
                <a:ea typeface="MigMix 1P" pitchFamily="50" charset="-128"/>
                <a:cs typeface="MigMix 1P" pitchFamily="50" charset="-128"/>
              </a:rPr>
              <a:t>Sansan.Inc</a:t>
            </a:r>
            <a:endParaRPr lang="en-US" altLang="ja-JP" sz="4000" b="1" dirty="0" smtClean="0">
              <a:solidFill>
                <a:schemeClr val="accent1">
                  <a:lumMod val="75000"/>
                </a:schemeClr>
              </a:solidFill>
              <a:latin typeface="MigMix 1P" pitchFamily="50" charset="-128"/>
              <a:ea typeface="MigMix 1P" pitchFamily="50" charset="-128"/>
              <a:cs typeface="MigMix 1P" pitchFamily="50" charset="-128"/>
            </a:endParaRPr>
          </a:p>
        </p:txBody>
      </p:sp>
      <p:cxnSp>
        <p:nvCxnSpPr>
          <p:cNvPr id="5" name="直線矢印コネクタ 4"/>
          <p:cNvCxnSpPr/>
          <p:nvPr/>
        </p:nvCxnSpPr>
        <p:spPr>
          <a:xfrm>
            <a:off x="3779912" y="1268760"/>
            <a:ext cx="0" cy="1800200"/>
          </a:xfrm>
          <a:prstGeom prst="straightConnector1">
            <a:avLst/>
          </a:prstGeom>
          <a:ln w="250825" cap="sq" cmpd="sng">
            <a:solidFill>
              <a:srgbClr val="002060"/>
            </a:solidFill>
            <a:miter lim="800000"/>
            <a:headEnd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4355976" y="1497558"/>
            <a:ext cx="22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GOAL</a:t>
            </a:r>
            <a:endParaRPr kumimoji="1" lang="ja-JP" altLang="en-US" sz="5400" dirty="0">
              <a:latin typeface="MigMix 1P" pitchFamily="50" charset="-128"/>
              <a:ea typeface="MigMix 1P" pitchFamily="50" charset="-128"/>
              <a:cs typeface="MigMix 1P" pitchFamily="50" charset="-128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979712" y="2276872"/>
            <a:ext cx="51125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8800" dirty="0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企画紹介</a:t>
            </a:r>
            <a:endParaRPr kumimoji="1" lang="ja-JP" altLang="en-US" sz="8800" dirty="0">
              <a:latin typeface="MigMix 1P" pitchFamily="50" charset="-128"/>
              <a:ea typeface="MigMix 1P" pitchFamily="50" charset="-128"/>
              <a:cs typeface="MigMix 1P" pitchFamily="50" charset="-128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691680" y="19168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475656" y="476672"/>
            <a:ext cx="6120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dirty="0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名刺交換</a:t>
            </a:r>
            <a:endParaRPr kumimoji="1" lang="ja-JP" altLang="en-US" sz="4400" dirty="0">
              <a:latin typeface="MigMix 1P" pitchFamily="50" charset="-128"/>
              <a:ea typeface="MigMix 1P" pitchFamily="50" charset="-128"/>
              <a:cs typeface="MigMix 1P" pitchFamily="50" charset="-128"/>
            </a:endParaRPr>
          </a:p>
        </p:txBody>
      </p:sp>
      <p:pic>
        <p:nvPicPr>
          <p:cNvPr id="1026" name="Picture 2" descr="C:\Users\i101318n\Desktop\MKJ_ryoutedemeishiwowatasu500-thumb-350.jpg350%-119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1412776"/>
            <a:ext cx="6381826" cy="424847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11560" y="188640"/>
            <a:ext cx="8064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話題検索アプリ「</a:t>
            </a:r>
            <a:r>
              <a:rPr kumimoji="1" lang="en-US" altLang="ja-JP" sz="6000" dirty="0" err="1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Topick</a:t>
            </a:r>
            <a:r>
              <a:rPr kumimoji="1" lang="ja-JP" altLang="en-US" sz="4400" dirty="0" smtClean="0">
                <a:latin typeface="MigMix 1P" pitchFamily="50" charset="-128"/>
                <a:ea typeface="MigMix 1P" pitchFamily="50" charset="-128"/>
                <a:cs typeface="MigMix 1P" pitchFamily="50" charset="-128"/>
              </a:rPr>
              <a:t>」</a:t>
            </a:r>
            <a:endParaRPr kumimoji="1" lang="ja-JP" altLang="en-US" sz="4400" dirty="0">
              <a:latin typeface="MigMix 1P" pitchFamily="50" charset="-128"/>
              <a:ea typeface="MigMix 1P" pitchFamily="50" charset="-128"/>
              <a:cs typeface="MigMix 1P" pitchFamily="50" charset="-128"/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3131840" y="1484784"/>
            <a:ext cx="2808312" cy="5976664"/>
            <a:chOff x="3203848" y="709364"/>
            <a:chExt cx="2736304" cy="6148636"/>
          </a:xfrm>
        </p:grpSpPr>
        <p:pic>
          <p:nvPicPr>
            <p:cNvPr id="4" name="図 3" descr="top_ipimg_01-ad854decd2068e6efd39c10b2411859b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03848" y="709364"/>
              <a:ext cx="2736304" cy="6148636"/>
            </a:xfrm>
            <a:prstGeom prst="rect">
              <a:avLst/>
            </a:prstGeom>
          </p:spPr>
        </p:pic>
        <p:pic>
          <p:nvPicPr>
            <p:cNvPr id="3" name="図 2" descr="キャプチャ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19872" y="1556792"/>
              <a:ext cx="2353285" cy="3600400"/>
            </a:xfrm>
            <a:prstGeom prst="rect">
              <a:avLst/>
            </a:prstGeom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215</Words>
  <Application>Microsoft Office PowerPoint</Application>
  <PresentationFormat>画面に合わせる (4:3)</PresentationFormat>
  <Paragraphs>82</Paragraphs>
  <Slides>13</Slides>
  <Notes>8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Office テーマ</vt:lpstr>
      <vt:lpstr>チーム三三++</vt:lpstr>
      <vt:lpstr>スライド 2</vt:lpstr>
      <vt:lpstr>スライド 3</vt:lpstr>
      <vt:lpstr>スライド 4</vt:lpstr>
      <vt:lpstr>スライド 5</vt:lpstr>
      <vt:lpstr>スライド 6</vt:lpstr>
      <vt:lpstr>スライド 7</vt:lpstr>
      <vt:lpstr>スライド 8</vt:lpstr>
      <vt:lpstr>スライド 9</vt:lpstr>
      <vt:lpstr>スライド 10</vt:lpstr>
      <vt:lpstr>スライド 11</vt:lpstr>
      <vt:lpstr>スライド 12</vt:lpstr>
      <vt:lpstr>スライド 13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チーム三三++</dc:title>
  <dc:creator>i101318n</dc:creator>
  <cp:lastModifiedBy>i101318n</cp:lastModifiedBy>
  <cp:revision>71</cp:revision>
  <dcterms:created xsi:type="dcterms:W3CDTF">2013-03-10T05:18:39Z</dcterms:created>
  <dcterms:modified xsi:type="dcterms:W3CDTF">2013-03-17T11:59:57Z</dcterms:modified>
</cp:coreProperties>
</file>