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64" r:id="rId3"/>
    <p:sldId id="265" r:id="rId4"/>
    <p:sldId id="261" r:id="rId5"/>
    <p:sldId id="266" r:id="rId6"/>
    <p:sldId id="263" r:id="rId7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DDD"/>
    <a:srgbClr val="9A7266"/>
    <a:srgbClr val="76584E"/>
    <a:srgbClr val="4C383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01" autoAdjust="0"/>
  </p:normalViewPr>
  <p:slideViewPr>
    <p:cSldViewPr>
      <p:cViewPr>
        <p:scale>
          <a:sx n="50" d="100"/>
          <a:sy n="50" d="100"/>
        </p:scale>
        <p:origin x="-90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3672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782D2-A261-4730-B1CD-5DE0860CDF7E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1DDF-D14D-477B-B801-AFB41A39A4D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96521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①話題検索画面</a:t>
            </a:r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②アカウント選択画面</a:t>
            </a:r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③</a:t>
            </a:r>
            <a:r>
              <a:rPr lang="en-US" altLang="ja-JP" sz="1800" dirty="0" smtClean="0"/>
              <a:t>Topic</a:t>
            </a:r>
            <a:r>
              <a:rPr lang="ja-JP" altLang="en-US" sz="1800" dirty="0" smtClean="0"/>
              <a:t>一覧画面</a:t>
            </a:r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800" dirty="0" smtClean="0"/>
              <a:t>④設定画面</a:t>
            </a:r>
            <a:endParaRPr kumimoji="1"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⑤キーフレーズ管理画面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⑥抽出されたキーフレーズ一覧画面</a:t>
            </a:r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342900" y="8349702"/>
            <a:ext cx="16002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2343150" y="8349702"/>
            <a:ext cx="21717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914900" y="8349702"/>
            <a:ext cx="16002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891480" y="-36512"/>
            <a:ext cx="8424936" cy="936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59000" b="-5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角丸四角形 34"/>
          <p:cNvSpPr/>
          <p:nvPr/>
        </p:nvSpPr>
        <p:spPr>
          <a:xfrm>
            <a:off x="404664" y="6876256"/>
            <a:ext cx="6048672" cy="79208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　　</a:t>
            </a:r>
            <a:r>
              <a:rPr lang="ja-JP" altLang="en-US" dirty="0" smtClean="0"/>
              <a:t>　　　　　　　カメラ</a:t>
            </a:r>
            <a:r>
              <a:rPr lang="ja-JP" altLang="en-US" dirty="0" smtClean="0"/>
              <a:t>で名刺を読み込む</a:t>
            </a:r>
            <a:endParaRPr lang="en-US" altLang="ja-JP" dirty="0" smtClean="0"/>
          </a:p>
        </p:txBody>
      </p:sp>
      <p:sp>
        <p:nvSpPr>
          <p:cNvPr id="36" name="角丸四角形 35"/>
          <p:cNvSpPr/>
          <p:nvPr/>
        </p:nvSpPr>
        <p:spPr>
          <a:xfrm>
            <a:off x="404664" y="7956376"/>
            <a:ext cx="6048672" cy="79208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/>
              <a:t>Topick</a:t>
            </a:r>
            <a:r>
              <a:rPr lang="ja-JP" altLang="en-US" sz="2400" dirty="0" smtClean="0"/>
              <a:t>する</a:t>
            </a:r>
            <a:endParaRPr kumimoji="1" lang="ja-JP" altLang="en-US" sz="2400" dirty="0"/>
          </a:p>
        </p:txBody>
      </p:sp>
      <p:pic>
        <p:nvPicPr>
          <p:cNvPr id="38" name="図 37" descr="camera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87416" y="6910536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正方形/長方形 31"/>
          <p:cNvSpPr/>
          <p:nvPr/>
        </p:nvSpPr>
        <p:spPr>
          <a:xfrm>
            <a:off x="-891480" y="-36512"/>
            <a:ext cx="8424936" cy="936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pic>
        <p:nvPicPr>
          <p:cNvPr id="44" name="図 43" descr="14.png"/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tretch>
            <a:fillRect/>
          </a:stretch>
        </p:blipFill>
        <p:spPr>
          <a:xfrm>
            <a:off x="5886400" y="0"/>
            <a:ext cx="827584" cy="827584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-27384" y="2454151"/>
            <a:ext cx="39604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名前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204864" y="3074653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みょう</a:t>
            </a:r>
            <a:r>
              <a:rPr lang="ja-JP" altLang="en-US" sz="2800" dirty="0" err="1" smtClean="0">
                <a:solidFill>
                  <a:schemeClr val="bg1">
                    <a:lumMod val="65000"/>
                  </a:schemeClr>
                </a:solidFill>
              </a:rPr>
              <a:t>じ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412776" y="3146661"/>
            <a:ext cx="14401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かな</a:t>
            </a:r>
            <a:endParaRPr lang="en-US" altLang="ja-JP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6712" y="5787425"/>
            <a:ext cx="230425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ID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852936" y="5724128"/>
            <a:ext cx="345638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bg1">
                    <a:lumMod val="65000"/>
                  </a:schemeClr>
                </a:solidFill>
              </a:rPr>
              <a:t>＠</a:t>
            </a:r>
            <a:endParaRPr kumimoji="1" lang="ja-JP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437112" y="3074653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なまえ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204864" y="2339752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ja-JP" sz="2800" dirty="0" err="1" smtClean="0">
                <a:solidFill>
                  <a:schemeClr val="bg1">
                    <a:lumMod val="65000"/>
                  </a:schemeClr>
                </a:solidFill>
              </a:rPr>
              <a:t>Myouji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437112" y="2339752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ja-JP" sz="2800" dirty="0" err="1" smtClean="0">
                <a:solidFill>
                  <a:schemeClr val="bg1">
                    <a:lumMod val="65000"/>
                  </a:schemeClr>
                </a:solidFill>
              </a:rPr>
              <a:t>Namae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204864" y="3773826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苗字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437112" y="3773826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名前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36712" y="2411760"/>
            <a:ext cx="16561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ローマ字</a:t>
            </a:r>
            <a:endParaRPr lang="en-US" altLang="ja-JP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412776" y="3813011"/>
            <a:ext cx="165618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漢字</a:t>
            </a:r>
            <a:endParaRPr lang="en-US" altLang="ja-JP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図 45" descr="5.png"/>
          <p:cNvPicPr>
            <a:picLocks noChangeAspect="1"/>
          </p:cNvPicPr>
          <p:nvPr/>
        </p:nvPicPr>
        <p:blipFill>
          <a:blip r:embed="rId6" cstate="print">
            <a:lum contrast="10000"/>
          </a:blip>
          <a:stretch>
            <a:fillRect/>
          </a:stretch>
        </p:blipFill>
        <p:spPr>
          <a:xfrm>
            <a:off x="2060848" y="971600"/>
            <a:ext cx="2664296" cy="1224136"/>
          </a:xfrm>
          <a:prstGeom prst="rect">
            <a:avLst/>
          </a:prstGeom>
        </p:spPr>
      </p:pic>
      <p:pic>
        <p:nvPicPr>
          <p:cNvPr id="47" name="図 46" descr="1.png"/>
          <p:cNvPicPr>
            <a:picLocks noChangeAspect="1"/>
          </p:cNvPicPr>
          <p:nvPr/>
        </p:nvPicPr>
        <p:blipFill>
          <a:blip r:embed="rId7" cstate="print">
            <a:lum contrast="20000"/>
          </a:blip>
          <a:stretch>
            <a:fillRect/>
          </a:stretch>
        </p:blipFill>
        <p:spPr>
          <a:xfrm>
            <a:off x="2060848" y="4395980"/>
            <a:ext cx="2664296" cy="1184132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2636912" y="10750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err="1" smtClean="0">
                <a:solidFill>
                  <a:schemeClr val="bg1"/>
                </a:solidFill>
              </a:rPr>
              <a:t>Topick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/>
        </p:nvSpPr>
        <p:spPr>
          <a:xfrm>
            <a:off x="2276872" y="8244408"/>
            <a:ext cx="2448272" cy="792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OK</a:t>
            </a:r>
            <a:endParaRPr kumimoji="1" lang="ja-JP" altLang="en-US" sz="36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2696" y="923399"/>
            <a:ext cx="5661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どのアカウントから話題をさがしますか</a:t>
            </a:r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ctr"/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ja-JP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長押しで選択</a:t>
            </a:r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ja-JP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ja-JP" altLang="en-US" sz="2400" b="1" dirty="0"/>
          </a:p>
        </p:txBody>
      </p:sp>
      <p:sp>
        <p:nvSpPr>
          <p:cNvPr id="32" name="正方形/長方形 31"/>
          <p:cNvSpPr/>
          <p:nvPr/>
        </p:nvSpPr>
        <p:spPr>
          <a:xfrm>
            <a:off x="692696" y="3347864"/>
            <a:ext cx="578938" cy="6353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FB</a:t>
            </a:r>
          </a:p>
          <a:p>
            <a:pPr algn="ctr"/>
            <a:r>
              <a:rPr kumimoji="1" lang="ja-JP" altLang="en-US" dirty="0" smtClean="0"/>
              <a:t>ロゴ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648072" y="1835696"/>
            <a:ext cx="620688" cy="648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TW</a:t>
            </a:r>
          </a:p>
          <a:p>
            <a:pPr algn="ctr"/>
            <a:r>
              <a:rPr lang="ja-JP" altLang="en-US" dirty="0" smtClean="0"/>
              <a:t>ロゴ</a:t>
            </a:r>
            <a:endParaRPr kumimoji="1" lang="ja-JP" altLang="en-US" dirty="0"/>
          </a:p>
        </p:txBody>
      </p:sp>
      <p:sp>
        <p:nvSpPr>
          <p:cNvPr id="44" name="円形吹き出し 43"/>
          <p:cNvSpPr/>
          <p:nvPr/>
        </p:nvSpPr>
        <p:spPr>
          <a:xfrm>
            <a:off x="-4347864" y="6804248"/>
            <a:ext cx="3456384" cy="1296144"/>
          </a:xfrm>
          <a:prstGeom prst="wedgeEllipseCallout">
            <a:avLst>
              <a:gd name="adj1" fmla="val 122192"/>
              <a:gd name="adj2" fmla="val 518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もしたくさん居たら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縦</a:t>
            </a:r>
            <a:r>
              <a:rPr kumimoji="1" lang="ja-JP" altLang="en-US" dirty="0" smtClean="0">
                <a:solidFill>
                  <a:schemeClr val="tx1"/>
                </a:solidFill>
              </a:rPr>
              <a:t>にスクロール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円形吹き出し 44"/>
          <p:cNvSpPr/>
          <p:nvPr/>
        </p:nvSpPr>
        <p:spPr>
          <a:xfrm>
            <a:off x="-3555776" y="899592"/>
            <a:ext cx="2664296" cy="1872208"/>
          </a:xfrm>
          <a:prstGeom prst="wedgeEllipseCallout">
            <a:avLst>
              <a:gd name="adj1" fmla="val 95943"/>
              <a:gd name="adj2" fmla="val 1806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Twitter</a:t>
            </a:r>
            <a:r>
              <a:rPr lang="ja-JP" altLang="en-US" dirty="0" smtClean="0">
                <a:solidFill>
                  <a:schemeClr val="tx1"/>
                </a:solidFill>
              </a:rPr>
              <a:t>見つかった場合は一番上に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162430" y="1763688"/>
            <a:ext cx="45719" cy="6480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6093296" y="1979712"/>
            <a:ext cx="261337" cy="22775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形吹き出し 24"/>
          <p:cNvSpPr/>
          <p:nvPr/>
        </p:nvSpPr>
        <p:spPr>
          <a:xfrm>
            <a:off x="7749480" y="2195736"/>
            <a:ext cx="2664296" cy="1872208"/>
          </a:xfrm>
          <a:prstGeom prst="wedgeEllipseCallout">
            <a:avLst>
              <a:gd name="adj1" fmla="val -94488"/>
              <a:gd name="adj2" fmla="val -296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スクロールバー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6" name="円形吹き出し 25"/>
          <p:cNvSpPr/>
          <p:nvPr/>
        </p:nvSpPr>
        <p:spPr>
          <a:xfrm>
            <a:off x="-4419872" y="8495928"/>
            <a:ext cx="3456384" cy="1296144"/>
          </a:xfrm>
          <a:prstGeom prst="wedgeEllipseCallout">
            <a:avLst>
              <a:gd name="adj1" fmla="val 89674"/>
              <a:gd name="adj2" fmla="val 3163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端末の戻るボタンで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話題検索画面に戻る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52" name="円形吹き出し 51"/>
          <p:cNvSpPr/>
          <p:nvPr/>
        </p:nvSpPr>
        <p:spPr>
          <a:xfrm>
            <a:off x="7605464" y="5076056"/>
            <a:ext cx="2664296" cy="1872208"/>
          </a:xfrm>
          <a:prstGeom prst="wedgeEllipseCallout">
            <a:avLst>
              <a:gd name="adj1" fmla="val -133574"/>
              <a:gd name="adj2" fmla="val -8877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ブラウザを開き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その人の</a:t>
            </a:r>
            <a:r>
              <a:rPr lang="en-US" altLang="ja-JP" dirty="0" err="1" smtClean="0">
                <a:solidFill>
                  <a:schemeClr val="tx1"/>
                </a:solidFill>
              </a:rPr>
              <a:t>facebook</a:t>
            </a:r>
            <a:r>
              <a:rPr lang="ja-JP" altLang="en-US" dirty="0" smtClean="0">
                <a:solidFill>
                  <a:schemeClr val="tx1"/>
                </a:solidFill>
              </a:rPr>
              <a:t>へ。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詳細を見れる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35" name="円形吹き出し 34"/>
          <p:cNvSpPr/>
          <p:nvPr/>
        </p:nvSpPr>
        <p:spPr>
          <a:xfrm>
            <a:off x="-4995936" y="2555776"/>
            <a:ext cx="2664296" cy="1872208"/>
          </a:xfrm>
          <a:prstGeom prst="wedgeEllipseCallout">
            <a:avLst>
              <a:gd name="adj1" fmla="val 197531"/>
              <a:gd name="adj2" fmla="val 3693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ロングプレスで選択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grpSp>
        <p:nvGrpSpPr>
          <p:cNvPr id="53" name="グループ化 52"/>
          <p:cNvGrpSpPr/>
          <p:nvPr/>
        </p:nvGrpSpPr>
        <p:grpSpPr>
          <a:xfrm>
            <a:off x="1484784" y="3325792"/>
            <a:ext cx="4104456" cy="1822272"/>
            <a:chOff x="1484784" y="5364088"/>
            <a:chExt cx="4104456" cy="1822272"/>
          </a:xfrm>
        </p:grpSpPr>
        <p:pic>
          <p:nvPicPr>
            <p:cNvPr id="50" name="図 49" descr="22.png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484784" y="5364088"/>
              <a:ext cx="4104456" cy="1440160"/>
            </a:xfrm>
            <a:prstGeom prst="rect">
              <a:avLst/>
            </a:prstGeom>
          </p:spPr>
        </p:pic>
        <p:sp>
          <p:nvSpPr>
            <p:cNvPr id="42" name="テキスト ボックス 41"/>
            <p:cNvSpPr txBox="1"/>
            <p:nvPr/>
          </p:nvSpPr>
          <p:spPr>
            <a:xfrm>
              <a:off x="2996952" y="5555144"/>
              <a:ext cx="198602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名前　</a:t>
              </a:r>
              <a:r>
                <a:rPr kumimoji="1" lang="en-US" altLang="ja-JP" sz="2000" dirty="0" smtClean="0"/>
                <a:t>(</a:t>
              </a:r>
              <a:r>
                <a:rPr kumimoji="1" lang="ja-JP" altLang="en-US" sz="2000" dirty="0" smtClean="0"/>
                <a:t>名前</a:t>
              </a:r>
              <a:r>
                <a:rPr kumimoji="1" lang="en-US" altLang="ja-JP" sz="2000" dirty="0" smtClean="0"/>
                <a:t>)</a:t>
              </a:r>
            </a:p>
            <a:p>
              <a:r>
                <a:rPr lang="ja-JP" altLang="en-US" sz="2000" dirty="0" smtClean="0"/>
                <a:t>性別　</a:t>
              </a:r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男</a:t>
              </a:r>
              <a:r>
                <a:rPr lang="en-US" altLang="ja-JP" sz="2000" dirty="0" smtClean="0"/>
                <a:t>or</a:t>
              </a:r>
              <a:r>
                <a:rPr lang="ja-JP" altLang="en-US" sz="2000" dirty="0" smtClean="0"/>
                <a:t>女</a:t>
              </a:r>
              <a:r>
                <a:rPr lang="en-US" altLang="ja-JP" sz="2000" dirty="0" smtClean="0"/>
                <a:t>)</a:t>
              </a:r>
              <a:endParaRPr kumimoji="1" lang="en-US" altLang="ja-JP" sz="2000" dirty="0" smtClean="0"/>
            </a:p>
            <a:p>
              <a:r>
                <a:rPr kumimoji="1" lang="ja-JP" altLang="en-US" sz="2000" dirty="0" smtClean="0"/>
                <a:t>国</a:t>
              </a:r>
              <a:r>
                <a:rPr lang="ja-JP" altLang="en-US" sz="2000" dirty="0" smtClean="0"/>
                <a:t>　　　</a:t>
              </a:r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国</a:t>
              </a:r>
              <a:r>
                <a:rPr lang="en-US" altLang="ja-JP" sz="2000" dirty="0" smtClean="0"/>
                <a:t>)</a:t>
              </a:r>
            </a:p>
            <a:p>
              <a:endParaRPr kumimoji="1" lang="en-US" altLang="ja-JP" sz="2000" dirty="0" smtClean="0"/>
            </a:p>
            <a:p>
              <a:endParaRPr kumimoji="1" lang="ja-JP" altLang="en-US" sz="2000" dirty="0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1700808" y="5530176"/>
              <a:ext cx="1152128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アカウント</a:t>
              </a:r>
              <a:endParaRPr kumimoji="1" lang="en-US" altLang="ja-JP" dirty="0" smtClean="0"/>
            </a:p>
            <a:p>
              <a:pPr algn="ctr"/>
              <a:r>
                <a:rPr lang="ja-JP" altLang="en-US" dirty="0" smtClean="0"/>
                <a:t>プロフィール画像</a:t>
              </a:r>
              <a:endParaRPr kumimoji="1" lang="ja-JP" altLang="en-US" dirty="0"/>
            </a:p>
          </p:txBody>
        </p:sp>
      </p:grpSp>
      <p:sp>
        <p:nvSpPr>
          <p:cNvPr id="30" name="正方形/長方形 29"/>
          <p:cNvSpPr/>
          <p:nvPr/>
        </p:nvSpPr>
        <p:spPr>
          <a:xfrm>
            <a:off x="4941168" y="3516848"/>
            <a:ext cx="432048" cy="10081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詳細</a:t>
            </a:r>
            <a:endParaRPr kumimoji="1" lang="en-US" altLang="ja-JP" dirty="0" smtClean="0"/>
          </a:p>
        </p:txBody>
      </p:sp>
      <p:grpSp>
        <p:nvGrpSpPr>
          <p:cNvPr id="59" name="グループ化 58"/>
          <p:cNvGrpSpPr/>
          <p:nvPr/>
        </p:nvGrpSpPr>
        <p:grpSpPr>
          <a:xfrm>
            <a:off x="1484784" y="5004048"/>
            <a:ext cx="4104456" cy="1822272"/>
            <a:chOff x="1484784" y="5364088"/>
            <a:chExt cx="4104456" cy="1822272"/>
          </a:xfrm>
        </p:grpSpPr>
        <p:pic>
          <p:nvPicPr>
            <p:cNvPr id="60" name="図 59" descr="22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4784" y="5364088"/>
              <a:ext cx="4104456" cy="1440160"/>
            </a:xfrm>
            <a:prstGeom prst="rect">
              <a:avLst/>
            </a:prstGeom>
          </p:spPr>
        </p:pic>
        <p:sp>
          <p:nvSpPr>
            <p:cNvPr id="61" name="テキスト ボックス 60"/>
            <p:cNvSpPr txBox="1"/>
            <p:nvPr/>
          </p:nvSpPr>
          <p:spPr>
            <a:xfrm>
              <a:off x="2996952" y="5555144"/>
              <a:ext cx="198602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名前　</a:t>
              </a:r>
              <a:r>
                <a:rPr kumimoji="1" lang="en-US" altLang="ja-JP" sz="2000" dirty="0" smtClean="0"/>
                <a:t>(</a:t>
              </a:r>
              <a:r>
                <a:rPr kumimoji="1" lang="ja-JP" altLang="en-US" sz="2000" dirty="0" smtClean="0"/>
                <a:t>名前</a:t>
              </a:r>
              <a:r>
                <a:rPr kumimoji="1" lang="en-US" altLang="ja-JP" sz="2000" dirty="0" smtClean="0"/>
                <a:t>)</a:t>
              </a:r>
            </a:p>
            <a:p>
              <a:r>
                <a:rPr lang="ja-JP" altLang="en-US" sz="2000" dirty="0" smtClean="0"/>
                <a:t>性別　</a:t>
              </a:r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男</a:t>
              </a:r>
              <a:r>
                <a:rPr lang="en-US" altLang="ja-JP" sz="2000" dirty="0" smtClean="0"/>
                <a:t>or</a:t>
              </a:r>
              <a:r>
                <a:rPr lang="ja-JP" altLang="en-US" sz="2000" dirty="0" smtClean="0"/>
                <a:t>女</a:t>
              </a:r>
              <a:r>
                <a:rPr lang="en-US" altLang="ja-JP" sz="2000" dirty="0" smtClean="0"/>
                <a:t>)</a:t>
              </a:r>
              <a:endParaRPr kumimoji="1" lang="en-US" altLang="ja-JP" sz="2000" dirty="0" smtClean="0"/>
            </a:p>
            <a:p>
              <a:r>
                <a:rPr kumimoji="1" lang="ja-JP" altLang="en-US" sz="2000" dirty="0" smtClean="0"/>
                <a:t>国</a:t>
              </a:r>
              <a:r>
                <a:rPr lang="ja-JP" altLang="en-US" sz="2000" dirty="0" smtClean="0"/>
                <a:t>　　　</a:t>
              </a:r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国</a:t>
              </a:r>
              <a:r>
                <a:rPr lang="en-US" altLang="ja-JP" sz="2000" dirty="0" smtClean="0"/>
                <a:t>)</a:t>
              </a:r>
            </a:p>
            <a:p>
              <a:endParaRPr kumimoji="1" lang="en-US" altLang="ja-JP" sz="2000" dirty="0" smtClean="0"/>
            </a:p>
            <a:p>
              <a:endParaRPr kumimoji="1" lang="ja-JP" altLang="en-US" sz="2000" dirty="0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1700808" y="5530176"/>
              <a:ext cx="1152128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アカウント</a:t>
              </a:r>
              <a:endParaRPr kumimoji="1" lang="en-US" altLang="ja-JP" dirty="0" smtClean="0"/>
            </a:p>
            <a:p>
              <a:pPr algn="ctr"/>
              <a:r>
                <a:rPr lang="ja-JP" altLang="en-US" dirty="0" smtClean="0"/>
                <a:t>プロフィール画像</a:t>
              </a:r>
              <a:endParaRPr kumimoji="1" lang="ja-JP" altLang="en-US" dirty="0"/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1484784" y="1691680"/>
            <a:ext cx="4104456" cy="1418088"/>
            <a:chOff x="1484784" y="5364088"/>
            <a:chExt cx="4104456" cy="1440160"/>
          </a:xfrm>
        </p:grpSpPr>
        <p:pic>
          <p:nvPicPr>
            <p:cNvPr id="64" name="図 63" descr="22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4784" y="5364088"/>
              <a:ext cx="4104456" cy="1440160"/>
            </a:xfrm>
            <a:prstGeom prst="rect">
              <a:avLst/>
            </a:prstGeom>
          </p:spPr>
        </p:pic>
        <p:sp>
          <p:nvSpPr>
            <p:cNvPr id="66" name="正方形/長方形 65"/>
            <p:cNvSpPr/>
            <p:nvPr/>
          </p:nvSpPr>
          <p:spPr>
            <a:xfrm>
              <a:off x="1700808" y="5530176"/>
              <a:ext cx="1152128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アカウント</a:t>
              </a:r>
              <a:endParaRPr kumimoji="1" lang="en-US" altLang="ja-JP" dirty="0" smtClean="0"/>
            </a:p>
            <a:p>
              <a:pPr algn="ctr"/>
              <a:r>
                <a:rPr lang="ja-JP" altLang="en-US" dirty="0" smtClean="0"/>
                <a:t>プロフィール画像</a:t>
              </a:r>
              <a:endParaRPr kumimoji="1" lang="ja-JP" altLang="en-US" dirty="0"/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1484784" y="6660232"/>
            <a:ext cx="4104456" cy="1822272"/>
            <a:chOff x="1484784" y="5364088"/>
            <a:chExt cx="4104456" cy="1822272"/>
          </a:xfrm>
        </p:grpSpPr>
        <p:pic>
          <p:nvPicPr>
            <p:cNvPr id="68" name="図 67" descr="22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4784" y="5364088"/>
              <a:ext cx="4104456" cy="1440160"/>
            </a:xfrm>
            <a:prstGeom prst="rect">
              <a:avLst/>
            </a:prstGeom>
          </p:spPr>
        </p:pic>
        <p:sp>
          <p:nvSpPr>
            <p:cNvPr id="69" name="テキスト ボックス 68"/>
            <p:cNvSpPr txBox="1"/>
            <p:nvPr/>
          </p:nvSpPr>
          <p:spPr>
            <a:xfrm>
              <a:off x="2996952" y="5555144"/>
              <a:ext cx="198602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名前　</a:t>
              </a:r>
              <a:r>
                <a:rPr kumimoji="1" lang="en-US" altLang="ja-JP" sz="2000" dirty="0" smtClean="0"/>
                <a:t>(</a:t>
              </a:r>
              <a:r>
                <a:rPr kumimoji="1" lang="ja-JP" altLang="en-US" sz="2000" dirty="0" smtClean="0"/>
                <a:t>名前</a:t>
              </a:r>
              <a:r>
                <a:rPr kumimoji="1" lang="en-US" altLang="ja-JP" sz="2000" dirty="0" smtClean="0"/>
                <a:t>)</a:t>
              </a:r>
            </a:p>
            <a:p>
              <a:r>
                <a:rPr lang="ja-JP" altLang="en-US" sz="2000" dirty="0" smtClean="0"/>
                <a:t>性別　</a:t>
              </a:r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男</a:t>
              </a:r>
              <a:r>
                <a:rPr lang="en-US" altLang="ja-JP" sz="2000" dirty="0" smtClean="0"/>
                <a:t>or</a:t>
              </a:r>
              <a:r>
                <a:rPr lang="ja-JP" altLang="en-US" sz="2000" dirty="0" smtClean="0"/>
                <a:t>女</a:t>
              </a:r>
              <a:r>
                <a:rPr lang="en-US" altLang="ja-JP" sz="2000" dirty="0" smtClean="0"/>
                <a:t>)</a:t>
              </a:r>
              <a:endParaRPr kumimoji="1" lang="en-US" altLang="ja-JP" sz="2000" dirty="0" smtClean="0"/>
            </a:p>
            <a:p>
              <a:r>
                <a:rPr kumimoji="1" lang="ja-JP" altLang="en-US" sz="2000" dirty="0" smtClean="0"/>
                <a:t>国</a:t>
              </a:r>
              <a:r>
                <a:rPr lang="ja-JP" altLang="en-US" sz="2000" dirty="0" smtClean="0"/>
                <a:t>　　　</a:t>
              </a:r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国</a:t>
              </a:r>
              <a:r>
                <a:rPr lang="en-US" altLang="ja-JP" sz="2000" dirty="0" smtClean="0"/>
                <a:t>)</a:t>
              </a:r>
            </a:p>
            <a:p>
              <a:endParaRPr kumimoji="1" lang="en-US" altLang="ja-JP" sz="2000" dirty="0" smtClean="0"/>
            </a:p>
            <a:p>
              <a:endParaRPr kumimoji="1" lang="ja-JP" altLang="en-US" sz="2000" dirty="0"/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1700808" y="5530176"/>
              <a:ext cx="1152128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アカウント</a:t>
              </a:r>
              <a:endParaRPr kumimoji="1" lang="en-US" altLang="ja-JP" dirty="0" smtClean="0"/>
            </a:p>
            <a:p>
              <a:pPr algn="ctr"/>
              <a:r>
                <a:rPr lang="ja-JP" altLang="en-US" dirty="0" smtClean="0"/>
                <a:t>プロフィール画像</a:t>
              </a:r>
              <a:endParaRPr kumimoji="1" lang="ja-JP" altLang="en-US" dirty="0"/>
            </a:p>
          </p:txBody>
        </p:sp>
      </p:grpSp>
      <p:sp>
        <p:nvSpPr>
          <p:cNvPr id="71" name="正方形/長方形 70"/>
          <p:cNvSpPr/>
          <p:nvPr/>
        </p:nvSpPr>
        <p:spPr>
          <a:xfrm>
            <a:off x="4941168" y="5220072"/>
            <a:ext cx="432048" cy="10081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詳細</a:t>
            </a:r>
            <a:endParaRPr kumimoji="1" lang="en-US" altLang="ja-JP" dirty="0" smtClean="0"/>
          </a:p>
        </p:txBody>
      </p:sp>
      <p:sp>
        <p:nvSpPr>
          <p:cNvPr id="72" name="正方形/長方形 71"/>
          <p:cNvSpPr/>
          <p:nvPr/>
        </p:nvSpPr>
        <p:spPr>
          <a:xfrm>
            <a:off x="4941168" y="6804248"/>
            <a:ext cx="432048" cy="10081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詳細</a:t>
            </a:r>
            <a:endParaRPr kumimoji="1"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 descr="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062" y="4860032"/>
            <a:ext cx="5521242" cy="1152128"/>
          </a:xfrm>
          <a:prstGeom prst="rect">
            <a:avLst/>
          </a:prstGeom>
        </p:spPr>
      </p:pic>
      <p:pic>
        <p:nvPicPr>
          <p:cNvPr id="24" name="図 23" descr="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062" y="1547664"/>
            <a:ext cx="5521242" cy="3024336"/>
          </a:xfrm>
          <a:prstGeom prst="rect">
            <a:avLst/>
          </a:prstGeom>
        </p:spPr>
      </p:pic>
      <p:sp>
        <p:nvSpPr>
          <p:cNvPr id="66" name="正方形/長方形 65"/>
          <p:cNvSpPr/>
          <p:nvPr/>
        </p:nvSpPr>
        <p:spPr>
          <a:xfrm>
            <a:off x="6813375" y="936104"/>
            <a:ext cx="45719" cy="8207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124744" y="1013991"/>
            <a:ext cx="4514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/>
              <a:t>以下のトピックが見つかりました。</a:t>
            </a:r>
            <a:endParaRPr lang="ja-JP" altLang="en-US" sz="2400" b="1" dirty="0"/>
          </a:p>
        </p:txBody>
      </p:sp>
      <p:grpSp>
        <p:nvGrpSpPr>
          <p:cNvPr id="58" name="グループ化 57"/>
          <p:cNvGrpSpPr/>
          <p:nvPr/>
        </p:nvGrpSpPr>
        <p:grpSpPr>
          <a:xfrm>
            <a:off x="836712" y="1566725"/>
            <a:ext cx="5112568" cy="2967531"/>
            <a:chOff x="836712" y="3563888"/>
            <a:chExt cx="5112568" cy="2346420"/>
          </a:xfrm>
        </p:grpSpPr>
        <p:sp>
          <p:nvSpPr>
            <p:cNvPr id="56" name="テキスト ボックス 55"/>
            <p:cNvSpPr txBox="1"/>
            <p:nvPr/>
          </p:nvSpPr>
          <p:spPr>
            <a:xfrm>
              <a:off x="1052735" y="3563888"/>
              <a:ext cx="4577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一致したキーフレーズは</a:t>
              </a:r>
              <a:r>
                <a:rPr kumimoji="1" lang="en-US" altLang="ja-JP" sz="2000" dirty="0" smtClean="0"/>
                <a:t>｢</a:t>
              </a:r>
              <a:r>
                <a:rPr kumimoji="1" lang="ja-JP" altLang="en-US" sz="2000" dirty="0" smtClean="0"/>
                <a:t>～～～～</a:t>
              </a:r>
              <a:r>
                <a:rPr kumimoji="1" lang="en-US" altLang="ja-JP" sz="2000" dirty="0" smtClean="0"/>
                <a:t>｣</a:t>
              </a:r>
              <a:r>
                <a:rPr kumimoji="1" lang="ja-JP" altLang="en-US" sz="2000" dirty="0" err="1" smtClean="0"/>
                <a:t>です</a:t>
              </a:r>
              <a:endParaRPr kumimoji="1" lang="ja-JP" altLang="en-US" sz="2000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836712" y="3890435"/>
              <a:ext cx="5112568" cy="2019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 smtClean="0"/>
                <a:t>記事内容。</a:t>
              </a:r>
              <a:endParaRPr lang="en-US" altLang="ja-JP" sz="2000" dirty="0" smtClean="0"/>
            </a:p>
            <a:p>
              <a:r>
                <a:rPr lang="en-US" altLang="ja-JP" sz="2000" dirty="0" smtClean="0"/>
                <a:t>(</a:t>
              </a:r>
              <a:r>
                <a:rPr lang="ja-JP" altLang="en-US" sz="2000" dirty="0" smtClean="0"/>
                <a:t>長かったらもっと見る</a:t>
              </a:r>
              <a:r>
                <a:rPr lang="ja-JP" altLang="en-US" sz="2000" dirty="0" err="1" smtClean="0"/>
                <a:t>で</a:t>
              </a:r>
              <a:r>
                <a:rPr lang="ja-JP" altLang="en-US" sz="2000" dirty="0" smtClean="0"/>
                <a:t>全文</a:t>
              </a:r>
              <a:r>
                <a:rPr lang="en-US" altLang="ja-JP" sz="2000" dirty="0" smtClean="0"/>
                <a:t>)</a:t>
              </a:r>
            </a:p>
            <a:p>
              <a:endParaRPr lang="en-US" altLang="ja-JP" sz="2000" dirty="0" smtClean="0"/>
            </a:p>
            <a:p>
              <a:r>
                <a:rPr lang="en-US" altLang="ja-JP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URL</a:t>
              </a:r>
              <a:r>
                <a:rPr lang="en-US" altLang="ja-JP" sz="2000" dirty="0" smtClean="0"/>
                <a:t>(URL</a:t>
              </a:r>
              <a:r>
                <a:rPr lang="ja-JP" altLang="en-US" sz="2000" dirty="0" smtClean="0"/>
                <a:t>タップでブラウザを開き、そのページへ</a:t>
              </a:r>
              <a:r>
                <a:rPr lang="en-US" altLang="ja-JP" sz="2000" dirty="0" smtClean="0"/>
                <a:t>) </a:t>
              </a:r>
            </a:p>
            <a:p>
              <a:endParaRPr lang="en-US" altLang="ja-JP" sz="2000" dirty="0" smtClean="0"/>
            </a:p>
            <a:p>
              <a:r>
                <a:rPr lang="ja-JP" altLang="en-US" sz="2000" dirty="0" smtClean="0"/>
                <a:t>･･･</a:t>
              </a:r>
              <a:endParaRPr lang="en-US" altLang="ja-JP" sz="2000" dirty="0" smtClean="0"/>
            </a:p>
            <a:p>
              <a:r>
                <a:rPr lang="en-US" altLang="ja-JP" sz="2000" dirty="0" smtClean="0"/>
                <a:t>		</a:t>
              </a:r>
              <a:r>
                <a:rPr lang="ja-JP" altLang="en-US" sz="2000" dirty="0" smtClean="0">
                  <a:solidFill>
                    <a:schemeClr val="accent1">
                      <a:lumMod val="75000"/>
                    </a:schemeClr>
                  </a:solidFill>
                </a:rPr>
                <a:t>もっと見る</a:t>
              </a:r>
              <a:endParaRPr kumimoji="1" lang="ja-JP" altLang="en-US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1003336" y="4910863"/>
            <a:ext cx="4873936" cy="1161111"/>
            <a:chOff x="1003336" y="3563888"/>
            <a:chExt cx="4873936" cy="1644907"/>
          </a:xfrm>
        </p:grpSpPr>
        <p:sp>
          <p:nvSpPr>
            <p:cNvPr id="62" name="テキスト ボックス 61"/>
            <p:cNvSpPr txBox="1"/>
            <p:nvPr/>
          </p:nvSpPr>
          <p:spPr>
            <a:xfrm>
              <a:off x="1052735" y="3563888"/>
              <a:ext cx="4577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一致したキーフレーズは</a:t>
              </a:r>
              <a:r>
                <a:rPr kumimoji="1" lang="en-US" altLang="ja-JP" sz="2000" dirty="0" smtClean="0"/>
                <a:t>｢</a:t>
              </a:r>
              <a:r>
                <a:rPr kumimoji="1" lang="ja-JP" altLang="en-US" sz="2000" dirty="0" smtClean="0"/>
                <a:t>～～～～</a:t>
              </a:r>
              <a:r>
                <a:rPr kumimoji="1" lang="en-US" altLang="ja-JP" sz="2000" dirty="0" smtClean="0"/>
                <a:t>｣</a:t>
              </a:r>
              <a:r>
                <a:rPr kumimoji="1" lang="ja-JP" altLang="en-US" sz="2000" dirty="0" err="1" smtClean="0"/>
                <a:t>です</a:t>
              </a:r>
              <a:endParaRPr kumimoji="1" lang="ja-JP" altLang="en-US" sz="2000" dirty="0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1003336" y="4205957"/>
              <a:ext cx="4873936" cy="1002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 smtClean="0"/>
                <a:t>記事内容。</a:t>
              </a:r>
              <a:endParaRPr lang="en-US" altLang="ja-JP" sz="2000" dirty="0" smtClean="0"/>
            </a:p>
            <a:p>
              <a:endParaRPr kumimoji="1" lang="ja-JP" altLang="en-US" sz="2000" dirty="0"/>
            </a:p>
          </p:txBody>
        </p:sp>
      </p:grpSp>
      <p:sp>
        <p:nvSpPr>
          <p:cNvPr id="64" name="円形吹き出し 63"/>
          <p:cNvSpPr/>
          <p:nvPr/>
        </p:nvSpPr>
        <p:spPr>
          <a:xfrm>
            <a:off x="-3699792" y="4572000"/>
            <a:ext cx="3312368" cy="1872208"/>
          </a:xfrm>
          <a:prstGeom prst="wedgeEllipseCallout">
            <a:avLst>
              <a:gd name="adj1" fmla="val 147824"/>
              <a:gd name="adj2" fmla="val 18324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下にスワイプしていく。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読込に時間がかかる場合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下まん中にアクティビティサークル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7" name="円形吹き出し 66"/>
          <p:cNvSpPr/>
          <p:nvPr/>
        </p:nvSpPr>
        <p:spPr>
          <a:xfrm>
            <a:off x="8685584" y="4067944"/>
            <a:ext cx="3312368" cy="1872208"/>
          </a:xfrm>
          <a:prstGeom prst="wedgeEllipseCallout">
            <a:avLst>
              <a:gd name="adj1" fmla="val -98731"/>
              <a:gd name="adj2" fmla="val -2406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スクロールバー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6525344" y="4139952"/>
            <a:ext cx="432048" cy="4320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形吹き出し 21"/>
          <p:cNvSpPr/>
          <p:nvPr/>
        </p:nvSpPr>
        <p:spPr>
          <a:xfrm>
            <a:off x="8181528" y="251520"/>
            <a:ext cx="3312368" cy="1872208"/>
          </a:xfrm>
          <a:prstGeom prst="wedgeEllipseCallout">
            <a:avLst>
              <a:gd name="adj1" fmla="val -98731"/>
              <a:gd name="adj2" fmla="val -2406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ホームへ戻る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25" name="図 24" descr="18.png"/>
          <p:cNvPicPr>
            <a:picLocks noChangeAspect="1"/>
          </p:cNvPicPr>
          <p:nvPr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5977086" y="179512"/>
            <a:ext cx="648072" cy="648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22"/>
          <p:cNvSpPr/>
          <p:nvPr/>
        </p:nvSpPr>
        <p:spPr>
          <a:xfrm>
            <a:off x="1700808" y="1475656"/>
            <a:ext cx="3528392" cy="1944216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キーフレーズを管理</a:t>
            </a:r>
            <a:endParaRPr kumimoji="1" lang="ja-JP" altLang="en-US" sz="2800" dirty="0"/>
          </a:p>
        </p:txBody>
      </p:sp>
      <p:sp>
        <p:nvSpPr>
          <p:cNvPr id="21" name="角丸四角形 20"/>
          <p:cNvSpPr/>
          <p:nvPr/>
        </p:nvSpPr>
        <p:spPr>
          <a:xfrm>
            <a:off x="1772816" y="3923928"/>
            <a:ext cx="3456384" cy="115212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/>
              <a:t>Facebook</a:t>
            </a:r>
            <a:r>
              <a:rPr lang="ja-JP" altLang="en-US" sz="2800" dirty="0" smtClean="0"/>
              <a:t>を認証</a:t>
            </a:r>
            <a:endParaRPr kumimoji="1" lang="ja-JP" altLang="en-US" sz="2800" dirty="0"/>
          </a:p>
        </p:txBody>
      </p:sp>
      <p:sp>
        <p:nvSpPr>
          <p:cNvPr id="18" name="角丸四角形 17"/>
          <p:cNvSpPr/>
          <p:nvPr/>
        </p:nvSpPr>
        <p:spPr>
          <a:xfrm>
            <a:off x="1772816" y="5292080"/>
            <a:ext cx="3456384" cy="115212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Twitter</a:t>
            </a:r>
            <a:r>
              <a:rPr kumimoji="1" lang="ja-JP" altLang="en-US" sz="2800" dirty="0" smtClean="0"/>
              <a:t>を認証</a:t>
            </a:r>
            <a:endParaRPr kumimoji="1" lang="ja-JP" altLang="en-US" sz="2800" dirty="0"/>
          </a:p>
        </p:txBody>
      </p:sp>
      <p:sp>
        <p:nvSpPr>
          <p:cNvPr id="9" name="正方形/長方形 8"/>
          <p:cNvSpPr/>
          <p:nvPr/>
        </p:nvSpPr>
        <p:spPr>
          <a:xfrm>
            <a:off x="2882003" y="160348"/>
            <a:ext cx="902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800" dirty="0" smtClean="0">
                <a:solidFill>
                  <a:schemeClr val="bg1"/>
                </a:solidFill>
              </a:rPr>
              <a:t>設定</a:t>
            </a:r>
            <a:endParaRPr lang="ja-JP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4725144" y="1115616"/>
            <a:ext cx="1296144" cy="648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trike="sngStrike" dirty="0" smtClean="0"/>
              <a:t>検索</a:t>
            </a:r>
            <a:endParaRPr kumimoji="1" lang="ja-JP" altLang="en-US" strike="sngStrike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40768" y="1115616"/>
            <a:ext cx="324036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3200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1700808" y="2051721"/>
            <a:ext cx="4104456" cy="1152127"/>
            <a:chOff x="1700808" y="2051721"/>
            <a:chExt cx="4104456" cy="1152127"/>
          </a:xfrm>
        </p:grpSpPr>
        <p:pic>
          <p:nvPicPr>
            <p:cNvPr id="14" name="図 13" descr="2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0808" y="2051721"/>
              <a:ext cx="4104456" cy="1152127"/>
            </a:xfrm>
            <a:prstGeom prst="rect">
              <a:avLst/>
            </a:prstGeom>
          </p:spPr>
        </p:pic>
        <p:sp>
          <p:nvSpPr>
            <p:cNvPr id="15" name="テキスト ボックス 14"/>
            <p:cNvSpPr txBox="1"/>
            <p:nvPr/>
          </p:nvSpPr>
          <p:spPr>
            <a:xfrm>
              <a:off x="1916832" y="2339752"/>
              <a:ext cx="35283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　　</a:t>
              </a:r>
              <a:r>
                <a:rPr kumimoji="1" lang="ja-JP" altLang="en-US" sz="4400" dirty="0" err="1" smtClean="0"/>
                <a:t>ーー</a:t>
              </a:r>
              <a:r>
                <a:rPr kumimoji="1" lang="ja-JP" altLang="en-US" sz="4400" dirty="0" smtClean="0"/>
                <a:t>　　</a:t>
              </a:r>
              <a:r>
                <a:rPr kumimoji="1" lang="en-US" altLang="ja-JP" sz="4400" dirty="0" smtClean="0"/>
                <a:t>	×</a:t>
              </a:r>
              <a:endParaRPr kumimoji="1" lang="ja-JP" altLang="en-US" sz="4400" dirty="0"/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1700808" y="3419872"/>
            <a:ext cx="4104456" cy="1152127"/>
            <a:chOff x="1700808" y="2051721"/>
            <a:chExt cx="4104456" cy="1152127"/>
          </a:xfrm>
        </p:grpSpPr>
        <p:pic>
          <p:nvPicPr>
            <p:cNvPr id="22" name="図 21" descr="2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0808" y="2051721"/>
              <a:ext cx="4104456" cy="1152127"/>
            </a:xfrm>
            <a:prstGeom prst="rect">
              <a:avLst/>
            </a:prstGeom>
          </p:spPr>
        </p:pic>
        <p:sp>
          <p:nvSpPr>
            <p:cNvPr id="24" name="テキスト ボックス 23"/>
            <p:cNvSpPr txBox="1"/>
            <p:nvPr/>
          </p:nvSpPr>
          <p:spPr>
            <a:xfrm>
              <a:off x="2060848" y="2339752"/>
              <a:ext cx="35283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　　</a:t>
              </a:r>
              <a:r>
                <a:rPr kumimoji="1" lang="ja-JP" altLang="en-US" sz="4400" dirty="0" err="1" smtClean="0"/>
                <a:t>ーー</a:t>
              </a:r>
              <a:r>
                <a:rPr kumimoji="1" lang="en-US" altLang="ja-JP" sz="4400" dirty="0" smtClean="0"/>
                <a:t>	</a:t>
              </a:r>
              <a:r>
                <a:rPr kumimoji="1" lang="ja-JP" altLang="en-US" sz="4400" dirty="0" smtClean="0"/>
                <a:t>　　</a:t>
              </a:r>
              <a:r>
                <a:rPr kumimoji="1" lang="en-US" altLang="ja-JP" sz="4400" dirty="0" smtClean="0"/>
                <a:t>×</a:t>
              </a:r>
              <a:endParaRPr kumimoji="1" lang="ja-JP" altLang="en-US" sz="4400" dirty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1700808" y="4788024"/>
            <a:ext cx="4104456" cy="1152127"/>
            <a:chOff x="1700808" y="2051721"/>
            <a:chExt cx="4104456" cy="1152127"/>
          </a:xfrm>
        </p:grpSpPr>
        <p:pic>
          <p:nvPicPr>
            <p:cNvPr id="27" name="図 26" descr="2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0808" y="2051721"/>
              <a:ext cx="4104456" cy="1152127"/>
            </a:xfrm>
            <a:prstGeom prst="rect">
              <a:avLst/>
            </a:prstGeom>
          </p:spPr>
        </p:pic>
        <p:sp>
          <p:nvSpPr>
            <p:cNvPr id="28" name="テキスト ボックス 27"/>
            <p:cNvSpPr txBox="1"/>
            <p:nvPr/>
          </p:nvSpPr>
          <p:spPr>
            <a:xfrm>
              <a:off x="2060848" y="2339752"/>
              <a:ext cx="35283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　　</a:t>
              </a:r>
              <a:r>
                <a:rPr kumimoji="1" lang="ja-JP" altLang="en-US" sz="4400" dirty="0" err="1" smtClean="0"/>
                <a:t>ーー</a:t>
              </a:r>
              <a:r>
                <a:rPr kumimoji="1" lang="en-US" altLang="ja-JP" sz="4400" dirty="0" smtClean="0"/>
                <a:t>	</a:t>
              </a:r>
              <a:r>
                <a:rPr kumimoji="1" lang="ja-JP" altLang="en-US" sz="4400" dirty="0" smtClean="0"/>
                <a:t>　　</a:t>
              </a:r>
              <a:r>
                <a:rPr kumimoji="1" lang="en-US" altLang="ja-JP" sz="4400" dirty="0" smtClean="0"/>
                <a:t>×</a:t>
              </a:r>
              <a:r>
                <a:rPr kumimoji="1" lang="ja-JP" altLang="en-US" sz="4400" dirty="0" smtClean="0"/>
                <a:t>　</a:t>
              </a:r>
              <a:endParaRPr kumimoji="1" lang="ja-JP" altLang="en-US" sz="4400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1700808" y="6228185"/>
            <a:ext cx="4104456" cy="1152127"/>
            <a:chOff x="1628800" y="2051722"/>
            <a:chExt cx="4104456" cy="1152127"/>
          </a:xfrm>
        </p:grpSpPr>
        <p:pic>
          <p:nvPicPr>
            <p:cNvPr id="30" name="図 29" descr="2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8800" y="2051722"/>
              <a:ext cx="4104456" cy="1152127"/>
            </a:xfrm>
            <a:prstGeom prst="rect">
              <a:avLst/>
            </a:prstGeom>
          </p:spPr>
        </p:pic>
        <p:sp>
          <p:nvSpPr>
            <p:cNvPr id="31" name="テキスト ボックス 30"/>
            <p:cNvSpPr txBox="1"/>
            <p:nvPr/>
          </p:nvSpPr>
          <p:spPr>
            <a:xfrm>
              <a:off x="1916832" y="2339752"/>
              <a:ext cx="35283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　　</a:t>
              </a:r>
              <a:r>
                <a:rPr kumimoji="1" lang="ja-JP" altLang="en-US" sz="4400" dirty="0" err="1" smtClean="0"/>
                <a:t>ーー</a:t>
              </a:r>
              <a:r>
                <a:rPr kumimoji="1" lang="en-US" altLang="ja-JP" sz="4400" dirty="0" smtClean="0"/>
                <a:t>	</a:t>
              </a:r>
              <a:r>
                <a:rPr kumimoji="1" lang="ja-JP" altLang="en-US" sz="4400" dirty="0" smtClean="0"/>
                <a:t>　　</a:t>
              </a:r>
              <a:r>
                <a:rPr kumimoji="1" lang="en-US" altLang="ja-JP" sz="4400" dirty="0" smtClean="0"/>
                <a:t>×</a:t>
              </a:r>
              <a:endParaRPr kumimoji="1" lang="ja-JP" altLang="en-US" sz="4400" dirty="0"/>
            </a:p>
          </p:txBody>
        </p:sp>
      </p:grpSp>
      <p:sp>
        <p:nvSpPr>
          <p:cNvPr id="33" name="正方形/長方形 32"/>
          <p:cNvSpPr/>
          <p:nvPr/>
        </p:nvSpPr>
        <p:spPr>
          <a:xfrm>
            <a:off x="6813375" y="936104"/>
            <a:ext cx="45719" cy="8207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6525344" y="4139952"/>
            <a:ext cx="432048" cy="4320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5" name="グループ化 34"/>
          <p:cNvGrpSpPr/>
          <p:nvPr/>
        </p:nvGrpSpPr>
        <p:grpSpPr>
          <a:xfrm>
            <a:off x="1700808" y="7668344"/>
            <a:ext cx="4104456" cy="1152127"/>
            <a:chOff x="1628800" y="2051722"/>
            <a:chExt cx="4104456" cy="1152127"/>
          </a:xfrm>
        </p:grpSpPr>
        <p:pic>
          <p:nvPicPr>
            <p:cNvPr id="36" name="図 35" descr="2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8800" y="2051722"/>
              <a:ext cx="4104456" cy="1152127"/>
            </a:xfrm>
            <a:prstGeom prst="rect">
              <a:avLst/>
            </a:prstGeom>
          </p:spPr>
        </p:pic>
        <p:sp>
          <p:nvSpPr>
            <p:cNvPr id="37" name="テキスト ボックス 36"/>
            <p:cNvSpPr txBox="1"/>
            <p:nvPr/>
          </p:nvSpPr>
          <p:spPr>
            <a:xfrm>
              <a:off x="1916832" y="2339752"/>
              <a:ext cx="35283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　　</a:t>
              </a:r>
              <a:r>
                <a:rPr kumimoji="1" lang="ja-JP" altLang="en-US" sz="4400" dirty="0" err="1" smtClean="0"/>
                <a:t>ーー</a:t>
              </a:r>
              <a:r>
                <a:rPr kumimoji="1" lang="en-US" altLang="ja-JP" sz="4400" dirty="0" smtClean="0"/>
                <a:t>	</a:t>
              </a:r>
              <a:r>
                <a:rPr kumimoji="1" lang="ja-JP" altLang="en-US" sz="4400" dirty="0" smtClean="0"/>
                <a:t>　　</a:t>
              </a:r>
              <a:r>
                <a:rPr kumimoji="1" lang="en-US" altLang="ja-JP" sz="4400" dirty="0" smtClean="0"/>
                <a:t>×</a:t>
              </a:r>
              <a:endParaRPr kumimoji="1" lang="ja-JP" altLang="en-US" sz="4400" dirty="0"/>
            </a:p>
          </p:txBody>
        </p:sp>
      </p:grpSp>
      <p:pic>
        <p:nvPicPr>
          <p:cNvPr id="21" name="図 20" descr="1.png"/>
          <p:cNvPicPr>
            <a:picLocks noChangeAspect="1"/>
          </p:cNvPicPr>
          <p:nvPr/>
        </p:nvPicPr>
        <p:blipFill>
          <a:blip r:embed="rId5" cstate="print">
            <a:lum bright="40000"/>
          </a:blip>
          <a:stretch>
            <a:fillRect/>
          </a:stretch>
        </p:blipFill>
        <p:spPr>
          <a:xfrm>
            <a:off x="5949280" y="0"/>
            <a:ext cx="755576" cy="827584"/>
          </a:xfrm>
          <a:prstGeom prst="rect">
            <a:avLst/>
          </a:prstGeom>
        </p:spPr>
      </p:pic>
      <p:sp>
        <p:nvSpPr>
          <p:cNvPr id="23" name="正方形/長方形 22"/>
          <p:cNvSpPr/>
          <p:nvPr/>
        </p:nvSpPr>
        <p:spPr>
          <a:xfrm>
            <a:off x="1988840" y="160348"/>
            <a:ext cx="2952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 smtClean="0">
                <a:solidFill>
                  <a:schemeClr val="bg1"/>
                </a:solidFill>
              </a:rPr>
              <a:t>キーフレーズ管理</a:t>
            </a:r>
            <a:endParaRPr lang="ja-JP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/>
        </p:nvSpPr>
        <p:spPr>
          <a:xfrm>
            <a:off x="2348880" y="8028384"/>
            <a:ext cx="2592288" cy="792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キーフレーズを追加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7384" y="1158007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/>
              <a:t>以下のフレーズが見つかりました。</a:t>
            </a:r>
            <a:endParaRPr kumimoji="1" lang="ja-JP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1700808" y="1907704"/>
            <a:ext cx="4104456" cy="1152127"/>
            <a:chOff x="1700808" y="2051721"/>
            <a:chExt cx="4104456" cy="1152127"/>
          </a:xfrm>
        </p:grpSpPr>
        <p:pic>
          <p:nvPicPr>
            <p:cNvPr id="8" name="図 7" descr="2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0808" y="2051721"/>
              <a:ext cx="4104456" cy="1152127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1916832" y="2339752"/>
              <a:ext cx="35283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　　</a:t>
              </a:r>
              <a:r>
                <a:rPr kumimoji="1" lang="ja-JP" altLang="en-US" sz="4400" dirty="0" err="1" smtClean="0"/>
                <a:t>ーー</a:t>
              </a:r>
              <a:r>
                <a:rPr kumimoji="1" lang="ja-JP" altLang="en-US" sz="4400" dirty="0" smtClean="0"/>
                <a:t>　　</a:t>
              </a:r>
              <a:r>
                <a:rPr kumimoji="1" lang="en-US" altLang="ja-JP" sz="4400" dirty="0" smtClean="0"/>
                <a:t>	×</a:t>
              </a:r>
              <a:endParaRPr kumimoji="1" lang="ja-JP" altLang="en-US" sz="4400" dirty="0"/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1700808" y="3275855"/>
            <a:ext cx="4104456" cy="1152127"/>
            <a:chOff x="1700808" y="2051721"/>
            <a:chExt cx="4104456" cy="1152127"/>
          </a:xfrm>
        </p:grpSpPr>
        <p:pic>
          <p:nvPicPr>
            <p:cNvPr id="11" name="図 10" descr="2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0808" y="2051721"/>
              <a:ext cx="4104456" cy="1152127"/>
            </a:xfrm>
            <a:prstGeom prst="rect">
              <a:avLst/>
            </a:prstGeom>
          </p:spPr>
        </p:pic>
        <p:sp>
          <p:nvSpPr>
            <p:cNvPr id="12" name="テキスト ボックス 11"/>
            <p:cNvSpPr txBox="1"/>
            <p:nvPr/>
          </p:nvSpPr>
          <p:spPr>
            <a:xfrm>
              <a:off x="2060848" y="2339752"/>
              <a:ext cx="35283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　　</a:t>
              </a:r>
              <a:r>
                <a:rPr kumimoji="1" lang="ja-JP" altLang="en-US" sz="4400" dirty="0" err="1" smtClean="0"/>
                <a:t>ーー</a:t>
              </a:r>
              <a:r>
                <a:rPr kumimoji="1" lang="en-US" altLang="ja-JP" sz="4400" dirty="0" smtClean="0"/>
                <a:t>	</a:t>
              </a:r>
              <a:r>
                <a:rPr kumimoji="1" lang="ja-JP" altLang="en-US" sz="4400" dirty="0" smtClean="0"/>
                <a:t>　　</a:t>
              </a:r>
              <a:r>
                <a:rPr kumimoji="1" lang="en-US" altLang="ja-JP" sz="4400" dirty="0" smtClean="0"/>
                <a:t>×</a:t>
              </a:r>
              <a:endParaRPr kumimoji="1" lang="ja-JP" altLang="en-US" sz="4400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1700808" y="4644007"/>
            <a:ext cx="4104456" cy="1152127"/>
            <a:chOff x="1700808" y="2051721"/>
            <a:chExt cx="4104456" cy="1152127"/>
          </a:xfrm>
        </p:grpSpPr>
        <p:pic>
          <p:nvPicPr>
            <p:cNvPr id="17" name="図 16" descr="2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0808" y="2051721"/>
              <a:ext cx="4104456" cy="1152127"/>
            </a:xfrm>
            <a:prstGeom prst="rect">
              <a:avLst/>
            </a:prstGeom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2060848" y="2339752"/>
              <a:ext cx="35283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　　</a:t>
              </a:r>
              <a:r>
                <a:rPr kumimoji="1" lang="ja-JP" altLang="en-US" sz="4400" dirty="0" err="1" smtClean="0"/>
                <a:t>ーー</a:t>
              </a:r>
              <a:r>
                <a:rPr kumimoji="1" lang="en-US" altLang="ja-JP" sz="4400" dirty="0" smtClean="0"/>
                <a:t>	</a:t>
              </a:r>
              <a:r>
                <a:rPr kumimoji="1" lang="ja-JP" altLang="en-US" sz="4400" dirty="0" smtClean="0"/>
                <a:t>　　</a:t>
              </a:r>
              <a:r>
                <a:rPr kumimoji="1" lang="en-US" altLang="ja-JP" sz="4400" dirty="0" smtClean="0"/>
                <a:t>×</a:t>
              </a:r>
              <a:r>
                <a:rPr kumimoji="1" lang="ja-JP" altLang="en-US" sz="4400" dirty="0" smtClean="0"/>
                <a:t>　</a:t>
              </a:r>
              <a:endParaRPr kumimoji="1" lang="ja-JP" altLang="en-US" sz="4400" dirty="0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1700808" y="6084168"/>
            <a:ext cx="4104456" cy="1152127"/>
            <a:chOff x="1628800" y="2051722"/>
            <a:chExt cx="4104456" cy="1152127"/>
          </a:xfrm>
        </p:grpSpPr>
        <p:pic>
          <p:nvPicPr>
            <p:cNvPr id="20" name="図 19" descr="2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8800" y="2051722"/>
              <a:ext cx="4104456" cy="1152127"/>
            </a:xfrm>
            <a:prstGeom prst="rect">
              <a:avLst/>
            </a:prstGeom>
          </p:spPr>
        </p:pic>
        <p:sp>
          <p:nvSpPr>
            <p:cNvPr id="21" name="テキスト ボックス 20"/>
            <p:cNvSpPr txBox="1"/>
            <p:nvPr/>
          </p:nvSpPr>
          <p:spPr>
            <a:xfrm>
              <a:off x="1916832" y="2339752"/>
              <a:ext cx="35283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　　</a:t>
              </a:r>
              <a:r>
                <a:rPr kumimoji="1" lang="ja-JP" altLang="en-US" sz="4400" dirty="0" err="1" smtClean="0"/>
                <a:t>ーー</a:t>
              </a:r>
              <a:r>
                <a:rPr kumimoji="1" lang="en-US" altLang="ja-JP" sz="4400" dirty="0" smtClean="0"/>
                <a:t>	</a:t>
              </a:r>
              <a:r>
                <a:rPr kumimoji="1" lang="ja-JP" altLang="en-US" sz="4400" dirty="0" smtClean="0"/>
                <a:t>　　</a:t>
              </a:r>
              <a:r>
                <a:rPr kumimoji="1" lang="en-US" altLang="ja-JP" sz="4400" dirty="0" smtClean="0"/>
                <a:t>×</a:t>
              </a:r>
              <a:endParaRPr kumimoji="1" lang="ja-JP" altLang="en-US" sz="4400" dirty="0"/>
            </a:p>
          </p:txBody>
        </p:sp>
      </p:grpSp>
      <p:sp>
        <p:nvSpPr>
          <p:cNvPr id="23" name="正方形/長方形 22"/>
          <p:cNvSpPr/>
          <p:nvPr/>
        </p:nvSpPr>
        <p:spPr>
          <a:xfrm>
            <a:off x="6813375" y="936104"/>
            <a:ext cx="45719" cy="6948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6525344" y="4139952"/>
            <a:ext cx="432048" cy="4320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 descr="18.png"/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tretch>
            <a:fillRect/>
          </a:stretch>
        </p:blipFill>
        <p:spPr>
          <a:xfrm>
            <a:off x="6021288" y="179512"/>
            <a:ext cx="648072" cy="648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220</Words>
  <Application>Microsoft Office PowerPoint</Application>
  <PresentationFormat>画面に合わせる (4:3)</PresentationFormat>
  <Paragraphs>97</Paragraphs>
  <Slides>6</Slides>
  <Notes>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i101318n</dc:creator>
  <cp:lastModifiedBy>i101318n</cp:lastModifiedBy>
  <cp:revision>177</cp:revision>
  <dcterms:created xsi:type="dcterms:W3CDTF">2013-03-10T06:57:36Z</dcterms:created>
  <dcterms:modified xsi:type="dcterms:W3CDTF">2013-03-15T00:01:01Z</dcterms:modified>
</cp:coreProperties>
</file>