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64" r:id="rId4"/>
    <p:sldId id="265" r:id="rId5"/>
    <p:sldId id="261" r:id="rId6"/>
    <p:sldId id="266" r:id="rId7"/>
    <p:sldId id="263" r:id="rId8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832"/>
    <a:srgbClr val="93CDDD"/>
    <a:srgbClr val="9A7266"/>
    <a:srgbClr val="76584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58204" autoAdjust="0"/>
  </p:normalViewPr>
  <p:slideViewPr>
    <p:cSldViewPr>
      <p:cViewPr varScale="1">
        <p:scale>
          <a:sx n="32" d="100"/>
          <a:sy n="32" d="100"/>
        </p:scale>
        <p:origin x="-1290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全画面を通して共通して使うもの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*背景画像 </a:t>
            </a:r>
            <a:r>
              <a:rPr lang="en-US" altLang="ja-JP" sz="1800" dirty="0" smtClean="0"/>
              <a:t>background.png</a:t>
            </a:r>
          </a:p>
          <a:p>
            <a:r>
              <a:rPr lang="ja-JP" altLang="en-US" sz="1800" dirty="0" smtClean="0"/>
              <a:t>*タイトルバー　</a:t>
            </a:r>
            <a:r>
              <a:rPr lang="en-US" altLang="ja-JP" sz="1800" dirty="0" smtClean="0"/>
              <a:t>title_bar.png</a:t>
            </a:r>
          </a:p>
          <a:p>
            <a:r>
              <a:rPr lang="ja-JP" altLang="en-US" sz="1800" dirty="0" smtClean="0"/>
              <a:t>*木目ボタン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 </a:t>
            </a:r>
            <a:r>
              <a:rPr lang="en-US" altLang="ja-JP" sz="1800" dirty="0" smtClean="0"/>
              <a:t>btn_background.png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    </a:t>
            </a:r>
            <a:r>
              <a:rPr lang="en-US" altLang="ja-JP" sz="1800" dirty="0" smtClean="0"/>
              <a:t>btn_background_tap.png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①話題検索</a:t>
            </a:r>
            <a:r>
              <a:rPr lang="ja-JP" altLang="en-US" sz="1800" dirty="0" smtClean="0"/>
              <a:t>画面</a:t>
            </a:r>
            <a:endParaRPr lang="en-US" altLang="ja-JP" sz="1800" dirty="0" smtClean="0"/>
          </a:p>
          <a:p>
            <a:r>
              <a:rPr lang="ja-JP" altLang="en-US" sz="1800" dirty="0" smtClean="0"/>
              <a:t>*歯車ボタン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押されていないとき　</a:t>
            </a:r>
            <a:r>
              <a:rPr lang="en-US" altLang="ja-JP" sz="1800" dirty="0" smtClean="0"/>
              <a:t>set.png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押されているとき</a:t>
            </a:r>
            <a:r>
              <a:rPr lang="en-US" altLang="ja-JP" sz="1800" baseline="0" dirty="0" smtClean="0"/>
              <a:t>     set_tap.png</a:t>
            </a:r>
          </a:p>
          <a:p>
            <a:r>
              <a:rPr lang="ja-JP" altLang="en-US" sz="1800" dirty="0" smtClean="0"/>
              <a:t>*フェイスブックアイコン</a:t>
            </a:r>
            <a:r>
              <a:rPr lang="en-US" altLang="ja-JP" sz="1800" dirty="0" smtClean="0"/>
              <a:t>	facebook_icon.png</a:t>
            </a:r>
          </a:p>
          <a:p>
            <a:r>
              <a:rPr lang="ja-JP" altLang="en-US" sz="1800" dirty="0" smtClean="0"/>
              <a:t>*ツイッターアイコン</a:t>
            </a:r>
            <a:r>
              <a:rPr lang="en-US" altLang="ja-JP" sz="1800" dirty="0" smtClean="0"/>
              <a:t>	twitter_icon.png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カメラ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 </a:t>
            </a:r>
            <a:r>
              <a:rPr lang="en-US" altLang="ja-JP" sz="1800" dirty="0" smtClean="0"/>
              <a:t>camera.png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    camera_tap.png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②アカウント</a:t>
            </a:r>
            <a:r>
              <a:rPr lang="ja-JP" altLang="en-US" sz="1800" dirty="0" smtClean="0"/>
              <a:t>選択画面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  <a:p>
            <a:r>
              <a:rPr lang="en-US" altLang="ja-JP" sz="1800" dirty="0" smtClean="0"/>
              <a:t>*twitter</a:t>
            </a:r>
            <a:r>
              <a:rPr lang="ja-JP" altLang="en-US" sz="1800" dirty="0" smtClean="0"/>
              <a:t>アイコン</a:t>
            </a:r>
            <a:r>
              <a:rPr lang="en-US" altLang="ja-JP" sz="1800" dirty="0" smtClean="0"/>
              <a:t>	twitter_icon_2.png</a:t>
            </a:r>
          </a:p>
          <a:p>
            <a:r>
              <a:rPr lang="en-US" altLang="ja-JP" sz="1800" dirty="0" smtClean="0"/>
              <a:t>*</a:t>
            </a:r>
            <a:r>
              <a:rPr lang="en-US" altLang="ja-JP" sz="1800" dirty="0" err="1" smtClean="0"/>
              <a:t>facebook</a:t>
            </a:r>
            <a:r>
              <a:rPr lang="ja-JP" altLang="en-US" sz="1800" dirty="0" smtClean="0"/>
              <a:t>アイコン </a:t>
            </a:r>
            <a:r>
              <a:rPr lang="en-US" altLang="ja-JP" sz="1800" dirty="0" smtClean="0"/>
              <a:t>	facebook_icon_2.png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アカウント後ろの画像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選択されていない　</a:t>
            </a:r>
            <a:r>
              <a:rPr lang="en-US" altLang="ja-JP" sz="1800" dirty="0" smtClean="0"/>
              <a:t>paper_white.png</a:t>
            </a:r>
          </a:p>
          <a:p>
            <a:r>
              <a:rPr lang="en-US" altLang="ja-JP" sz="1800" dirty="0" smtClean="0"/>
              <a:t>		</a:t>
            </a:r>
            <a:r>
              <a:rPr lang="ja-JP" altLang="en-US" sz="1800" dirty="0" smtClean="0"/>
              <a:t>選択されている　　</a:t>
            </a:r>
            <a:r>
              <a:rPr lang="ja-JP" altLang="en-US" sz="1800" baseline="0" dirty="0" smtClean="0"/>
              <a:t> </a:t>
            </a:r>
            <a:r>
              <a:rPr lang="en-US" altLang="ja-JP" sz="1800" dirty="0" smtClean="0"/>
              <a:t>paper_blue.png</a:t>
            </a:r>
          </a:p>
          <a:p>
            <a:r>
              <a:rPr lang="ja-JP" altLang="en-US" sz="1800" dirty="0" smtClean="0"/>
              <a:t>*詳細･</a:t>
            </a:r>
            <a:r>
              <a:rPr lang="en-US" altLang="ja-JP" sz="1800" dirty="0" smtClean="0"/>
              <a:t>OK</a:t>
            </a:r>
            <a:r>
              <a:rPr lang="ja-JP" altLang="en-US" sz="1800" dirty="0" smtClean="0"/>
              <a:t>ボタンは木目ボタン</a:t>
            </a:r>
            <a:endParaRPr lang="en-US" altLang="ja-JP" sz="180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③</a:t>
            </a:r>
            <a:r>
              <a:rPr lang="en-US" altLang="ja-JP" sz="1800" dirty="0" smtClean="0"/>
              <a:t>Topic</a:t>
            </a:r>
            <a:r>
              <a:rPr lang="ja-JP" altLang="en-US" sz="1800" dirty="0" smtClean="0"/>
              <a:t>一覧</a:t>
            </a:r>
            <a:r>
              <a:rPr lang="ja-JP" altLang="en-US" sz="1800" dirty="0" smtClean="0"/>
              <a:t>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ホームボタン　押されていない時　</a:t>
            </a:r>
            <a:r>
              <a:rPr lang="en-US" altLang="ja-JP" sz="1800" dirty="0" smtClean="0"/>
              <a:t>home.png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　　</a:t>
            </a:r>
            <a:r>
              <a:rPr lang="en-US" altLang="ja-JP" sz="1800" dirty="0" smtClean="0"/>
              <a:t>home_tap.png</a:t>
            </a:r>
          </a:p>
          <a:p>
            <a:r>
              <a:rPr lang="ja-JP" altLang="en-US" sz="1800" dirty="0" smtClean="0"/>
              <a:t>*トピック後ろの紙画像　</a:t>
            </a:r>
            <a:r>
              <a:rPr lang="en-US" altLang="ja-JP" sz="1800" dirty="0" smtClean="0"/>
              <a:t>paper_white.png (9patch</a:t>
            </a:r>
            <a:r>
              <a:rPr lang="ja-JP" altLang="en-US" sz="1800" baseline="0" dirty="0" smtClean="0"/>
              <a:t>加工</a:t>
            </a:r>
            <a:r>
              <a:rPr lang="en-US" altLang="ja-JP" sz="1800" dirty="0" smtClean="0"/>
              <a:t>)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④</a:t>
            </a:r>
            <a:r>
              <a:rPr kumimoji="1" lang="ja-JP" altLang="en-US" sz="1800" dirty="0" smtClean="0"/>
              <a:t>設定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⑤</a:t>
            </a:r>
            <a:r>
              <a:rPr lang="ja-JP" altLang="en-US" sz="1800" dirty="0" smtClean="0"/>
              <a:t>キーフレーズ</a:t>
            </a:r>
            <a:r>
              <a:rPr lang="ja-JP" altLang="en-US" sz="1800" dirty="0" smtClean="0"/>
              <a:t>管理</a:t>
            </a:r>
            <a:r>
              <a:rPr lang="ja-JP" altLang="en-US" sz="1800" dirty="0" smtClean="0"/>
              <a:t>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戻るボタン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押されていない時　</a:t>
            </a:r>
            <a:r>
              <a:rPr lang="en-US" altLang="ja-JP" sz="1800" dirty="0" smtClean="0"/>
              <a:t>return.png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return_tap.png</a:t>
            </a:r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キーフレーズ後ろの画像</a:t>
            </a:r>
            <a:r>
              <a:rPr lang="en-US" altLang="ja-JP" sz="1800" dirty="0" smtClean="0"/>
              <a:t>	paper_brown.png</a:t>
            </a:r>
          </a:p>
          <a:p>
            <a:r>
              <a:rPr lang="ja-JP" altLang="en-US" sz="1800" dirty="0" smtClean="0"/>
              <a:t>*メニューボタン</a:t>
            </a:r>
            <a:r>
              <a:rPr lang="en-US" altLang="ja-JP" sz="1800" dirty="0" smtClean="0"/>
              <a:t>	</a:t>
            </a:r>
            <a:r>
              <a:rPr lang="en-US" altLang="ja-JP" sz="1800" baseline="0" dirty="0" smtClean="0"/>
              <a:t> </a:t>
            </a:r>
            <a:r>
              <a:rPr lang="ja-JP" altLang="en-US" sz="1800" baseline="0" dirty="0" smtClean="0"/>
              <a:t>押されていない時 </a:t>
            </a:r>
            <a:r>
              <a:rPr lang="en-US" altLang="ja-JP" sz="1800" baseline="0" dirty="0" smtClean="0"/>
              <a:t>menu.png</a:t>
            </a:r>
          </a:p>
          <a:p>
            <a:r>
              <a:rPr lang="en-US" altLang="ja-JP" sz="1800" baseline="0" dirty="0" smtClean="0"/>
              <a:t>	 </a:t>
            </a:r>
            <a:r>
              <a:rPr lang="ja-JP" altLang="en-US" sz="1800" baseline="0" dirty="0" smtClean="0"/>
              <a:t>押されている時　　</a:t>
            </a:r>
            <a:r>
              <a:rPr lang="en-US" altLang="ja-JP" sz="1800" baseline="0" dirty="0" smtClean="0"/>
              <a:t>menu_tap.png</a:t>
            </a:r>
          </a:p>
          <a:p>
            <a:endParaRPr lang="en-US" altLang="ja-JP" sz="1800" baseline="0" dirty="0" smtClean="0"/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⑥抽出されたキーフレーズ</a:t>
            </a:r>
            <a:r>
              <a:rPr lang="ja-JP" altLang="en-US" sz="1800" dirty="0" smtClean="0"/>
              <a:t>一覧画面</a:t>
            </a:r>
            <a:endParaRPr lang="en-US" altLang="ja-JP" sz="1800" dirty="0" smtClean="0"/>
          </a:p>
          <a:p>
            <a:r>
              <a:rPr lang="en-US" altLang="ja-JP" sz="1800" dirty="0" smtClean="0"/>
              <a:t>*</a:t>
            </a:r>
            <a:r>
              <a:rPr lang="ja-JP" altLang="en-US" sz="1800" dirty="0" smtClean="0"/>
              <a:t>ホームボタン　押されていない時　</a:t>
            </a:r>
            <a:r>
              <a:rPr lang="en-US" altLang="ja-JP" sz="1800" dirty="0" smtClean="0"/>
              <a:t>home.png</a:t>
            </a:r>
          </a:p>
          <a:p>
            <a:r>
              <a:rPr lang="en-US" altLang="ja-JP" sz="1800" dirty="0" smtClean="0"/>
              <a:t>	</a:t>
            </a:r>
            <a:r>
              <a:rPr lang="ja-JP" altLang="en-US" sz="1800" dirty="0" smtClean="0"/>
              <a:t>押されている時　　</a:t>
            </a:r>
            <a:r>
              <a:rPr lang="en-US" altLang="ja-JP" sz="1800" dirty="0" smtClean="0"/>
              <a:t>home_tap.png</a:t>
            </a:r>
          </a:p>
          <a:p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.jpe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>
          <a:xfrm>
            <a:off x="404664" y="6876256"/>
            <a:ext cx="6048672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　　</a:t>
            </a:r>
            <a:r>
              <a:rPr lang="ja-JP" altLang="en-US" dirty="0" smtClean="0"/>
              <a:t>　　　　　　　カメラ</a:t>
            </a:r>
            <a:r>
              <a:rPr lang="ja-JP" altLang="en-US" dirty="0" smtClean="0"/>
              <a:t>で名刺を読み込む</a:t>
            </a:r>
            <a:endParaRPr lang="en-US" altLang="ja-JP" dirty="0" smtClean="0"/>
          </a:p>
        </p:txBody>
      </p:sp>
      <p:sp>
        <p:nvSpPr>
          <p:cNvPr id="36" name="角丸四角形 35"/>
          <p:cNvSpPr/>
          <p:nvPr/>
        </p:nvSpPr>
        <p:spPr>
          <a:xfrm>
            <a:off x="404664" y="7956376"/>
            <a:ext cx="6048672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Topick</a:t>
            </a:r>
            <a:r>
              <a:rPr lang="ja-JP" altLang="en-US" sz="2400" dirty="0" smtClean="0"/>
              <a:t>する</a:t>
            </a:r>
            <a:endParaRPr kumimoji="1" lang="ja-JP" altLang="en-US" sz="2400" dirty="0"/>
          </a:p>
        </p:txBody>
      </p:sp>
      <p:pic>
        <p:nvPicPr>
          <p:cNvPr id="38" name="図 37" descr="camer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7152" y="6876256"/>
            <a:ext cx="757808" cy="75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正方形/長方形 31"/>
          <p:cNvSpPr/>
          <p:nvPr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27384" y="2454151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名前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04864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28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3146661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かな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6712" y="5787425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ID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52936" y="5724128"/>
            <a:ext cx="34563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37112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04864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First_name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37112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Last_name</a:t>
            </a:r>
            <a:endParaRPr lang="en-US" altLang="ja-JP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04864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37112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36712" y="2411760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ローマ字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412776" y="3813011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漢字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図 45" descr="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0848" y="1130738"/>
            <a:ext cx="2664296" cy="9058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図 46" descr="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0848" y="4535116"/>
            <a:ext cx="2664296" cy="9058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テキスト ボックス 24"/>
          <p:cNvSpPr txBox="1"/>
          <p:nvPr/>
        </p:nvSpPr>
        <p:spPr>
          <a:xfrm>
            <a:off x="2636912" y="1075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chemeClr val="bg1"/>
                </a:solidFill>
              </a:rPr>
              <a:t>話題検索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5760640" y="35496"/>
            <a:ext cx="1052736" cy="827584"/>
            <a:chOff x="5805264" y="971600"/>
            <a:chExt cx="1052736" cy="827584"/>
          </a:xfrm>
        </p:grpSpPr>
        <p:sp>
          <p:nvSpPr>
            <p:cNvPr id="26" name="角丸四角形 25"/>
            <p:cNvSpPr/>
            <p:nvPr/>
          </p:nvSpPr>
          <p:spPr>
            <a:xfrm>
              <a:off x="5805264" y="971600"/>
              <a:ext cx="1052736" cy="827584"/>
            </a:xfrm>
            <a:prstGeom prst="round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pic>
          <p:nvPicPr>
            <p:cNvPr id="44" name="図 43" descr="14.png"/>
            <p:cNvPicPr>
              <a:picLocks noChangeAspect="1"/>
            </p:cNvPicPr>
            <p:nvPr/>
          </p:nvPicPr>
          <p:blipFill>
            <a:blip r:embed="rId8" cstate="print">
              <a:lum bright="100000" contrast="-70000"/>
            </a:blip>
            <a:stretch>
              <a:fillRect/>
            </a:stretch>
          </p:blipFill>
          <p:spPr>
            <a:xfrm>
              <a:off x="5993904" y="1115616"/>
              <a:ext cx="648072" cy="6480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0768" y="6605888"/>
            <a:ext cx="4305436" cy="1782536"/>
          </a:xfrm>
          <a:prstGeom prst="rect">
            <a:avLst/>
          </a:prstGeom>
        </p:spPr>
      </p:pic>
      <p:pic>
        <p:nvPicPr>
          <p:cNvPr id="48" name="図 47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0768" y="4949704"/>
            <a:ext cx="4305435" cy="1782536"/>
          </a:xfrm>
          <a:prstGeom prst="rect">
            <a:avLst/>
          </a:prstGeom>
        </p:spPr>
      </p:pic>
      <p:pic>
        <p:nvPicPr>
          <p:cNvPr id="41" name="図 40" descr="4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0768" y="3398659"/>
            <a:ext cx="4392488" cy="1677397"/>
          </a:xfrm>
          <a:prstGeom prst="rect">
            <a:avLst/>
          </a:prstGeom>
        </p:spPr>
      </p:pic>
      <p:pic>
        <p:nvPicPr>
          <p:cNvPr id="37" name="図 3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821" y="1754687"/>
            <a:ext cx="4305435" cy="1782536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276872" y="8244408"/>
            <a:ext cx="2448272" cy="792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2696" y="923399"/>
            <a:ext cx="566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どのアカウントから話題をさがしますか</a:t>
            </a:r>
            <a:r>
              <a:rPr lang="en-US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algn="ctr"/>
            <a:r>
              <a:rPr lang="en-US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長押しで選択</a:t>
            </a:r>
            <a:r>
              <a:rPr lang="en-US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ja-JP" alt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円形吹き出し 43"/>
          <p:cNvSpPr/>
          <p:nvPr/>
        </p:nvSpPr>
        <p:spPr>
          <a:xfrm>
            <a:off x="-4347864" y="6804248"/>
            <a:ext cx="3456384" cy="1296144"/>
          </a:xfrm>
          <a:prstGeom prst="wedgeEllipseCallout">
            <a:avLst>
              <a:gd name="adj1" fmla="val 122192"/>
              <a:gd name="adj2" fmla="val 518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もしたくさん居たら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縦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にスクロール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-3555776" y="899592"/>
            <a:ext cx="2664296" cy="1872208"/>
          </a:xfrm>
          <a:prstGeom prst="wedgeEllipseCallout">
            <a:avLst>
              <a:gd name="adj1" fmla="val 95943"/>
              <a:gd name="adj2" fmla="val 18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Twitter</a:t>
            </a:r>
            <a:r>
              <a:rPr lang="ja-JP" altLang="en-US" dirty="0" smtClean="0">
                <a:solidFill>
                  <a:schemeClr val="tx1"/>
                </a:solidFill>
              </a:rPr>
              <a:t>見つかった場合は一番上に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62430" y="1763688"/>
            <a:ext cx="74882" cy="648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093296" y="1979712"/>
            <a:ext cx="261337" cy="2277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>
            <a:off x="7749480" y="2195736"/>
            <a:ext cx="2664296" cy="1872208"/>
          </a:xfrm>
          <a:prstGeom prst="wedgeEllipseCallout">
            <a:avLst>
              <a:gd name="adj1" fmla="val -94488"/>
              <a:gd name="adj2" fmla="val -29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6" name="円形吹き出し 25"/>
          <p:cNvSpPr/>
          <p:nvPr/>
        </p:nvSpPr>
        <p:spPr>
          <a:xfrm>
            <a:off x="-4419872" y="8495928"/>
            <a:ext cx="3456384" cy="1296144"/>
          </a:xfrm>
          <a:prstGeom prst="wedgeEllipseCallout">
            <a:avLst>
              <a:gd name="adj1" fmla="val 89674"/>
              <a:gd name="adj2" fmla="val 316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端末の戻るボタンで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話題検索画面に戻る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2" name="円形吹き出し 51"/>
          <p:cNvSpPr/>
          <p:nvPr/>
        </p:nvSpPr>
        <p:spPr>
          <a:xfrm>
            <a:off x="7605464" y="5076056"/>
            <a:ext cx="2664296" cy="1872208"/>
          </a:xfrm>
          <a:prstGeom prst="wedgeEllipseCallout">
            <a:avLst>
              <a:gd name="adj1" fmla="val -133574"/>
              <a:gd name="adj2" fmla="val -8877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ブラウザを開き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その人の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へ。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詳細を見れる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>
          <a:xfrm>
            <a:off x="-4995936" y="2555776"/>
            <a:ext cx="2664296" cy="1872208"/>
          </a:xfrm>
          <a:prstGeom prst="wedgeEllipseCallout">
            <a:avLst>
              <a:gd name="adj1" fmla="val 197531"/>
              <a:gd name="adj2" fmla="val 369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ロングプレスで選択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1700808" y="3563888"/>
            <a:ext cx="3282166" cy="1656184"/>
            <a:chOff x="1700808" y="5530176"/>
            <a:chExt cx="3282166" cy="1656184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4941168" y="3516848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1700808" y="5170136"/>
            <a:ext cx="3282166" cy="1656184"/>
            <a:chOff x="1700808" y="5530176"/>
            <a:chExt cx="3282166" cy="1656184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1700808" y="1996266"/>
            <a:ext cx="1152128" cy="106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アカウント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プロフィール画像</a:t>
            </a:r>
            <a:endParaRPr kumimoji="1" lang="ja-JP" altLang="en-US" dirty="0"/>
          </a:p>
        </p:txBody>
      </p:sp>
      <p:grpSp>
        <p:nvGrpSpPr>
          <p:cNvPr id="67" name="グループ化 66"/>
          <p:cNvGrpSpPr/>
          <p:nvPr/>
        </p:nvGrpSpPr>
        <p:grpSpPr>
          <a:xfrm>
            <a:off x="1700808" y="6826320"/>
            <a:ext cx="3282166" cy="1656184"/>
            <a:chOff x="1700808" y="5530176"/>
            <a:chExt cx="3282166" cy="1656184"/>
          </a:xfrm>
        </p:grpSpPr>
        <p:sp>
          <p:nvSpPr>
            <p:cNvPr id="69" name="テキスト ボックス 68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71" name="正方形/長方形 70"/>
          <p:cNvSpPr/>
          <p:nvPr/>
        </p:nvSpPr>
        <p:spPr>
          <a:xfrm>
            <a:off x="4941168" y="5220072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4941168" y="6804248"/>
            <a:ext cx="432048" cy="100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648072" y="1835696"/>
            <a:ext cx="620688" cy="648072"/>
            <a:chOff x="792088" y="1979712"/>
            <a:chExt cx="620688" cy="648072"/>
          </a:xfrm>
        </p:grpSpPr>
        <p:sp>
          <p:nvSpPr>
            <p:cNvPr id="33" name="角丸四角形 32"/>
            <p:cNvSpPr/>
            <p:nvPr/>
          </p:nvSpPr>
          <p:spPr>
            <a:xfrm>
              <a:off x="792088" y="1979712"/>
              <a:ext cx="620688" cy="648072"/>
            </a:xfrm>
            <a:prstGeom prst="round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3" name="図 42" descr="9.png"/>
            <p:cNvPicPr>
              <a:picLocks noChangeAspect="1"/>
            </p:cNvPicPr>
            <p:nvPr/>
          </p:nvPicPr>
          <p:blipFill>
            <a:blip r:embed="rId8" cstate="print">
              <a:lum bright="40000" contrast="40000"/>
            </a:blip>
            <a:stretch>
              <a:fillRect/>
            </a:stretch>
          </p:blipFill>
          <p:spPr>
            <a:xfrm>
              <a:off x="836712" y="2051720"/>
              <a:ext cx="504056" cy="504056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4" name="グループ化 53"/>
          <p:cNvGrpSpPr/>
          <p:nvPr/>
        </p:nvGrpSpPr>
        <p:grpSpPr>
          <a:xfrm>
            <a:off x="648494" y="3491880"/>
            <a:ext cx="620266" cy="635365"/>
            <a:chOff x="720502" y="3491880"/>
            <a:chExt cx="620266" cy="635365"/>
          </a:xfrm>
        </p:grpSpPr>
        <p:sp>
          <p:nvSpPr>
            <p:cNvPr id="32" name="角丸四角形 31"/>
            <p:cNvSpPr/>
            <p:nvPr/>
          </p:nvSpPr>
          <p:spPr>
            <a:xfrm>
              <a:off x="761830" y="3491880"/>
              <a:ext cx="578938" cy="635365"/>
            </a:xfrm>
            <a:prstGeom prst="roundRect">
              <a:avLst/>
            </a:prstGeom>
            <a:blipFill>
              <a:blip r:embed="rId9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 smtClean="0"/>
            </a:p>
          </p:txBody>
        </p:sp>
        <p:pic>
          <p:nvPicPr>
            <p:cNvPr id="46" name="図 45" descr="5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502" y="3527884"/>
              <a:ext cx="548258" cy="548258"/>
            </a:xfrm>
            <a:prstGeom prst="round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テキスト ボックス 46"/>
          <p:cNvSpPr txBox="1"/>
          <p:nvPr/>
        </p:nvSpPr>
        <p:spPr>
          <a:xfrm>
            <a:off x="1772816" y="10750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アカウント選択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0" y="0"/>
            <a:ext cx="1052736" cy="827584"/>
          </a:xfrm>
          <a:prstGeom prst="roundRect">
            <a:avLst/>
          </a:prstGeom>
          <a:blipFill>
            <a:blip r:embed="rId1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55" name="図 54" descr="23.png"/>
          <p:cNvPicPr>
            <a:picLocks noChangeAspect="1"/>
          </p:cNvPicPr>
          <p:nvPr/>
        </p:nvPicPr>
        <p:blipFill>
          <a:blip r:embed="rId12" cstate="print">
            <a:lum bright="100000" contrast="2000"/>
          </a:blip>
          <a:stretch>
            <a:fillRect/>
          </a:stretch>
        </p:blipFill>
        <p:spPr>
          <a:xfrm>
            <a:off x="188640" y="134888"/>
            <a:ext cx="620688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6813375" y="936104"/>
            <a:ext cx="45719" cy="8207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24744" y="1013991"/>
            <a:ext cx="4514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以下のトピックが見つかりました。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円形吹き出し 63"/>
          <p:cNvSpPr/>
          <p:nvPr/>
        </p:nvSpPr>
        <p:spPr>
          <a:xfrm>
            <a:off x="-3699792" y="4572000"/>
            <a:ext cx="3312368" cy="1872208"/>
          </a:xfrm>
          <a:prstGeom prst="wedgeEllipseCallout">
            <a:avLst>
              <a:gd name="adj1" fmla="val 147824"/>
              <a:gd name="adj2" fmla="val 183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下にスワイプしていく。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読込に時間がかかる場合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下まん中にアクティビティサークル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円形吹き出し 66"/>
          <p:cNvSpPr/>
          <p:nvPr/>
        </p:nvSpPr>
        <p:spPr>
          <a:xfrm>
            <a:off x="8685584" y="4067944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形吹き出し 21"/>
          <p:cNvSpPr/>
          <p:nvPr/>
        </p:nvSpPr>
        <p:spPr>
          <a:xfrm>
            <a:off x="8181528" y="251520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ホームへ戻る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2696" y="1403648"/>
            <a:ext cx="5616624" cy="3971349"/>
            <a:chOff x="720080" y="3613234"/>
            <a:chExt cx="5445224" cy="4321991"/>
          </a:xfrm>
        </p:grpSpPr>
        <p:pic>
          <p:nvPicPr>
            <p:cNvPr id="18" name="図 17" descr="9.png"/>
            <p:cNvPicPr>
              <a:picLocks noChangeAspect="1"/>
            </p:cNvPicPr>
            <p:nvPr/>
          </p:nvPicPr>
          <p:blipFill>
            <a:blip r:embed="rId3" cstate="print">
              <a:lum bright="10000"/>
            </a:blip>
            <a:stretch>
              <a:fillRect/>
            </a:stretch>
          </p:blipFill>
          <p:spPr>
            <a:xfrm>
              <a:off x="720080" y="3613234"/>
              <a:ext cx="5373216" cy="4321991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1052735" y="3836717"/>
              <a:ext cx="4577521" cy="50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36712" y="4249703"/>
              <a:ext cx="5328592" cy="24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URL</a:t>
              </a:r>
              <a:r>
                <a:rPr lang="en-US" altLang="ja-JP" sz="2000" dirty="0" smtClean="0"/>
                <a:t>(URL</a:t>
              </a:r>
              <a:r>
                <a:rPr lang="ja-JP" altLang="en-US" sz="2000" dirty="0" smtClean="0"/>
                <a:t>タップでブラウザを開き、そのページへ</a:t>
              </a:r>
              <a:r>
                <a:rPr lang="en-US" altLang="ja-JP" sz="2000" dirty="0" smtClean="0"/>
                <a:t>) </a:t>
              </a:r>
            </a:p>
            <a:p>
              <a:endParaRPr lang="en-US" altLang="ja-JP" sz="2000" dirty="0" smtClean="0"/>
            </a:p>
            <a:p>
              <a:r>
                <a:rPr lang="ja-JP" altLang="en-US" sz="2000" dirty="0" smtClean="0"/>
                <a:t>･･･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	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764704" y="4958706"/>
            <a:ext cx="5445224" cy="4024570"/>
            <a:chOff x="764704" y="3563889"/>
            <a:chExt cx="5445224" cy="4379911"/>
          </a:xfrm>
        </p:grpSpPr>
        <p:pic>
          <p:nvPicPr>
            <p:cNvPr id="30" name="図 29" descr="9.png"/>
            <p:cNvPicPr>
              <a:picLocks noChangeAspect="1"/>
            </p:cNvPicPr>
            <p:nvPr/>
          </p:nvPicPr>
          <p:blipFill>
            <a:blip r:embed="rId3" cstate="print">
              <a:lum bright="10000"/>
            </a:blip>
            <a:stretch>
              <a:fillRect/>
            </a:stretch>
          </p:blipFill>
          <p:spPr>
            <a:xfrm>
              <a:off x="764704" y="3563889"/>
              <a:ext cx="5445224" cy="4379911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1052735" y="3836717"/>
              <a:ext cx="4577521" cy="50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836712" y="4249703"/>
              <a:ext cx="511256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URL</a:t>
              </a:r>
              <a:r>
                <a:rPr lang="en-US" altLang="ja-JP" sz="2000" dirty="0" smtClean="0"/>
                <a:t>(URL</a:t>
              </a:r>
              <a:r>
                <a:rPr lang="ja-JP" altLang="en-US" sz="2000" dirty="0" smtClean="0"/>
                <a:t>タップでブラウザを開き、そのページへ</a:t>
              </a:r>
              <a:r>
                <a:rPr lang="en-US" altLang="ja-JP" sz="2000" dirty="0" smtClean="0"/>
                <a:t>) </a:t>
              </a:r>
            </a:p>
            <a:p>
              <a:endParaRPr lang="en-US" altLang="ja-JP" sz="2000" dirty="0" smtClean="0"/>
            </a:p>
            <a:p>
              <a:r>
                <a:rPr lang="ja-JP" altLang="en-US" sz="2000" dirty="0" smtClean="0"/>
                <a:t>･･･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	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2636912" y="1075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</a:rPr>
              <a:t>Topic</a:t>
            </a:r>
            <a:r>
              <a:rPr kumimoji="1" lang="ja-JP" altLang="en-US" sz="3600" dirty="0" smtClean="0">
                <a:solidFill>
                  <a:schemeClr val="bg1"/>
                </a:solidFill>
              </a:rPr>
              <a:t>一覧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0" y="0"/>
            <a:ext cx="1052736" cy="82758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37" name="図 36" descr="23.png"/>
          <p:cNvPicPr>
            <a:picLocks noChangeAspect="1"/>
          </p:cNvPicPr>
          <p:nvPr/>
        </p:nvPicPr>
        <p:blipFill>
          <a:blip r:embed="rId5" cstate="print">
            <a:lum bright="100000" contrast="2000"/>
          </a:blip>
          <a:stretch>
            <a:fillRect/>
          </a:stretch>
        </p:blipFill>
        <p:spPr>
          <a:xfrm>
            <a:off x="188640" y="134888"/>
            <a:ext cx="620688" cy="620688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5733256" y="-1016"/>
            <a:ext cx="1052736" cy="82758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39" name="図 38" descr="18.png"/>
          <p:cNvPicPr>
            <a:picLocks noChangeAspect="1"/>
          </p:cNvPicPr>
          <p:nvPr/>
        </p:nvPicPr>
        <p:blipFill>
          <a:blip r:embed="rId6" cstate="print">
            <a:lum bright="100000" contrast="-70000"/>
          </a:blip>
          <a:stretch>
            <a:fillRect/>
          </a:stretch>
        </p:blipFill>
        <p:spPr>
          <a:xfrm>
            <a:off x="5841776" y="-36512"/>
            <a:ext cx="827584" cy="82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1700808" y="1475656"/>
            <a:ext cx="3528392" cy="1944216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キーフレーズを管理</a:t>
            </a:r>
            <a:endParaRPr kumimoji="1" lang="ja-JP" altLang="en-US" sz="2800" dirty="0"/>
          </a:p>
        </p:txBody>
      </p:sp>
      <p:sp>
        <p:nvSpPr>
          <p:cNvPr id="21" name="角丸四角形 20"/>
          <p:cNvSpPr/>
          <p:nvPr/>
        </p:nvSpPr>
        <p:spPr>
          <a:xfrm>
            <a:off x="1772816" y="3923928"/>
            <a:ext cx="345638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Facebook</a:t>
            </a:r>
            <a:r>
              <a:rPr lang="ja-JP" altLang="en-US" sz="2800" dirty="0" smtClean="0"/>
              <a:t>を認証</a:t>
            </a:r>
            <a:endParaRPr kumimoji="1" lang="ja-JP" altLang="en-US" sz="2800" dirty="0"/>
          </a:p>
        </p:txBody>
      </p:sp>
      <p:sp>
        <p:nvSpPr>
          <p:cNvPr id="18" name="角丸四角形 17"/>
          <p:cNvSpPr/>
          <p:nvPr/>
        </p:nvSpPr>
        <p:spPr>
          <a:xfrm>
            <a:off x="1772816" y="5292080"/>
            <a:ext cx="345638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Twitter</a:t>
            </a:r>
            <a:r>
              <a:rPr kumimoji="1" lang="ja-JP" altLang="en-US" sz="2800" dirty="0" smtClean="0"/>
              <a:t>を認証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2882003" y="160348"/>
            <a:ext cx="902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設定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0" y="0"/>
            <a:ext cx="1052736" cy="82758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13" name="図 12" descr="23.png"/>
          <p:cNvPicPr>
            <a:picLocks noChangeAspect="1"/>
          </p:cNvPicPr>
          <p:nvPr/>
        </p:nvPicPr>
        <p:blipFill>
          <a:blip r:embed="rId5" cstate="print">
            <a:lum bright="100000" contrast="2000"/>
          </a:blip>
          <a:stretch>
            <a:fillRect/>
          </a:stretch>
        </p:blipFill>
        <p:spPr>
          <a:xfrm>
            <a:off x="188640" y="134888"/>
            <a:ext cx="620688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4725144" y="1115616"/>
            <a:ext cx="1275570" cy="542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768" y="1115616"/>
            <a:ext cx="31889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320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746519" y="2083224"/>
            <a:ext cx="3797010" cy="1661192"/>
            <a:chOff x="1895918" y="1763688"/>
            <a:chExt cx="3858252" cy="1984720"/>
          </a:xfrm>
        </p:grpSpPr>
        <p:pic>
          <p:nvPicPr>
            <p:cNvPr id="25" name="図 24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6741367" y="1907704"/>
            <a:ext cx="116633" cy="705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988840" y="16034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キーフレーズ管理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1700808" y="3923928"/>
            <a:ext cx="3797010" cy="1661192"/>
            <a:chOff x="1895918" y="1763688"/>
            <a:chExt cx="3858252" cy="1984720"/>
          </a:xfrm>
        </p:grpSpPr>
        <p:pic>
          <p:nvPicPr>
            <p:cNvPr id="49" name="図 48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720222" y="5796136"/>
            <a:ext cx="3797010" cy="1661192"/>
            <a:chOff x="1842476" y="1763688"/>
            <a:chExt cx="3858252" cy="1984720"/>
          </a:xfrm>
        </p:grpSpPr>
        <p:pic>
          <p:nvPicPr>
            <p:cNvPr id="52" name="図 51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476" y="1763688"/>
              <a:ext cx="3858252" cy="1984720"/>
            </a:xfrm>
            <a:prstGeom prst="rect">
              <a:avLst/>
            </a:prstGeom>
          </p:spPr>
        </p:pic>
        <p:sp>
          <p:nvSpPr>
            <p:cNvPr id="53" name="テキスト ボックス 52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60" name="角丸四角形 59"/>
          <p:cNvSpPr/>
          <p:nvPr/>
        </p:nvSpPr>
        <p:spPr>
          <a:xfrm>
            <a:off x="5805264" y="0"/>
            <a:ext cx="1052736" cy="827584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1772816" y="7482808"/>
            <a:ext cx="3797010" cy="1661192"/>
            <a:chOff x="1895918" y="1763688"/>
            <a:chExt cx="3858252" cy="1984720"/>
          </a:xfrm>
        </p:grpSpPr>
        <p:pic>
          <p:nvPicPr>
            <p:cNvPr id="55" name="図 54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56" name="テキスト ボックス 55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58" name="角丸四角形 57"/>
          <p:cNvSpPr/>
          <p:nvPr/>
        </p:nvSpPr>
        <p:spPr>
          <a:xfrm>
            <a:off x="0" y="0"/>
            <a:ext cx="1052736" cy="827584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59" name="図 58" descr="23.png"/>
          <p:cNvPicPr>
            <a:picLocks noChangeAspect="1"/>
          </p:cNvPicPr>
          <p:nvPr/>
        </p:nvPicPr>
        <p:blipFill>
          <a:blip r:embed="rId6" cstate="print">
            <a:lum bright="100000" contrast="2000"/>
          </a:blip>
          <a:stretch>
            <a:fillRect/>
          </a:stretch>
        </p:blipFill>
        <p:spPr>
          <a:xfrm>
            <a:off x="188640" y="134888"/>
            <a:ext cx="620688" cy="620688"/>
          </a:xfrm>
          <a:prstGeom prst="rect">
            <a:avLst/>
          </a:prstGeom>
        </p:spPr>
      </p:pic>
      <p:pic>
        <p:nvPicPr>
          <p:cNvPr id="21" name="図 20" descr="1.png"/>
          <p:cNvPicPr>
            <a:picLocks noChangeAspect="1"/>
          </p:cNvPicPr>
          <p:nvPr/>
        </p:nvPicPr>
        <p:blipFill>
          <a:blip r:embed="rId7" cstate="print">
            <a:lum bright="100000"/>
          </a:blip>
          <a:stretch>
            <a:fillRect/>
          </a:stretch>
        </p:blipFill>
        <p:spPr>
          <a:xfrm>
            <a:off x="5913784" y="0"/>
            <a:ext cx="755576" cy="827584"/>
          </a:xfrm>
          <a:prstGeom prst="rect">
            <a:avLst/>
          </a:prstGeom>
        </p:spPr>
      </p:pic>
      <p:sp>
        <p:nvSpPr>
          <p:cNvPr id="62" name="角丸四角形 61"/>
          <p:cNvSpPr/>
          <p:nvPr/>
        </p:nvSpPr>
        <p:spPr>
          <a:xfrm>
            <a:off x="8901608" y="152400"/>
            <a:ext cx="1052736" cy="827584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173416" y="979984"/>
            <a:ext cx="2780928" cy="830997"/>
          </a:xfrm>
          <a:prstGeom prst="rect">
            <a:avLst/>
          </a:prstGeom>
          <a:solidFill>
            <a:srgbClr val="4C383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95000"/>
                  </a:schemeClr>
                </a:solidFill>
              </a:rPr>
              <a:t>キーフレーズを追加</a:t>
            </a:r>
            <a:endParaRPr kumimoji="1" lang="en-US" altLang="ja-JP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ja-JP" altLang="en-US" sz="2400" dirty="0" smtClean="0">
                <a:solidFill>
                  <a:schemeClr val="bg1">
                    <a:lumMod val="95000"/>
                  </a:schemeClr>
                </a:solidFill>
              </a:rPr>
              <a:t>キーフレーズを抽出</a:t>
            </a:r>
            <a:endParaRPr kumimoji="1" lang="ja-JP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4" name="図 63" descr="1.png"/>
          <p:cNvPicPr>
            <a:picLocks noChangeAspect="1"/>
          </p:cNvPicPr>
          <p:nvPr/>
        </p:nvPicPr>
        <p:blipFill>
          <a:blip r:embed="rId7" cstate="print">
            <a:lum bright="100000"/>
          </a:blip>
          <a:stretch>
            <a:fillRect/>
          </a:stretch>
        </p:blipFill>
        <p:spPr>
          <a:xfrm>
            <a:off x="9054752" y="152400"/>
            <a:ext cx="755576" cy="82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348880" y="8028384"/>
            <a:ext cx="2592288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キーフレーズを追加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384" y="1158007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以下のキーフレーズがみつかりました。</a:t>
            </a:r>
            <a:endParaRPr lang="ja-JP" alt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 flipH="1">
            <a:off x="6741368" y="1763688"/>
            <a:ext cx="116632" cy="6120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>
            <a:off x="1746519" y="2123728"/>
            <a:ext cx="3888433" cy="1763688"/>
            <a:chOff x="1895918" y="1763688"/>
            <a:chExt cx="3858252" cy="1984720"/>
          </a:xfrm>
        </p:grpSpPr>
        <p:pic>
          <p:nvPicPr>
            <p:cNvPr id="27" name="図 26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29" name="円/楕円 28"/>
          <p:cNvSpPr/>
          <p:nvPr/>
        </p:nvSpPr>
        <p:spPr>
          <a:xfrm>
            <a:off x="6636774" y="2843808"/>
            <a:ext cx="442451" cy="4587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1700808" y="3964432"/>
            <a:ext cx="3888433" cy="1763688"/>
            <a:chOff x="1895918" y="1763688"/>
            <a:chExt cx="3858252" cy="1984720"/>
          </a:xfrm>
        </p:grpSpPr>
        <p:pic>
          <p:nvPicPr>
            <p:cNvPr id="31" name="図 30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918" y="1763688"/>
              <a:ext cx="3858252" cy="1984720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1720222" y="5836640"/>
            <a:ext cx="3888433" cy="1763688"/>
            <a:chOff x="1842476" y="1763688"/>
            <a:chExt cx="3858252" cy="1984720"/>
          </a:xfrm>
        </p:grpSpPr>
        <p:pic>
          <p:nvPicPr>
            <p:cNvPr id="34" name="図 33" descr="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476" y="1763688"/>
              <a:ext cx="3858252" cy="1984720"/>
            </a:xfrm>
            <a:prstGeom prst="rect">
              <a:avLst/>
            </a:prstGeom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1988840" y="2195736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1988840" y="16034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キーフレーズ管理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733256" y="-1016"/>
            <a:ext cx="1052736" cy="827584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pic>
        <p:nvPicPr>
          <p:cNvPr id="25" name="図 24" descr="18.png"/>
          <p:cNvPicPr>
            <a:picLocks noChangeAspect="1"/>
          </p:cNvPicPr>
          <p:nvPr/>
        </p:nvPicPr>
        <p:blipFill>
          <a:blip r:embed="rId6" cstate="print">
            <a:lum bright="100000" contrast="-70000"/>
          </a:blip>
          <a:stretch>
            <a:fillRect/>
          </a:stretch>
        </p:blipFill>
        <p:spPr>
          <a:xfrm>
            <a:off x="5841776" y="-36512"/>
            <a:ext cx="827584" cy="827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280</Words>
  <Application>Microsoft Office PowerPoint</Application>
  <PresentationFormat>画面に合わせる (4:3)</PresentationFormat>
  <Paragraphs>136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211</cp:revision>
  <dcterms:created xsi:type="dcterms:W3CDTF">2013-03-10T06:57:36Z</dcterms:created>
  <dcterms:modified xsi:type="dcterms:W3CDTF">2013-03-15T05:45:29Z</dcterms:modified>
</cp:coreProperties>
</file>