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sldIdLst>
    <p:sldId id="256" r:id="rId2"/>
  </p:sldIdLst>
  <p:sldSz cx="7559675" cy="10691813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Calibri Light" panose="020F0302020204030204" pitchFamily="34" charset="0"/>
      <p:regular r:id="rId7"/>
      <p:italic r:id="rId8"/>
    </p:embeddedFont>
    <p:embeddedFont>
      <p:font typeface="Niradei" panose="00000500000000000000" pitchFamily="2" charset="0"/>
      <p:regular r:id="rId9"/>
      <p:bold r:id="rId10"/>
    </p:embeddedFont>
    <p:embeddedFont>
      <p:font typeface="Niradei Medium" panose="00000600000000000000" pitchFamily="2" charset="0"/>
      <p:regular r:id="rId1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64" userDrawn="1">
          <p15:clr>
            <a:srgbClr val="A4A3A4"/>
          </p15:clr>
        </p15:guide>
        <p15:guide id="2" pos="1723" userDrawn="1">
          <p15:clr>
            <a:srgbClr val="A4A3A4"/>
          </p15:clr>
        </p15:guide>
        <p15:guide id="3" pos="4581" userDrawn="1">
          <p15:clr>
            <a:srgbClr val="A4A3A4"/>
          </p15:clr>
        </p15:guide>
        <p15:guide id="4" orient="horz" pos="192" userDrawn="1">
          <p15:clr>
            <a:srgbClr val="A4A3A4"/>
          </p15:clr>
        </p15:guide>
        <p15:guide id="5" pos="181" userDrawn="1">
          <p15:clr>
            <a:srgbClr val="A4A3A4"/>
          </p15:clr>
        </p15:guide>
        <p15:guide id="6" pos="1769" userDrawn="1">
          <p15:clr>
            <a:srgbClr val="A4A3A4"/>
          </p15:clr>
        </p15:guide>
        <p15:guide id="7" pos="140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21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954" y="-222"/>
      </p:cViewPr>
      <p:guideLst>
        <p:guide orient="horz" pos="4864"/>
        <p:guide pos="1723"/>
        <p:guide pos="4581"/>
        <p:guide orient="horz" pos="192"/>
        <p:guide pos="181"/>
        <p:guide pos="1769"/>
        <p:guide pos="140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viewProps" Target="viewProp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font" Target="fonts/font9.fntdata"/><Relationship Id="rId5" Type="http://schemas.openxmlformats.org/officeDocument/2006/relationships/font" Target="fonts/font3.fntdata"/><Relationship Id="rId15" Type="http://schemas.openxmlformats.org/officeDocument/2006/relationships/tableStyles" Target="tableStyles.xml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748A-F339-4BB5-AF3D-7620BDA7B296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D8B0-151C-45F8-9523-DF27A79DF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85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748A-F339-4BB5-AF3D-7620BDA7B296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D8B0-151C-45F8-9523-DF27A79DF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871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748A-F339-4BB5-AF3D-7620BDA7B296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D8B0-151C-45F8-9523-DF27A79DF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0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748A-F339-4BB5-AF3D-7620BDA7B296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D8B0-151C-45F8-9523-DF27A79DF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41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748A-F339-4BB5-AF3D-7620BDA7B296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D8B0-151C-45F8-9523-DF27A79DF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02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748A-F339-4BB5-AF3D-7620BDA7B296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D8B0-151C-45F8-9523-DF27A79DF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47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748A-F339-4BB5-AF3D-7620BDA7B296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D8B0-151C-45F8-9523-DF27A79DF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05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748A-F339-4BB5-AF3D-7620BDA7B296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D8B0-151C-45F8-9523-DF27A79DF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1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748A-F339-4BB5-AF3D-7620BDA7B296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D8B0-151C-45F8-9523-DF27A79DF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40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748A-F339-4BB5-AF3D-7620BDA7B296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D8B0-151C-45F8-9523-DF27A79DF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23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748A-F339-4BB5-AF3D-7620BDA7B296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D8B0-151C-45F8-9523-DF27A79DF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446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5748A-F339-4BB5-AF3D-7620BDA7B296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7D8B0-151C-45F8-9523-DF27A79DF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52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7360" y="1601"/>
            <a:ext cx="2510793" cy="1069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Niradei" panose="00000500000000000000" pitchFamily="2" charset="0"/>
              <a:cs typeface="Niradei" panose="00000500000000000000" pitchFamily="2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40000" y="527050"/>
            <a:ext cx="1440000" cy="144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Niradei" panose="00000500000000000000" pitchFamily="2" charset="0"/>
              <a:cs typeface="Niradei" panose="000005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30501" y="527050"/>
            <a:ext cx="45418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Niradei" panose="00000500000000000000" pitchFamily="2" charset="0"/>
                <a:cs typeface="Niradei" panose="00000500000000000000" pitchFamily="2" charset="0"/>
              </a:rPr>
              <a:t>SOK SANDEVID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30501" y="996950"/>
            <a:ext cx="4716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Niradei Medium" panose="00000600000000000000" pitchFamily="2" charset="0"/>
                <a:cs typeface="Niradei Medium" panose="00000600000000000000" pitchFamily="2" charset="0"/>
              </a:rPr>
              <a:t>Supervisor, Branch Operations Support Section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30501" y="1390650"/>
            <a:ext cx="46291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>
                <a:latin typeface="Niradei" panose="00000500000000000000" pitchFamily="2" charset="0"/>
                <a:cs typeface="Niradei" panose="00000500000000000000" pitchFamily="2" charset="0"/>
              </a:rPr>
              <a:t>Dedicated to enhancing customer experiences through strategic solutions and optimizing operational efficiency. Eager to contribute adept problem-solving and leadership skills to a dynamic team committed to driving exceptional service and growth.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30501" y="2207542"/>
            <a:ext cx="4716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Niradei" panose="00000500000000000000" pitchFamily="2" charset="0"/>
                <a:cs typeface="Niradei" panose="00000500000000000000" pitchFamily="2" charset="0"/>
              </a:rPr>
              <a:t>WORK EXPEREINCES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808288" y="2521669"/>
            <a:ext cx="4464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730501" y="2686050"/>
            <a:ext cx="4629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dirty="0">
                <a:latin typeface="Niradei Medium" panose="00000600000000000000" pitchFamily="2" charset="0"/>
                <a:cs typeface="Niradei Medium" panose="00000600000000000000" pitchFamily="2" charset="0"/>
              </a:rPr>
              <a:t>XZY Specialized Bank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946400" y="2899326"/>
            <a:ext cx="43259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>
                <a:latin typeface="Niradei Medium" panose="00000600000000000000" pitchFamily="2" charset="0"/>
                <a:cs typeface="Niradei Medium" panose="00000600000000000000" pitchFamily="2" charset="0"/>
              </a:rPr>
              <a:t>Senior Supervisor/Branch Operation Support Section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946400" y="3369237"/>
            <a:ext cx="4413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en-US" sz="1000" dirty="0">
                <a:latin typeface="Niradei" panose="00000500000000000000" pitchFamily="2" charset="0"/>
                <a:cs typeface="Niradei" panose="00000500000000000000" pitchFamily="2" charset="0"/>
              </a:rPr>
              <a:t>Assist AM branch operation support on various tasks to ensure smooth operation at branches </a:t>
            </a:r>
            <a:endParaRPr lang="en-US" altLang="en-US" dirty="0">
              <a:latin typeface="Niradei" panose="00000500000000000000" pitchFamily="2" charset="0"/>
              <a:cs typeface="Niradei" panose="00000500000000000000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3361" y="2207542"/>
            <a:ext cx="2047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Niradei" panose="00000500000000000000" pitchFamily="2" charset="0"/>
                <a:cs typeface="Niradei" panose="00000500000000000000" pitchFamily="2" charset="0"/>
              </a:rPr>
              <a:t>PERSONAL INFO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291308" y="2521669"/>
            <a:ext cx="194071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91308" y="2927340"/>
            <a:ext cx="1940717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82881" y="2660566"/>
            <a:ext cx="10972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>
                <a:solidFill>
                  <a:schemeClr val="bg1"/>
                </a:solidFill>
                <a:latin typeface="Niradei Medium" panose="00000600000000000000" pitchFamily="2" charset="0"/>
                <a:cs typeface="Niradei Medium" panose="00000600000000000000" pitchFamily="2" charset="0"/>
              </a:rPr>
              <a:t>Marital Status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291308" y="3236014"/>
            <a:ext cx="1940717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82881" y="2969240"/>
            <a:ext cx="10972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>
                <a:solidFill>
                  <a:schemeClr val="bg1"/>
                </a:solidFill>
                <a:latin typeface="Niradei Medium" panose="00000600000000000000" pitchFamily="2" charset="0"/>
                <a:cs typeface="Niradei Medium" panose="00000600000000000000" pitchFamily="2" charset="0"/>
              </a:rPr>
              <a:t>Nationality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291308" y="3558658"/>
            <a:ext cx="1940717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82881" y="3291884"/>
            <a:ext cx="10972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>
                <a:solidFill>
                  <a:schemeClr val="bg1"/>
                </a:solidFill>
                <a:latin typeface="Niradei Medium" panose="00000600000000000000" pitchFamily="2" charset="0"/>
                <a:cs typeface="Niradei Medium" panose="00000600000000000000" pitchFamily="2" charset="0"/>
              </a:rPr>
              <a:t>Gender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291308" y="3867332"/>
            <a:ext cx="1940717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82881" y="3600558"/>
            <a:ext cx="10972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>
                <a:solidFill>
                  <a:schemeClr val="bg1"/>
                </a:solidFill>
                <a:latin typeface="Niradei Medium" panose="00000600000000000000" pitchFamily="2" charset="0"/>
                <a:cs typeface="Niradei Medium" panose="00000600000000000000" pitchFamily="2" charset="0"/>
              </a:rPr>
              <a:t>Date of Birth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291308" y="4187637"/>
            <a:ext cx="1940717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82881" y="3920863"/>
            <a:ext cx="10972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>
                <a:solidFill>
                  <a:schemeClr val="bg1"/>
                </a:solidFill>
                <a:latin typeface="Niradei Medium" panose="00000600000000000000" pitchFamily="2" charset="0"/>
                <a:cs typeface="Niradei Medium" panose="00000600000000000000" pitchFamily="2" charset="0"/>
              </a:rPr>
              <a:t>Place of Birth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177501" y="2660566"/>
            <a:ext cx="10972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>
                <a:solidFill>
                  <a:schemeClr val="bg1"/>
                </a:solidFill>
                <a:latin typeface="Niradei" panose="00000500000000000000" pitchFamily="2" charset="0"/>
                <a:cs typeface="Niradei" panose="00000500000000000000" pitchFamily="2" charset="0"/>
              </a:rPr>
              <a:t>Single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177501" y="2969240"/>
            <a:ext cx="10972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>
                <a:solidFill>
                  <a:schemeClr val="bg1"/>
                </a:solidFill>
                <a:latin typeface="Niradei" panose="00000500000000000000" pitchFamily="2" charset="0"/>
                <a:cs typeface="Niradei" panose="00000500000000000000" pitchFamily="2" charset="0"/>
              </a:rPr>
              <a:t>Cambodian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177501" y="3291884"/>
            <a:ext cx="10972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>
                <a:solidFill>
                  <a:schemeClr val="bg1"/>
                </a:solidFill>
                <a:latin typeface="Niradei" panose="00000500000000000000" pitchFamily="2" charset="0"/>
                <a:cs typeface="Niradei" panose="00000500000000000000" pitchFamily="2" charset="0"/>
              </a:rPr>
              <a:t>Female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177501" y="3600558"/>
            <a:ext cx="10972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>
                <a:solidFill>
                  <a:schemeClr val="bg1"/>
                </a:solidFill>
                <a:latin typeface="Niradei" panose="00000500000000000000" pitchFamily="2" charset="0"/>
                <a:cs typeface="Niradei" panose="00000500000000000000" pitchFamily="2" charset="0"/>
              </a:rPr>
              <a:t>11 March 2023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177501" y="3920863"/>
            <a:ext cx="10972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>
                <a:solidFill>
                  <a:schemeClr val="bg1"/>
                </a:solidFill>
                <a:latin typeface="Niradei" panose="00000500000000000000" pitchFamily="2" charset="0"/>
                <a:cs typeface="Niradei" panose="00000500000000000000" pitchFamily="2" charset="0"/>
              </a:rPr>
              <a:t>Phnom Penh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03362" y="4627803"/>
            <a:ext cx="2009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Niradei" panose="00000500000000000000" pitchFamily="2" charset="0"/>
                <a:cs typeface="Niradei" panose="00000500000000000000" pitchFamily="2" charset="0"/>
              </a:rPr>
              <a:t>CONTACT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291308" y="4941930"/>
            <a:ext cx="193362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91308" y="5347601"/>
            <a:ext cx="1940717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82881" y="5080827"/>
            <a:ext cx="10769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>
                <a:solidFill>
                  <a:schemeClr val="bg1"/>
                </a:solidFill>
                <a:latin typeface="Niradei Medium" panose="00000600000000000000" pitchFamily="2" charset="0"/>
                <a:cs typeface="Niradei Medium" panose="00000600000000000000" pitchFamily="2" charset="0"/>
              </a:rPr>
              <a:t>Phone</a:t>
            </a:r>
          </a:p>
        </p:txBody>
      </p:sp>
      <p:cxnSp>
        <p:nvCxnSpPr>
          <p:cNvPr id="46" name="Straight Connector 45"/>
          <p:cNvCxnSpPr/>
          <p:nvPr/>
        </p:nvCxnSpPr>
        <p:spPr>
          <a:xfrm>
            <a:off x="291308" y="5656275"/>
            <a:ext cx="1933626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82881" y="5389501"/>
            <a:ext cx="10972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>
                <a:solidFill>
                  <a:schemeClr val="bg1"/>
                </a:solidFill>
                <a:latin typeface="Niradei Medium" panose="00000600000000000000" pitchFamily="2" charset="0"/>
                <a:cs typeface="Niradei Medium" panose="00000600000000000000" pitchFamily="2" charset="0"/>
              </a:rPr>
              <a:t>Email</a:t>
            </a:r>
          </a:p>
        </p:txBody>
      </p:sp>
      <p:cxnSp>
        <p:nvCxnSpPr>
          <p:cNvPr id="48" name="Straight Connector 47"/>
          <p:cNvCxnSpPr/>
          <p:nvPr/>
        </p:nvCxnSpPr>
        <p:spPr>
          <a:xfrm>
            <a:off x="291308" y="5978919"/>
            <a:ext cx="1933626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82881" y="5712145"/>
            <a:ext cx="10972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>
                <a:solidFill>
                  <a:schemeClr val="bg1"/>
                </a:solidFill>
                <a:latin typeface="Niradei Medium" panose="00000600000000000000" pitchFamily="2" charset="0"/>
                <a:cs typeface="Niradei Medium" panose="00000600000000000000" pitchFamily="2" charset="0"/>
              </a:rPr>
              <a:t>Telegram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89001" y="5080827"/>
            <a:ext cx="13654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>
                <a:solidFill>
                  <a:schemeClr val="bg1"/>
                </a:solidFill>
                <a:latin typeface="Niradei" panose="00000500000000000000" pitchFamily="2" charset="0"/>
                <a:cs typeface="Niradei" panose="00000500000000000000" pitchFamily="2" charset="0"/>
              </a:rPr>
              <a:t>015 656 956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28650" y="5389501"/>
            <a:ext cx="16969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>
                <a:solidFill>
                  <a:schemeClr val="bg1"/>
                </a:solidFill>
                <a:latin typeface="Niradei" panose="00000500000000000000" pitchFamily="2" charset="0"/>
                <a:cs typeface="Niradei" panose="00000500000000000000" pitchFamily="2" charset="0"/>
              </a:rPr>
              <a:t>proresume@gmail.com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9001" y="5712145"/>
            <a:ext cx="13857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>
                <a:solidFill>
                  <a:schemeClr val="bg1"/>
                </a:solidFill>
                <a:latin typeface="Niradei" panose="00000500000000000000" pitchFamily="2" charset="0"/>
                <a:cs typeface="Niradei" panose="00000500000000000000" pitchFamily="2" charset="0"/>
              </a:rPr>
              <a:t>t.me/</a:t>
            </a:r>
            <a:r>
              <a:rPr lang="en-US" sz="1000" dirty="0" err="1">
                <a:solidFill>
                  <a:schemeClr val="bg1"/>
                </a:solidFill>
                <a:latin typeface="Niradei" panose="00000500000000000000" pitchFamily="2" charset="0"/>
                <a:cs typeface="Niradei" panose="00000500000000000000" pitchFamily="2" charset="0"/>
              </a:rPr>
              <a:t>proresumekh</a:t>
            </a:r>
            <a:endParaRPr lang="en-US" sz="1000" dirty="0">
              <a:solidFill>
                <a:schemeClr val="bg1"/>
              </a:solidFill>
              <a:latin typeface="Niradei" panose="00000500000000000000" pitchFamily="2" charset="0"/>
              <a:cs typeface="Niradei" panose="00000500000000000000" pitchFamily="2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03362" y="6619163"/>
            <a:ext cx="2009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Niradei" panose="00000500000000000000" pitchFamily="2" charset="0"/>
                <a:cs typeface="Niradei" panose="00000500000000000000" pitchFamily="2" charset="0"/>
              </a:rPr>
              <a:t>EDUCATIONS</a:t>
            </a:r>
          </a:p>
        </p:txBody>
      </p:sp>
      <p:cxnSp>
        <p:nvCxnSpPr>
          <p:cNvPr id="55" name="Straight Connector 54"/>
          <p:cNvCxnSpPr/>
          <p:nvPr/>
        </p:nvCxnSpPr>
        <p:spPr>
          <a:xfrm>
            <a:off x="291308" y="6933290"/>
            <a:ext cx="194071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82881" y="7072187"/>
            <a:ext cx="21285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Niradei Medium" panose="00000600000000000000" pitchFamily="2" charset="0"/>
                <a:cs typeface="Niradei Medium" panose="00000600000000000000" pitchFamily="2" charset="0"/>
              </a:rPr>
              <a:t>BA. Law</a:t>
            </a:r>
          </a:p>
          <a:p>
            <a:r>
              <a:rPr lang="en-US" sz="1000" dirty="0">
                <a:solidFill>
                  <a:schemeClr val="bg1"/>
                </a:solidFill>
                <a:latin typeface="Niradei" panose="00000500000000000000" pitchFamily="2" charset="0"/>
                <a:cs typeface="Niradei" panose="00000500000000000000" pitchFamily="2" charset="0"/>
              </a:rPr>
              <a:t>Royal University of Law and Economics</a:t>
            </a:r>
          </a:p>
          <a:p>
            <a:r>
              <a:rPr lang="en-US" sz="1000" dirty="0">
                <a:solidFill>
                  <a:schemeClr val="bg1"/>
                </a:solidFill>
                <a:latin typeface="Niradei" panose="00000500000000000000" pitchFamily="2" charset="0"/>
                <a:cs typeface="Niradei" panose="00000500000000000000" pitchFamily="2" charset="0"/>
              </a:rPr>
              <a:t>2006 – 20XX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03362" y="8995465"/>
            <a:ext cx="2009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bg1"/>
                </a:solidFill>
                <a:latin typeface="Niradei" panose="00000500000000000000" pitchFamily="2" charset="0"/>
                <a:cs typeface="Niradei" panose="00000500000000000000" pitchFamily="2" charset="0"/>
              </a:rPr>
              <a:t>REFERENCES</a:t>
            </a:r>
            <a:endParaRPr lang="en-US" sz="1400" b="1" dirty="0">
              <a:solidFill>
                <a:schemeClr val="bg1"/>
              </a:solidFill>
              <a:latin typeface="Niradei" panose="00000500000000000000" pitchFamily="2" charset="0"/>
              <a:cs typeface="Niradei" panose="00000500000000000000" pitchFamily="2" charset="0"/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>
            <a:off x="291308" y="9309592"/>
            <a:ext cx="193362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82881" y="9448489"/>
            <a:ext cx="21285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>
                <a:solidFill>
                  <a:schemeClr val="bg1"/>
                </a:solidFill>
                <a:latin typeface="Niradei" panose="00000500000000000000" pitchFamily="2" charset="0"/>
                <a:cs typeface="Niradei" panose="00000500000000000000" pitchFamily="2" charset="0"/>
              </a:rPr>
              <a:t>Available upon request.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82881" y="7861013"/>
            <a:ext cx="21285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Niradei Medium" panose="00000600000000000000" pitchFamily="2" charset="0"/>
                <a:cs typeface="Niradei Medium" panose="00000600000000000000" pitchFamily="2" charset="0"/>
              </a:rPr>
              <a:t>Diploma of English</a:t>
            </a:r>
          </a:p>
          <a:p>
            <a:r>
              <a:rPr lang="en-US" sz="1000" dirty="0">
                <a:solidFill>
                  <a:schemeClr val="bg1"/>
                </a:solidFill>
                <a:latin typeface="Niradei" panose="00000500000000000000" pitchFamily="2" charset="0"/>
                <a:cs typeface="Niradei" panose="00000500000000000000" pitchFamily="2" charset="0"/>
              </a:rPr>
              <a:t>Paññāsāstra University of Cambodia</a:t>
            </a:r>
          </a:p>
          <a:p>
            <a:r>
              <a:rPr lang="en-US" sz="1000" dirty="0">
                <a:solidFill>
                  <a:schemeClr val="bg1"/>
                </a:solidFill>
                <a:latin typeface="Niradei" panose="00000500000000000000" pitchFamily="2" charset="0"/>
                <a:cs typeface="Niradei" panose="00000500000000000000" pitchFamily="2" charset="0"/>
              </a:rPr>
              <a:t>20XX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946400" y="3087202"/>
            <a:ext cx="43259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>
                <a:latin typeface="Niradei" panose="00000500000000000000" pitchFamily="2" charset="0"/>
                <a:cs typeface="Niradei" panose="00000500000000000000" pitchFamily="2" charset="0"/>
              </a:rPr>
              <a:t>Mar 2023 - Present</a:t>
            </a:r>
          </a:p>
        </p:txBody>
      </p:sp>
      <p:sp>
        <p:nvSpPr>
          <p:cNvPr id="76" name="Oval 75"/>
          <p:cNvSpPr/>
          <p:nvPr/>
        </p:nvSpPr>
        <p:spPr>
          <a:xfrm>
            <a:off x="2814088" y="2978140"/>
            <a:ext cx="90000" cy="9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Niradei" panose="00000500000000000000" pitchFamily="2" charset="0"/>
              <a:cs typeface="Niradei" panose="00000500000000000000" pitchFamily="2" charset="0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2859088" y="3120380"/>
            <a:ext cx="0" cy="734094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946400" y="3839541"/>
            <a:ext cx="43259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>
                <a:latin typeface="Niradei Medium" panose="00000600000000000000" pitchFamily="2" charset="0"/>
                <a:cs typeface="Niradei Medium" panose="00000600000000000000" pitchFamily="2" charset="0"/>
              </a:rPr>
              <a:t>Supervisor/Customer Service Development Section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946400" y="4309452"/>
            <a:ext cx="44132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>
                <a:latin typeface="Niradei" panose="00000500000000000000" pitchFamily="2" charset="0"/>
                <a:cs typeface="Niradei" panose="00000500000000000000" pitchFamily="2" charset="0"/>
              </a:rPr>
              <a:t>Train new staff onboard about customer service of Aeon Specialized Bank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>
                <a:latin typeface="Niradei" panose="00000500000000000000" pitchFamily="2" charset="0"/>
                <a:cs typeface="Niradei" panose="00000500000000000000" pitchFamily="2" charset="0"/>
              </a:rPr>
              <a:t>Train existing frontline staff to ensure great service quality of Aeon Specialized Bank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>
                <a:latin typeface="Niradei" panose="00000500000000000000" pitchFamily="2" charset="0"/>
                <a:cs typeface="Niradei" panose="00000500000000000000" pitchFamily="2" charset="0"/>
              </a:rPr>
              <a:t>Develop and update training materials for service improvement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>
                <a:latin typeface="Niradei" panose="00000500000000000000" pitchFamily="2" charset="0"/>
                <a:cs typeface="Niradei" panose="00000500000000000000" pitchFamily="2" charset="0"/>
              </a:rPr>
              <a:t>Monitor, evaluate, and review frontline staff’s performances after trainings 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946400" y="4027417"/>
            <a:ext cx="43259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>
                <a:latin typeface="Niradei" panose="00000500000000000000" pitchFamily="2" charset="0"/>
                <a:cs typeface="Niradei" panose="00000500000000000000" pitchFamily="2" charset="0"/>
              </a:rPr>
              <a:t>Jul 2015 – Feb 2023</a:t>
            </a:r>
          </a:p>
        </p:txBody>
      </p:sp>
      <p:sp>
        <p:nvSpPr>
          <p:cNvPr id="82" name="Oval 81"/>
          <p:cNvSpPr/>
          <p:nvPr/>
        </p:nvSpPr>
        <p:spPr>
          <a:xfrm>
            <a:off x="2814088" y="3918355"/>
            <a:ext cx="90000" cy="9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Niradei" panose="00000500000000000000" pitchFamily="2" charset="0"/>
              <a:cs typeface="Niradei" panose="00000500000000000000" pitchFamily="2" charset="0"/>
            </a:endParaRPr>
          </a:p>
        </p:txBody>
      </p:sp>
      <p:cxnSp>
        <p:nvCxnSpPr>
          <p:cNvPr id="83" name="Straight Connector 82"/>
          <p:cNvCxnSpPr/>
          <p:nvPr/>
        </p:nvCxnSpPr>
        <p:spPr>
          <a:xfrm>
            <a:off x="2859088" y="4060595"/>
            <a:ext cx="0" cy="1468722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2946400" y="5529317"/>
            <a:ext cx="43259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>
                <a:latin typeface="Niradei Medium" panose="00000600000000000000" pitchFamily="2" charset="0"/>
                <a:cs typeface="Niradei Medium" panose="00000600000000000000" pitchFamily="2" charset="0"/>
              </a:rPr>
              <a:t>Leader/Call Center Section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2946400" y="5999228"/>
            <a:ext cx="44132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>
                <a:latin typeface="Niradei" panose="00000500000000000000" pitchFamily="2" charset="0"/>
                <a:cs typeface="Niradei" panose="00000500000000000000" pitchFamily="2" charset="0"/>
              </a:rPr>
              <a:t>Handle inquiries from Khmer and foreign customers via calls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946400" y="5717193"/>
            <a:ext cx="43259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>
                <a:latin typeface="Niradei" panose="00000500000000000000" pitchFamily="2" charset="0"/>
                <a:cs typeface="Niradei" panose="00000500000000000000" pitchFamily="2" charset="0"/>
              </a:rPr>
              <a:t>Jan 2011 – Jun 2015</a:t>
            </a:r>
          </a:p>
        </p:txBody>
      </p:sp>
      <p:sp>
        <p:nvSpPr>
          <p:cNvPr id="91" name="Oval 90"/>
          <p:cNvSpPr/>
          <p:nvPr/>
        </p:nvSpPr>
        <p:spPr>
          <a:xfrm>
            <a:off x="2814088" y="5608131"/>
            <a:ext cx="90000" cy="9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Niradei" panose="00000500000000000000" pitchFamily="2" charset="0"/>
              <a:cs typeface="Niradei" panose="00000500000000000000" pitchFamily="2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>
            <a:off x="2859088" y="5750371"/>
            <a:ext cx="0" cy="584115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2946400" y="6334486"/>
            <a:ext cx="43259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>
                <a:latin typeface="Niradei Medium" panose="00000600000000000000" pitchFamily="2" charset="0"/>
                <a:cs typeface="Niradei Medium" panose="00000600000000000000" pitchFamily="2" charset="0"/>
              </a:rPr>
              <a:t>Officer/Call Center Section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946400" y="6804397"/>
            <a:ext cx="44132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>
                <a:latin typeface="Niradei" panose="00000500000000000000" pitchFamily="2" charset="0"/>
                <a:cs typeface="Niradei" panose="00000500000000000000" pitchFamily="2" charset="0"/>
              </a:rPr>
              <a:t>Handle inquiries from Khmer and foreign customers via calls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946400" y="6522362"/>
            <a:ext cx="43259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>
                <a:latin typeface="Niradei" panose="00000500000000000000" pitchFamily="2" charset="0"/>
                <a:cs typeface="Niradei" panose="00000500000000000000" pitchFamily="2" charset="0"/>
              </a:rPr>
              <a:t>Jan 2016 – Dec 2017</a:t>
            </a:r>
          </a:p>
        </p:txBody>
      </p:sp>
      <p:sp>
        <p:nvSpPr>
          <p:cNvPr id="99" name="Oval 98"/>
          <p:cNvSpPr/>
          <p:nvPr/>
        </p:nvSpPr>
        <p:spPr>
          <a:xfrm>
            <a:off x="2814088" y="6413300"/>
            <a:ext cx="90000" cy="9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Niradei" panose="00000500000000000000" pitchFamily="2" charset="0"/>
              <a:cs typeface="Niradei" panose="00000500000000000000" pitchFamily="2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730501" y="7455677"/>
            <a:ext cx="4716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Niradei" panose="00000500000000000000" pitchFamily="2" charset="0"/>
                <a:cs typeface="Niradei" panose="00000500000000000000" pitchFamily="2" charset="0"/>
              </a:rPr>
              <a:t>SKILLS</a:t>
            </a:r>
          </a:p>
        </p:txBody>
      </p:sp>
      <p:cxnSp>
        <p:nvCxnSpPr>
          <p:cNvPr id="103" name="Straight Connector 102"/>
          <p:cNvCxnSpPr/>
          <p:nvPr/>
        </p:nvCxnSpPr>
        <p:spPr>
          <a:xfrm>
            <a:off x="2808288" y="7769804"/>
            <a:ext cx="4464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2946400" y="7934185"/>
            <a:ext cx="12344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50" dirty="0">
                <a:latin typeface="Niradei" panose="00000500000000000000" pitchFamily="2" charset="0"/>
                <a:cs typeface="Niradei" panose="00000500000000000000" pitchFamily="2" charset="0"/>
              </a:rPr>
              <a:t>Research</a:t>
            </a:r>
          </a:p>
        </p:txBody>
      </p:sp>
      <p:sp>
        <p:nvSpPr>
          <p:cNvPr id="105" name="Isosceles Triangle 104"/>
          <p:cNvSpPr/>
          <p:nvPr/>
        </p:nvSpPr>
        <p:spPr>
          <a:xfrm rot="5400000">
            <a:off x="2800160" y="8011123"/>
            <a:ext cx="117856" cy="101600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Niradei" panose="00000500000000000000" pitchFamily="2" charset="0"/>
              <a:cs typeface="Niradei" panose="00000500000000000000" pitchFamily="2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946400" y="8197550"/>
            <a:ext cx="13258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50" dirty="0">
                <a:latin typeface="Niradei" panose="00000500000000000000" pitchFamily="2" charset="0"/>
                <a:cs typeface="Niradei" panose="00000500000000000000" pitchFamily="2" charset="0"/>
              </a:rPr>
              <a:t>Communication</a:t>
            </a:r>
          </a:p>
        </p:txBody>
      </p:sp>
      <p:sp>
        <p:nvSpPr>
          <p:cNvPr id="107" name="Isosceles Triangle 106"/>
          <p:cNvSpPr/>
          <p:nvPr/>
        </p:nvSpPr>
        <p:spPr>
          <a:xfrm rot="5400000">
            <a:off x="2800160" y="8274488"/>
            <a:ext cx="117856" cy="101600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Niradei" panose="00000500000000000000" pitchFamily="2" charset="0"/>
              <a:cs typeface="Niradei" panose="00000500000000000000" pitchFamily="2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946400" y="8458037"/>
            <a:ext cx="13258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50" dirty="0">
                <a:latin typeface="Niradei" panose="00000500000000000000" pitchFamily="2" charset="0"/>
                <a:cs typeface="Niradei" panose="00000500000000000000" pitchFamily="2" charset="0"/>
              </a:rPr>
              <a:t>Teamwork</a:t>
            </a:r>
          </a:p>
        </p:txBody>
      </p:sp>
      <p:sp>
        <p:nvSpPr>
          <p:cNvPr id="109" name="Isosceles Triangle 108"/>
          <p:cNvSpPr/>
          <p:nvPr/>
        </p:nvSpPr>
        <p:spPr>
          <a:xfrm rot="5400000">
            <a:off x="2800160" y="8534975"/>
            <a:ext cx="117856" cy="101600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Niradei" panose="00000500000000000000" pitchFamily="2" charset="0"/>
              <a:cs typeface="Niradei" panose="00000500000000000000" pitchFamily="2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227320" y="7934185"/>
            <a:ext cx="21323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50" dirty="0">
                <a:latin typeface="Niradei" panose="00000500000000000000" pitchFamily="2" charset="0"/>
                <a:cs typeface="Niradei" panose="00000500000000000000" pitchFamily="2" charset="0"/>
              </a:rPr>
              <a:t>Customer Service</a:t>
            </a:r>
          </a:p>
        </p:txBody>
      </p:sp>
      <p:sp>
        <p:nvSpPr>
          <p:cNvPr id="111" name="Isosceles Triangle 110"/>
          <p:cNvSpPr/>
          <p:nvPr/>
        </p:nvSpPr>
        <p:spPr>
          <a:xfrm rot="5400000">
            <a:off x="5081080" y="8011123"/>
            <a:ext cx="117856" cy="101600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Niradei" panose="00000500000000000000" pitchFamily="2" charset="0"/>
              <a:cs typeface="Niradei" panose="00000500000000000000" pitchFamily="2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227320" y="8197550"/>
            <a:ext cx="21323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50" dirty="0">
                <a:latin typeface="Niradei" panose="00000500000000000000" pitchFamily="2" charset="0"/>
                <a:cs typeface="Niradei" panose="00000500000000000000" pitchFamily="2" charset="0"/>
              </a:rPr>
              <a:t>Microsoft Office Applications</a:t>
            </a:r>
          </a:p>
        </p:txBody>
      </p:sp>
      <p:sp>
        <p:nvSpPr>
          <p:cNvPr id="113" name="Isosceles Triangle 112"/>
          <p:cNvSpPr/>
          <p:nvPr/>
        </p:nvSpPr>
        <p:spPr>
          <a:xfrm rot="5400000">
            <a:off x="5081080" y="8274488"/>
            <a:ext cx="117856" cy="101600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Niradei" panose="00000500000000000000" pitchFamily="2" charset="0"/>
              <a:cs typeface="Niradei" panose="00000500000000000000" pitchFamily="2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227320" y="8458037"/>
            <a:ext cx="18948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50" dirty="0">
                <a:latin typeface="Niradei" panose="00000500000000000000" pitchFamily="2" charset="0"/>
                <a:cs typeface="Niradei" panose="00000500000000000000" pitchFamily="2" charset="0"/>
              </a:rPr>
              <a:t>Email and Internet</a:t>
            </a:r>
          </a:p>
        </p:txBody>
      </p:sp>
      <p:sp>
        <p:nvSpPr>
          <p:cNvPr id="115" name="Isosceles Triangle 114"/>
          <p:cNvSpPr/>
          <p:nvPr/>
        </p:nvSpPr>
        <p:spPr>
          <a:xfrm rot="5400000">
            <a:off x="5081080" y="8534975"/>
            <a:ext cx="117856" cy="101600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Niradei" panose="00000500000000000000" pitchFamily="2" charset="0"/>
              <a:cs typeface="Niradei" panose="00000500000000000000" pitchFamily="2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730501" y="9128121"/>
            <a:ext cx="4716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Niradei" panose="00000500000000000000" pitchFamily="2" charset="0"/>
                <a:cs typeface="Niradei" panose="00000500000000000000" pitchFamily="2" charset="0"/>
              </a:rPr>
              <a:t>LANGUAGES</a:t>
            </a:r>
          </a:p>
        </p:txBody>
      </p:sp>
      <p:cxnSp>
        <p:nvCxnSpPr>
          <p:cNvPr id="117" name="Straight Connector 116"/>
          <p:cNvCxnSpPr/>
          <p:nvPr/>
        </p:nvCxnSpPr>
        <p:spPr>
          <a:xfrm>
            <a:off x="2808288" y="9442248"/>
            <a:ext cx="4464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3766980" y="9766987"/>
            <a:ext cx="12344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50" dirty="0">
                <a:latin typeface="Niradei Medium" panose="00000600000000000000" pitchFamily="2" charset="0"/>
                <a:cs typeface="Niradei Medium" panose="00000600000000000000" pitchFamily="2" charset="0"/>
              </a:rPr>
              <a:t>Khmer</a:t>
            </a:r>
          </a:p>
        </p:txBody>
      </p:sp>
      <p:sp>
        <p:nvSpPr>
          <p:cNvPr id="125" name="Freeform 124"/>
          <p:cNvSpPr/>
          <p:nvPr/>
        </p:nvSpPr>
        <p:spPr>
          <a:xfrm>
            <a:off x="2859088" y="9630724"/>
            <a:ext cx="810000" cy="810000"/>
          </a:xfrm>
          <a:custGeom>
            <a:avLst/>
            <a:gdLst>
              <a:gd name="connsiteX0" fmla="*/ 405000 w 810000"/>
              <a:gd name="connsiteY0" fmla="*/ 99361 h 810000"/>
              <a:gd name="connsiteX1" fmla="*/ 99000 w 810000"/>
              <a:gd name="connsiteY1" fmla="*/ 405361 h 810000"/>
              <a:gd name="connsiteX2" fmla="*/ 405000 w 810000"/>
              <a:gd name="connsiteY2" fmla="*/ 711361 h 810000"/>
              <a:gd name="connsiteX3" fmla="*/ 711000 w 810000"/>
              <a:gd name="connsiteY3" fmla="*/ 405361 h 810000"/>
              <a:gd name="connsiteX4" fmla="*/ 405000 w 810000"/>
              <a:gd name="connsiteY4" fmla="*/ 99361 h 810000"/>
              <a:gd name="connsiteX5" fmla="*/ 405000 w 810000"/>
              <a:gd name="connsiteY5" fmla="*/ 0 h 810000"/>
              <a:gd name="connsiteX6" fmla="*/ 810000 w 810000"/>
              <a:gd name="connsiteY6" fmla="*/ 405000 h 810000"/>
              <a:gd name="connsiteX7" fmla="*/ 405000 w 810000"/>
              <a:gd name="connsiteY7" fmla="*/ 810000 h 810000"/>
              <a:gd name="connsiteX8" fmla="*/ 0 w 810000"/>
              <a:gd name="connsiteY8" fmla="*/ 405000 h 810000"/>
              <a:gd name="connsiteX9" fmla="*/ 405000 w 810000"/>
              <a:gd name="connsiteY9" fmla="*/ 0 h 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10000" h="810000">
                <a:moveTo>
                  <a:pt x="405000" y="99361"/>
                </a:moveTo>
                <a:cubicBezTo>
                  <a:pt x="236001" y="99361"/>
                  <a:pt x="99000" y="236362"/>
                  <a:pt x="99000" y="405361"/>
                </a:cubicBezTo>
                <a:cubicBezTo>
                  <a:pt x="99000" y="574360"/>
                  <a:pt x="236001" y="711361"/>
                  <a:pt x="405000" y="711361"/>
                </a:cubicBezTo>
                <a:cubicBezTo>
                  <a:pt x="573999" y="711361"/>
                  <a:pt x="711000" y="574360"/>
                  <a:pt x="711000" y="405361"/>
                </a:cubicBezTo>
                <a:cubicBezTo>
                  <a:pt x="711000" y="236362"/>
                  <a:pt x="573999" y="99361"/>
                  <a:pt x="405000" y="99361"/>
                </a:cubicBezTo>
                <a:close/>
                <a:moveTo>
                  <a:pt x="405000" y="0"/>
                </a:moveTo>
                <a:cubicBezTo>
                  <a:pt x="628675" y="0"/>
                  <a:pt x="810000" y="181325"/>
                  <a:pt x="810000" y="405000"/>
                </a:cubicBezTo>
                <a:cubicBezTo>
                  <a:pt x="810000" y="628675"/>
                  <a:pt x="628675" y="810000"/>
                  <a:pt x="405000" y="810000"/>
                </a:cubicBezTo>
                <a:cubicBezTo>
                  <a:pt x="181325" y="810000"/>
                  <a:pt x="0" y="628675"/>
                  <a:pt x="0" y="405000"/>
                </a:cubicBezTo>
                <a:cubicBezTo>
                  <a:pt x="0" y="181325"/>
                  <a:pt x="181325" y="0"/>
                  <a:pt x="405000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Niradei" panose="00000500000000000000" pitchFamily="2" charset="0"/>
              <a:cs typeface="Niradei" panose="00000500000000000000" pitchFamily="2" charset="0"/>
            </a:endParaRPr>
          </a:p>
        </p:txBody>
      </p:sp>
      <p:sp>
        <p:nvSpPr>
          <p:cNvPr id="132" name="Freeform 131"/>
          <p:cNvSpPr/>
          <p:nvPr/>
        </p:nvSpPr>
        <p:spPr>
          <a:xfrm>
            <a:off x="4785808" y="9630724"/>
            <a:ext cx="810000" cy="810000"/>
          </a:xfrm>
          <a:custGeom>
            <a:avLst/>
            <a:gdLst>
              <a:gd name="connsiteX0" fmla="*/ 405000 w 810000"/>
              <a:gd name="connsiteY0" fmla="*/ 99361 h 810000"/>
              <a:gd name="connsiteX1" fmla="*/ 99000 w 810000"/>
              <a:gd name="connsiteY1" fmla="*/ 405361 h 810000"/>
              <a:gd name="connsiteX2" fmla="*/ 405000 w 810000"/>
              <a:gd name="connsiteY2" fmla="*/ 711361 h 810000"/>
              <a:gd name="connsiteX3" fmla="*/ 711000 w 810000"/>
              <a:gd name="connsiteY3" fmla="*/ 405361 h 810000"/>
              <a:gd name="connsiteX4" fmla="*/ 405000 w 810000"/>
              <a:gd name="connsiteY4" fmla="*/ 99361 h 810000"/>
              <a:gd name="connsiteX5" fmla="*/ 405000 w 810000"/>
              <a:gd name="connsiteY5" fmla="*/ 0 h 810000"/>
              <a:gd name="connsiteX6" fmla="*/ 810000 w 810000"/>
              <a:gd name="connsiteY6" fmla="*/ 405000 h 810000"/>
              <a:gd name="connsiteX7" fmla="*/ 405000 w 810000"/>
              <a:gd name="connsiteY7" fmla="*/ 810000 h 810000"/>
              <a:gd name="connsiteX8" fmla="*/ 0 w 810000"/>
              <a:gd name="connsiteY8" fmla="*/ 405000 h 810000"/>
              <a:gd name="connsiteX9" fmla="*/ 405000 w 810000"/>
              <a:gd name="connsiteY9" fmla="*/ 0 h 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10000" h="810000">
                <a:moveTo>
                  <a:pt x="405000" y="99361"/>
                </a:moveTo>
                <a:cubicBezTo>
                  <a:pt x="236001" y="99361"/>
                  <a:pt x="99000" y="236362"/>
                  <a:pt x="99000" y="405361"/>
                </a:cubicBezTo>
                <a:cubicBezTo>
                  <a:pt x="99000" y="574360"/>
                  <a:pt x="236001" y="711361"/>
                  <a:pt x="405000" y="711361"/>
                </a:cubicBezTo>
                <a:cubicBezTo>
                  <a:pt x="573999" y="711361"/>
                  <a:pt x="711000" y="574360"/>
                  <a:pt x="711000" y="405361"/>
                </a:cubicBezTo>
                <a:cubicBezTo>
                  <a:pt x="711000" y="236362"/>
                  <a:pt x="573999" y="99361"/>
                  <a:pt x="405000" y="99361"/>
                </a:cubicBezTo>
                <a:close/>
                <a:moveTo>
                  <a:pt x="405000" y="0"/>
                </a:moveTo>
                <a:cubicBezTo>
                  <a:pt x="628675" y="0"/>
                  <a:pt x="810000" y="181325"/>
                  <a:pt x="810000" y="405000"/>
                </a:cubicBezTo>
                <a:cubicBezTo>
                  <a:pt x="810000" y="628675"/>
                  <a:pt x="628675" y="810000"/>
                  <a:pt x="405000" y="810000"/>
                </a:cubicBezTo>
                <a:cubicBezTo>
                  <a:pt x="181325" y="810000"/>
                  <a:pt x="0" y="628675"/>
                  <a:pt x="0" y="405000"/>
                </a:cubicBezTo>
                <a:cubicBezTo>
                  <a:pt x="0" y="181325"/>
                  <a:pt x="181325" y="0"/>
                  <a:pt x="40500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Niradei" panose="00000500000000000000" pitchFamily="2" charset="0"/>
              <a:cs typeface="Niradei" panose="00000500000000000000" pitchFamily="2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3766980" y="10048998"/>
            <a:ext cx="12344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50" dirty="0">
                <a:latin typeface="Niradei" panose="00000500000000000000" pitchFamily="2" charset="0"/>
                <a:cs typeface="Niradei" panose="00000500000000000000" pitchFamily="2" charset="0"/>
              </a:rPr>
              <a:t>Native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5693700" y="9766987"/>
            <a:ext cx="12344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50" dirty="0">
                <a:latin typeface="Niradei Medium" panose="00000600000000000000" pitchFamily="2" charset="0"/>
                <a:cs typeface="Niradei Medium" panose="00000600000000000000" pitchFamily="2" charset="0"/>
              </a:rPr>
              <a:t>English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5693700" y="10048998"/>
            <a:ext cx="12344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50" dirty="0">
                <a:latin typeface="Niradei" panose="00000500000000000000" pitchFamily="2" charset="0"/>
                <a:cs typeface="Niradei" panose="00000500000000000000" pitchFamily="2" charset="0"/>
              </a:rPr>
              <a:t>Advance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2974991" y="9931779"/>
            <a:ext cx="5651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Niradei" panose="00000500000000000000" pitchFamily="2" charset="0"/>
                <a:cs typeface="Niradei" panose="00000500000000000000" pitchFamily="2" charset="0"/>
              </a:rPr>
              <a:t>100%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4907218" y="9931779"/>
            <a:ext cx="5651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Niradei" panose="00000500000000000000" pitchFamily="2" charset="0"/>
                <a:cs typeface="Niradei" panose="00000500000000000000" pitchFamily="2" charset="0"/>
              </a:rPr>
              <a:t>90%</a:t>
            </a:r>
          </a:p>
        </p:txBody>
      </p:sp>
      <p:sp>
        <p:nvSpPr>
          <p:cNvPr id="137" name="Freeform 136"/>
          <p:cNvSpPr/>
          <p:nvPr/>
        </p:nvSpPr>
        <p:spPr>
          <a:xfrm>
            <a:off x="4790099" y="9630724"/>
            <a:ext cx="805709" cy="810000"/>
          </a:xfrm>
          <a:custGeom>
            <a:avLst/>
            <a:gdLst>
              <a:gd name="connsiteX0" fmla="*/ 405000 w 805709"/>
              <a:gd name="connsiteY0" fmla="*/ 0 h 810000"/>
              <a:gd name="connsiteX1" fmla="*/ 740833 w 805709"/>
              <a:gd name="connsiteY1" fmla="*/ 178561 h 810000"/>
              <a:gd name="connsiteX2" fmla="*/ 765618 w 805709"/>
              <a:gd name="connsiteY2" fmla="*/ 224225 h 810000"/>
              <a:gd name="connsiteX3" fmla="*/ 675627 w 805709"/>
              <a:gd name="connsiteY3" fmla="*/ 265385 h 810000"/>
              <a:gd name="connsiteX4" fmla="*/ 658740 w 805709"/>
              <a:gd name="connsiteY4" fmla="*/ 234274 h 810000"/>
              <a:gd name="connsiteX5" fmla="*/ 405000 w 805709"/>
              <a:gd name="connsiteY5" fmla="*/ 99361 h 810000"/>
              <a:gd name="connsiteX6" fmla="*/ 99000 w 805709"/>
              <a:gd name="connsiteY6" fmla="*/ 405361 h 810000"/>
              <a:gd name="connsiteX7" fmla="*/ 405000 w 805709"/>
              <a:gd name="connsiteY7" fmla="*/ 711361 h 810000"/>
              <a:gd name="connsiteX8" fmla="*/ 704783 w 805709"/>
              <a:gd name="connsiteY8" fmla="*/ 467031 h 810000"/>
              <a:gd name="connsiteX9" fmla="*/ 706991 w 805709"/>
              <a:gd name="connsiteY9" fmla="*/ 445134 h 810000"/>
              <a:gd name="connsiteX10" fmla="*/ 805709 w 805709"/>
              <a:gd name="connsiteY10" fmla="*/ 447571 h 810000"/>
              <a:gd name="connsiteX11" fmla="*/ 801772 w 805709"/>
              <a:gd name="connsiteY11" fmla="*/ 486622 h 810000"/>
              <a:gd name="connsiteX12" fmla="*/ 405000 w 805709"/>
              <a:gd name="connsiteY12" fmla="*/ 810000 h 810000"/>
              <a:gd name="connsiteX13" fmla="*/ 0 w 805709"/>
              <a:gd name="connsiteY13" fmla="*/ 405000 h 810000"/>
              <a:gd name="connsiteX14" fmla="*/ 405000 w 805709"/>
              <a:gd name="connsiteY14" fmla="*/ 0 h 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05709" h="810000">
                <a:moveTo>
                  <a:pt x="405000" y="0"/>
                </a:moveTo>
                <a:cubicBezTo>
                  <a:pt x="544797" y="0"/>
                  <a:pt x="668051" y="70830"/>
                  <a:pt x="740833" y="178561"/>
                </a:cubicBezTo>
                <a:lnTo>
                  <a:pt x="765618" y="224225"/>
                </a:lnTo>
                <a:lnTo>
                  <a:pt x="675627" y="265385"/>
                </a:lnTo>
                <a:lnTo>
                  <a:pt x="658740" y="234274"/>
                </a:lnTo>
                <a:cubicBezTo>
                  <a:pt x="603750" y="152877"/>
                  <a:pt x="510625" y="99361"/>
                  <a:pt x="405000" y="99361"/>
                </a:cubicBezTo>
                <a:cubicBezTo>
                  <a:pt x="236001" y="99361"/>
                  <a:pt x="99000" y="236362"/>
                  <a:pt x="99000" y="405361"/>
                </a:cubicBezTo>
                <a:cubicBezTo>
                  <a:pt x="99000" y="574360"/>
                  <a:pt x="236001" y="711361"/>
                  <a:pt x="405000" y="711361"/>
                </a:cubicBezTo>
                <a:cubicBezTo>
                  <a:pt x="552874" y="711361"/>
                  <a:pt x="676250" y="606470"/>
                  <a:pt x="704783" y="467031"/>
                </a:cubicBezTo>
                <a:lnTo>
                  <a:pt x="706991" y="445134"/>
                </a:lnTo>
                <a:lnTo>
                  <a:pt x="805709" y="447571"/>
                </a:lnTo>
                <a:lnTo>
                  <a:pt x="801772" y="486622"/>
                </a:lnTo>
                <a:cubicBezTo>
                  <a:pt x="764007" y="671173"/>
                  <a:pt x="600716" y="810000"/>
                  <a:pt x="405000" y="810000"/>
                </a:cubicBezTo>
                <a:cubicBezTo>
                  <a:pt x="181325" y="810000"/>
                  <a:pt x="0" y="628675"/>
                  <a:pt x="0" y="405000"/>
                </a:cubicBezTo>
                <a:cubicBezTo>
                  <a:pt x="0" y="181325"/>
                  <a:pt x="181325" y="0"/>
                  <a:pt x="405000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Niradei" panose="00000500000000000000" pitchFamily="2" charset="0"/>
              <a:cs typeface="Niradei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790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</TotalTime>
  <Words>247</Words>
  <Application>Microsoft Office PowerPoint</Application>
  <PresentationFormat>Custom</PresentationFormat>
  <Paragraphs>61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Niradei</vt:lpstr>
      <vt:lpstr>Calibri Light</vt:lpstr>
      <vt:lpstr>Niradei Medium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Kiri Kroem</dc:creator>
  <cp:lastModifiedBy>Kiri KROEM</cp:lastModifiedBy>
  <cp:revision>22</cp:revision>
  <dcterms:created xsi:type="dcterms:W3CDTF">2023-08-30T05:53:30Z</dcterms:created>
  <dcterms:modified xsi:type="dcterms:W3CDTF">2023-11-22T08:52:49Z</dcterms:modified>
</cp:coreProperties>
</file>