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58812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2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4"/>
    <p:restoredTop sz="96327"/>
  </p:normalViewPr>
  <p:slideViewPr>
    <p:cSldViewPr snapToGrid="0" snapToObjects="1" showGuides="1">
      <p:cViewPr varScale="1">
        <p:scale>
          <a:sx n="243" d="100"/>
          <a:sy n="243" d="100"/>
        </p:scale>
        <p:origin x="1128" y="184"/>
      </p:cViewPr>
      <p:guideLst>
        <p:guide orient="horz" pos="1361"/>
        <p:guide pos="2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10" y="706933"/>
            <a:ext cx="5599906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2268784"/>
            <a:ext cx="494109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47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3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8" y="229978"/>
            <a:ext cx="1420564" cy="366065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4" y="229978"/>
            <a:ext cx="4179342" cy="36606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3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3" y="1076899"/>
            <a:ext cx="568225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3" y="2890725"/>
            <a:ext cx="568225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24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1149890"/>
            <a:ext cx="2799953" cy="27407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1149890"/>
            <a:ext cx="2799953" cy="27407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29979"/>
            <a:ext cx="5682258" cy="834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3" y="1058899"/>
            <a:ext cx="278708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3" y="1577849"/>
            <a:ext cx="2787085" cy="23207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9" y="1058899"/>
            <a:ext cx="2800811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9" y="1577849"/>
            <a:ext cx="2800811" cy="23207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63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7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87972"/>
            <a:ext cx="212484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621942"/>
            <a:ext cx="3335238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295877"/>
            <a:ext cx="212484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59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87972"/>
            <a:ext cx="212484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621942"/>
            <a:ext cx="3335238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295877"/>
            <a:ext cx="212484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229979"/>
            <a:ext cx="568225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1149890"/>
            <a:ext cx="568225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4003619"/>
            <a:ext cx="148232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4003619"/>
            <a:ext cx="222349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4003619"/>
            <a:ext cx="148232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A4A5BC-09FF-2B41-AB19-CC4870E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62" y="3908"/>
            <a:ext cx="3327400" cy="431800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9D63D9B-9F69-AA4A-9C64-AAE382AFB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114" y="459666"/>
            <a:ext cx="540000" cy="540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70BC8B9-F6E7-E64A-9263-7358C30E4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3114" y="961972"/>
            <a:ext cx="648000" cy="64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B9B299-0B74-584B-8209-8A21A27B790E}"/>
              </a:ext>
            </a:extLst>
          </p:cNvPr>
          <p:cNvSpPr txBox="1"/>
          <p:nvPr/>
        </p:nvSpPr>
        <p:spPr>
          <a:xfrm>
            <a:off x="891950" y="514222"/>
            <a:ext cx="953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Helvetica" pitchFamily="2" charset="0"/>
              </a:rPr>
              <a:t>Success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63)</a:t>
            </a:r>
            <a:endParaRPr kumimoji="1" lang="ja-JP" altLang="en-US" sz="1000">
              <a:latin typeface="Helvetica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379253-D62A-4A48-B050-D23CBA2E1B28}"/>
              </a:ext>
            </a:extLst>
          </p:cNvPr>
          <p:cNvSpPr txBox="1"/>
          <p:nvPr/>
        </p:nvSpPr>
        <p:spPr>
          <a:xfrm>
            <a:off x="1709595" y="105839"/>
            <a:ext cx="85503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en-US" altLang="ja-JP" sz="1000" dirty="0">
                <a:latin typeface="Helvetica" pitchFamily="2" charset="0"/>
              </a:rPr>
              <a:t>Person B</a:t>
            </a:r>
            <a:endParaRPr kumimoji="1" lang="ja-JP" altLang="en-US" sz="1000">
              <a:latin typeface="Helvetica" pitchFamily="2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6E85721-3DBA-B742-9C78-82352DC20E7B}"/>
              </a:ext>
            </a:extLst>
          </p:cNvPr>
          <p:cNvCxnSpPr>
            <a:cxnSpLocks/>
          </p:cNvCxnSpPr>
          <p:nvPr/>
        </p:nvCxnSpPr>
        <p:spPr>
          <a:xfrm flipV="1">
            <a:off x="1836117" y="319692"/>
            <a:ext cx="12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0D6673-9625-1049-98A5-178C631E8B6F}"/>
              </a:ext>
            </a:extLst>
          </p:cNvPr>
          <p:cNvSpPr txBox="1"/>
          <p:nvPr/>
        </p:nvSpPr>
        <p:spPr>
          <a:xfrm>
            <a:off x="2351790" y="105839"/>
            <a:ext cx="85503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en-US" altLang="ja-JP" sz="1000" dirty="0">
                <a:latin typeface="Helvetica" pitchFamily="2" charset="0"/>
              </a:rPr>
              <a:t>Person C</a:t>
            </a:r>
            <a:endParaRPr kumimoji="1" lang="ja-JP" altLang="en-US" sz="1000">
              <a:latin typeface="Helvetica" pitchFamily="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5F465D2-6C94-004A-AE58-4F4497A9262B}"/>
              </a:ext>
            </a:extLst>
          </p:cNvPr>
          <p:cNvSpPr txBox="1"/>
          <p:nvPr/>
        </p:nvSpPr>
        <p:spPr>
          <a:xfrm>
            <a:off x="473214" y="75061"/>
            <a:ext cx="137176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1" lang="en-US" altLang="ja-JP" sz="1200" b="1" dirty="0">
                <a:latin typeface="Helvetica" pitchFamily="2" charset="0"/>
              </a:rPr>
              <a:t>Risky policy</a:t>
            </a:r>
            <a:endParaRPr kumimoji="1" lang="ja-JP" altLang="en-US" sz="1200" b="1">
              <a:latin typeface="Helvetica" pitchFamily="2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FAF643-3E32-AC48-9627-1859B454A057}"/>
              </a:ext>
            </a:extLst>
          </p:cNvPr>
          <p:cNvSpPr txBox="1"/>
          <p:nvPr/>
        </p:nvSpPr>
        <p:spPr>
          <a:xfrm>
            <a:off x="1032230" y="1066681"/>
            <a:ext cx="8127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Helvetica" pitchFamily="2" charset="0"/>
              </a:rPr>
              <a:t>Failure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63)</a:t>
            </a:r>
            <a:endParaRPr kumimoji="1" lang="ja-JP" altLang="en-US" sz="1000">
              <a:latin typeface="Helvetica" pitchFamily="2" charset="0"/>
            </a:endParaRP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5B11304-2DE1-1545-9FA4-C5F918065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9309" y="459666"/>
            <a:ext cx="540000" cy="540000"/>
          </a:xfrm>
          <a:prstGeom prst="rect">
            <a:avLst/>
          </a:prstGeom>
        </p:spPr>
      </p:pic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E005AB3B-D43C-1847-AF95-5F7DB1DEB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5309" y="961972"/>
            <a:ext cx="648000" cy="64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41EAE-9D6B-B646-A062-6AA5438859DC}"/>
              </a:ext>
            </a:extLst>
          </p:cNvPr>
          <p:cNvSpPr txBox="1"/>
          <p:nvPr/>
        </p:nvSpPr>
        <p:spPr>
          <a:xfrm>
            <a:off x="891950" y="1657393"/>
            <a:ext cx="95302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Helvetica" pitchFamily="2" charset="0"/>
              </a:rPr>
              <a:t>Inequality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61)</a:t>
            </a:r>
            <a:endParaRPr kumimoji="1" lang="ja-JP" altLang="en-US" sz="1000">
              <a:latin typeface="Helvetica" pitchFamily="2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62B3AB-7E90-8040-976F-99B668187DB8}"/>
              </a:ext>
            </a:extLst>
          </p:cNvPr>
          <p:cNvSpPr txBox="1"/>
          <p:nvPr/>
        </p:nvSpPr>
        <p:spPr>
          <a:xfrm>
            <a:off x="1032230" y="2221361"/>
            <a:ext cx="8127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Helvetica" pitchFamily="2" charset="0"/>
              </a:rPr>
              <a:t>Control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64)</a:t>
            </a:r>
            <a:endParaRPr kumimoji="1" lang="ja-JP" altLang="en-US" sz="1000">
              <a:latin typeface="Helvetica" pitchFamily="2" charset="0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F094237D-C3DF-1E4C-BDB8-F9AC2C20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114" y="1609972"/>
            <a:ext cx="540000" cy="540000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9E7C3E1C-DE70-BC4F-A0DB-9F683E850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5309" y="1555972"/>
            <a:ext cx="648000" cy="648000"/>
          </a:xfrm>
          <a:prstGeom prst="rect">
            <a:avLst/>
          </a:prstGeom>
        </p:spPr>
      </p:pic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91D245AD-B0EB-2948-A41F-9CC8632D87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2814" y="2326352"/>
            <a:ext cx="228600" cy="228600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B53DCA9C-0A82-C543-9B9D-E3D49BDE8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5009" y="2326352"/>
            <a:ext cx="228600" cy="228600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4ADBC346-C0C4-154F-BD6E-2FD20B1C0F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121" y="1343342"/>
            <a:ext cx="360000" cy="360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C3DE38-5224-8B4E-9A60-1ED0FF0AEDC6}"/>
              </a:ext>
            </a:extLst>
          </p:cNvPr>
          <p:cNvSpPr txBox="1"/>
          <p:nvPr/>
        </p:nvSpPr>
        <p:spPr>
          <a:xfrm>
            <a:off x="77449" y="52709"/>
            <a:ext cx="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Helvetica" pitchFamily="2" charset="0"/>
              </a:rPr>
              <a:t>a</a:t>
            </a:r>
            <a:endParaRPr kumimoji="1" lang="ja-JP" altLang="en-US" sz="1400" b="1">
              <a:latin typeface="Helvetica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D1D638F-6CC7-3442-80BB-688F045AC22A}"/>
              </a:ext>
            </a:extLst>
          </p:cNvPr>
          <p:cNvCxnSpPr>
            <a:cxnSpLocks/>
          </p:cNvCxnSpPr>
          <p:nvPr/>
        </p:nvCxnSpPr>
        <p:spPr>
          <a:xfrm flipV="1">
            <a:off x="603781" y="787488"/>
            <a:ext cx="441617" cy="785860"/>
          </a:xfrm>
          <a:prstGeom prst="straightConnector1">
            <a:avLst/>
          </a:prstGeom>
          <a:ln w="12700" cap="rnd">
            <a:solidFill>
              <a:schemeClr val="tx1"/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5012676-AD84-3941-9B22-FCD0B53A1527}"/>
              </a:ext>
            </a:extLst>
          </p:cNvPr>
          <p:cNvCxnSpPr>
            <a:cxnSpLocks/>
          </p:cNvCxnSpPr>
          <p:nvPr/>
        </p:nvCxnSpPr>
        <p:spPr>
          <a:xfrm flipV="1">
            <a:off x="607957" y="1303390"/>
            <a:ext cx="442800" cy="268708"/>
          </a:xfrm>
          <a:prstGeom prst="straightConnector1">
            <a:avLst/>
          </a:prstGeom>
          <a:ln w="12700" cap="rnd">
            <a:solidFill>
              <a:schemeClr val="tx1"/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98A7F0B-5EE2-DF4A-BBEC-2595E51C362F}"/>
              </a:ext>
            </a:extLst>
          </p:cNvPr>
          <p:cNvSpPr txBox="1"/>
          <p:nvPr/>
        </p:nvSpPr>
        <p:spPr>
          <a:xfrm>
            <a:off x="81377" y="606555"/>
            <a:ext cx="92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latin typeface="Helvetica" pitchFamily="2" charset="0"/>
              </a:rPr>
              <a:t>Random assignment</a:t>
            </a:r>
            <a:endParaRPr kumimoji="1" lang="ja-JP" altLang="en-US" sz="1000">
              <a:latin typeface="Helvetica" pitchFamily="2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35613A-2FD0-9F4C-B430-01618987A12F}"/>
              </a:ext>
            </a:extLst>
          </p:cNvPr>
          <p:cNvSpPr txBox="1"/>
          <p:nvPr/>
        </p:nvSpPr>
        <p:spPr>
          <a:xfrm>
            <a:off x="77449" y="1730020"/>
            <a:ext cx="675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251</a:t>
            </a:r>
            <a:endParaRPr kumimoji="1" lang="ja-JP" altLang="en-US" sz="1000">
              <a:latin typeface="Helvetica" pitchFamily="2" charset="0"/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BA13CDD-BAD9-184D-892D-7B0BC6B9228A}"/>
              </a:ext>
            </a:extLst>
          </p:cNvPr>
          <p:cNvCxnSpPr>
            <a:cxnSpLocks/>
          </p:cNvCxnSpPr>
          <p:nvPr/>
        </p:nvCxnSpPr>
        <p:spPr>
          <a:xfrm>
            <a:off x="891951" y="2774223"/>
            <a:ext cx="2196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B2688CB-04FA-8B4A-93EE-5EBF2C9D0600}"/>
              </a:ext>
            </a:extLst>
          </p:cNvPr>
          <p:cNvSpPr txBox="1"/>
          <p:nvPr/>
        </p:nvSpPr>
        <p:spPr>
          <a:xfrm>
            <a:off x="473214" y="2958261"/>
            <a:ext cx="137176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b="1" dirty="0">
                <a:latin typeface="Helvetica" pitchFamily="2" charset="0"/>
              </a:rPr>
              <a:t>Sure policy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251)</a:t>
            </a:r>
            <a:endParaRPr kumimoji="1" lang="ja-JP" altLang="en-US" sz="1000">
              <a:latin typeface="Helvetica" pitchFamily="2" charset="0"/>
            </a:endParaRPr>
          </a:p>
        </p:txBody>
      </p:sp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9BEA0B0B-0BCA-B44E-9F99-F5CBAC25A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7114" y="2901814"/>
            <a:ext cx="540000" cy="540000"/>
          </a:xfrm>
          <a:prstGeom prst="rect">
            <a:avLst/>
          </a:prstGeom>
        </p:spPr>
      </p:pic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CAB533C4-ADD0-E840-B6FA-079CA39774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9309" y="2901814"/>
            <a:ext cx="540000" cy="540000"/>
          </a:xfrm>
          <a:prstGeom prst="rect">
            <a:avLst/>
          </a:prstGeom>
        </p:spPr>
      </p:pic>
      <p:sp>
        <p:nvSpPr>
          <p:cNvPr id="80" name="円弧 79">
            <a:extLst>
              <a:ext uri="{FF2B5EF4-FFF2-40B4-BE49-F238E27FC236}">
                <a16:creationId xmlns:a16="http://schemas.microsoft.com/office/drawing/2014/main" id="{710F6A99-47DA-A146-B22C-F2BF1D55AE03}"/>
              </a:ext>
            </a:extLst>
          </p:cNvPr>
          <p:cNvSpPr/>
          <p:nvPr/>
        </p:nvSpPr>
        <p:spPr>
          <a:xfrm rot="21250769" flipH="1" flipV="1">
            <a:off x="314653" y="1405340"/>
            <a:ext cx="925829" cy="1703173"/>
          </a:xfrm>
          <a:prstGeom prst="arc">
            <a:avLst>
              <a:gd name="adj1" fmla="val 16200000"/>
              <a:gd name="adj2" fmla="val 2317311"/>
            </a:avLst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F16E5-A931-7148-9249-DFEF05CC760D}"/>
              </a:ext>
            </a:extLst>
          </p:cNvPr>
          <p:cNvCxnSpPr>
            <a:cxnSpLocks/>
          </p:cNvCxnSpPr>
          <p:nvPr/>
        </p:nvCxnSpPr>
        <p:spPr>
          <a:xfrm>
            <a:off x="601278" y="1574461"/>
            <a:ext cx="442800" cy="268708"/>
          </a:xfrm>
          <a:prstGeom prst="straightConnector1">
            <a:avLst/>
          </a:prstGeom>
          <a:ln w="12700" cap="rnd">
            <a:solidFill>
              <a:schemeClr val="tx1"/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15C30DB-47A9-C044-B2FF-BF638248ED41}"/>
              </a:ext>
            </a:extLst>
          </p:cNvPr>
          <p:cNvCxnSpPr>
            <a:cxnSpLocks/>
          </p:cNvCxnSpPr>
          <p:nvPr/>
        </p:nvCxnSpPr>
        <p:spPr>
          <a:xfrm>
            <a:off x="601119" y="1577578"/>
            <a:ext cx="459163" cy="716855"/>
          </a:xfrm>
          <a:prstGeom prst="straightConnector1">
            <a:avLst/>
          </a:prstGeom>
          <a:ln w="12700" cap="rnd">
            <a:solidFill>
              <a:schemeClr val="tx1"/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2D612F3E-EAAB-0E48-894E-09EFAE662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20" y="3566433"/>
            <a:ext cx="540000" cy="540000"/>
          </a:xfrm>
          <a:prstGeom prst="rect">
            <a:avLst/>
          </a:prstGeom>
        </p:spPr>
      </p:pic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97464A20-AD9C-0B49-B4E6-EC6D0776F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735" y="3512433"/>
            <a:ext cx="648000" cy="648000"/>
          </a:xfrm>
          <a:prstGeom prst="rect">
            <a:avLst/>
          </a:prstGeom>
        </p:spPr>
      </p:pic>
      <p:pic>
        <p:nvPicPr>
          <p:cNvPr id="97" name="グラフィックス 96">
            <a:extLst>
              <a:ext uri="{FF2B5EF4-FFF2-40B4-BE49-F238E27FC236}">
                <a16:creationId xmlns:a16="http://schemas.microsoft.com/office/drawing/2014/main" id="{9C06FF51-A3FD-6E4B-8919-EAA40493C9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982" y="3566433"/>
            <a:ext cx="540000" cy="540000"/>
          </a:xfrm>
          <a:prstGeom prst="rect">
            <a:avLst/>
          </a:prstGeom>
        </p:spPr>
      </p:pic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22DC64D-3130-2D4F-A575-53ECF99A3E2E}"/>
              </a:ext>
            </a:extLst>
          </p:cNvPr>
          <p:cNvSpPr txBox="1"/>
          <p:nvPr/>
        </p:nvSpPr>
        <p:spPr>
          <a:xfrm>
            <a:off x="338164" y="371332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000" dirty="0">
                <a:latin typeface="Helvetica" pitchFamily="2" charset="0"/>
              </a:rPr>
              <a:t>\1,800,000</a:t>
            </a:r>
            <a:endParaRPr kumimoji="1" lang="ja-JP" altLang="en-US" sz="1000" dirty="0">
              <a:latin typeface="Helvetica" pitchFamily="2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16C1BBF-BC87-AE4D-8CD2-A99F030351A9}"/>
              </a:ext>
            </a:extLst>
          </p:cNvPr>
          <p:cNvSpPr txBox="1"/>
          <p:nvPr/>
        </p:nvSpPr>
        <p:spPr>
          <a:xfrm>
            <a:off x="2347917" y="371332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000" dirty="0">
                <a:latin typeface="Helvetica" pitchFamily="2" charset="0"/>
              </a:rPr>
              <a:t>\500,000</a:t>
            </a:r>
            <a:endParaRPr kumimoji="1" lang="ja-JP" altLang="en-US" sz="1000" dirty="0">
              <a:latin typeface="Helvetica" pitchFamily="2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823FF1B-F7FE-444D-8396-DD86073B8AF4}"/>
              </a:ext>
            </a:extLst>
          </p:cNvPr>
          <p:cNvSpPr txBox="1"/>
          <p:nvPr/>
        </p:nvSpPr>
        <p:spPr>
          <a:xfrm>
            <a:off x="1418892" y="371332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000" dirty="0">
                <a:latin typeface="Helvetica" pitchFamily="2" charset="0"/>
              </a:rPr>
              <a:t>\200,000</a:t>
            </a:r>
            <a:endParaRPr kumimoji="1" lang="ja-JP" altLang="en-US" sz="1000" dirty="0">
              <a:latin typeface="Helvetica" pitchFamily="2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FE931C2-4AF2-A047-B106-A50A0BB1EE9F}"/>
              </a:ext>
            </a:extLst>
          </p:cNvPr>
          <p:cNvSpPr/>
          <p:nvPr/>
        </p:nvSpPr>
        <p:spPr>
          <a:xfrm>
            <a:off x="77450" y="3557404"/>
            <a:ext cx="3014604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D89A6A2E-5808-2F45-AC61-CE6D89246E24}"/>
              </a:ext>
            </a:extLst>
          </p:cNvPr>
          <p:cNvCxnSpPr>
            <a:cxnSpLocks/>
          </p:cNvCxnSpPr>
          <p:nvPr/>
        </p:nvCxnSpPr>
        <p:spPr>
          <a:xfrm>
            <a:off x="5930302" y="274320"/>
            <a:ext cx="0" cy="1800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864CA8B7-6655-4B49-8322-2AC83ACECB2C}"/>
              </a:ext>
            </a:extLst>
          </p:cNvPr>
          <p:cNvSpPr txBox="1"/>
          <p:nvPr/>
        </p:nvSpPr>
        <p:spPr>
          <a:xfrm>
            <a:off x="3745504" y="1859446"/>
            <a:ext cx="2241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Helvetica" pitchFamily="2" charset="0"/>
              </a:rPr>
              <a:t>Conditions (outcomes of the risky policy)</a:t>
            </a:r>
            <a:endParaRPr kumimoji="1" lang="ja-JP" altLang="en-US" sz="900" dirty="0">
              <a:latin typeface="Helvetica" pitchFamily="2" charset="0"/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B784ABDF-8E2D-1244-958D-650C5E4710D4}"/>
              </a:ext>
            </a:extLst>
          </p:cNvPr>
          <p:cNvCxnSpPr>
            <a:cxnSpLocks/>
          </p:cNvCxnSpPr>
          <p:nvPr/>
        </p:nvCxnSpPr>
        <p:spPr>
          <a:xfrm>
            <a:off x="5930300" y="2703396"/>
            <a:ext cx="0" cy="1440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B3FF4BF-C2DB-0B41-87BB-F5AAF4F5B156}"/>
              </a:ext>
            </a:extLst>
          </p:cNvPr>
          <p:cNvSpPr txBox="1"/>
          <p:nvPr/>
        </p:nvSpPr>
        <p:spPr>
          <a:xfrm>
            <a:off x="3337170" y="52709"/>
            <a:ext cx="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Helvetica" pitchFamily="2" charset="0"/>
              </a:rPr>
              <a:t>b</a:t>
            </a:r>
            <a:endParaRPr kumimoji="1" lang="ja-JP" altLang="en-US" sz="1400" b="1">
              <a:latin typeface="Helvetica" pitchFamily="2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12B154E-FADC-1D4A-81CE-09D93EFF1091}"/>
              </a:ext>
            </a:extLst>
          </p:cNvPr>
          <p:cNvSpPr txBox="1"/>
          <p:nvPr/>
        </p:nvSpPr>
        <p:spPr>
          <a:xfrm>
            <a:off x="3337170" y="2162326"/>
            <a:ext cx="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Helvetica" pitchFamily="2" charset="0"/>
              </a:rPr>
              <a:t>c</a:t>
            </a:r>
            <a:endParaRPr kumimoji="1" lang="ja-JP" altLang="en-US" sz="1400" b="1">
              <a:latin typeface="Helvetica" pitchFamily="2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9984F34-087C-2B47-B5AB-4983CD0D1549}"/>
              </a:ext>
            </a:extLst>
          </p:cNvPr>
          <p:cNvSpPr txBox="1"/>
          <p:nvPr/>
        </p:nvSpPr>
        <p:spPr>
          <a:xfrm>
            <a:off x="3745504" y="3959544"/>
            <a:ext cx="2241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Helvetica" pitchFamily="2" charset="0"/>
              </a:rPr>
              <a:t>Conditions (outcomes of the risky policy)</a:t>
            </a:r>
            <a:endParaRPr kumimoji="1" lang="ja-JP" altLang="en-US" sz="9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67</Words>
  <Application>Microsoft Macintosh PowerPoint</Application>
  <PresentationFormat>ユーザー設定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黒田　起吏</dc:creator>
  <cp:lastModifiedBy>黒田　起吏</cp:lastModifiedBy>
  <cp:revision>79</cp:revision>
  <dcterms:created xsi:type="dcterms:W3CDTF">2021-04-30T01:30:12Z</dcterms:created>
  <dcterms:modified xsi:type="dcterms:W3CDTF">2021-05-02T07:53:58Z</dcterms:modified>
</cp:coreProperties>
</file>