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61" r:id="rId5"/>
    <p:sldId id="260" r:id="rId6"/>
    <p:sldId id="264" r:id="rId7"/>
    <p:sldId id="267" r:id="rId8"/>
    <p:sldId id="258" r:id="rId9"/>
    <p:sldId id="270" r:id="rId10"/>
    <p:sldId id="271" r:id="rId11"/>
    <p:sldId id="272" r:id="rId12"/>
    <p:sldId id="259" r:id="rId13"/>
    <p:sldId id="274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5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9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3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2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05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8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27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0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8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92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AE2F-1588-4494-BB59-5DE3FED88C3E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02D4-2997-4F85-9CC6-A4679294F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349" y="2394477"/>
            <a:ext cx="9131300" cy="919163"/>
          </a:xfrm>
        </p:spPr>
        <p:txBody>
          <a:bodyPr/>
          <a:lstStyle/>
          <a:p>
            <a:r>
              <a:rPr lang="ru-RU" dirty="0" smtClean="0"/>
              <a:t>Логистическая Регрессия</a:t>
            </a:r>
            <a:endParaRPr lang="ru-RU" dirty="0"/>
          </a:p>
        </p:txBody>
      </p:sp>
      <p:pic>
        <p:nvPicPr>
          <p:cNvPr id="5" name="Picture 6" descr="https://upload.wikimedia.org/wikipedia/commons/a/ac/Logistic-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738825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решения задачи оптимизации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300"/>
            <a:ext cx="10515600" cy="4284663"/>
          </a:xfrm>
        </p:spPr>
        <p:txBody>
          <a:bodyPr/>
          <a:lstStyle/>
          <a:p>
            <a:r>
              <a:rPr lang="ru-RU" dirty="0" smtClean="0"/>
              <a:t>Сравнительно легко реализуется</a:t>
            </a:r>
          </a:p>
          <a:p>
            <a:pPr marL="457200" lvl="1" indent="0">
              <a:buNone/>
            </a:pPr>
            <a:r>
              <a:rPr lang="ru-RU" dirty="0"/>
              <a:t>н</a:t>
            </a:r>
            <a:r>
              <a:rPr lang="ru-RU" dirty="0" smtClean="0"/>
              <a:t>о требует тонкой настройки (</a:t>
            </a:r>
            <a:r>
              <a:rPr lang="en-US" dirty="0" smtClean="0"/>
              <a:t>learning rate, </a:t>
            </a:r>
            <a:r>
              <a:rPr lang="ru-RU" dirty="0" smtClean="0"/>
              <a:t>начальное приближение, порядок предъявления объектов)</a:t>
            </a:r>
          </a:p>
          <a:p>
            <a:r>
              <a:rPr lang="ru-RU" dirty="0" smtClean="0"/>
              <a:t>Хорошо работает для выпуклых функций</a:t>
            </a:r>
          </a:p>
          <a:p>
            <a:pPr marL="457200" lvl="1" indent="0">
              <a:buNone/>
            </a:pPr>
            <a:r>
              <a:rPr lang="ru-RU" dirty="0"/>
              <a:t>н</a:t>
            </a:r>
            <a:r>
              <a:rPr lang="ru-RU" dirty="0" smtClean="0"/>
              <a:t>о есть методы борьбы с локальными минимумами</a:t>
            </a:r>
          </a:p>
          <a:p>
            <a:r>
              <a:rPr lang="ru-RU" dirty="0" smtClean="0"/>
              <a:t>Может сойтись даже не обработав все объекты</a:t>
            </a:r>
          </a:p>
          <a:p>
            <a:pPr marL="457200" lvl="1" indent="0">
              <a:buNone/>
            </a:pPr>
            <a:r>
              <a:rPr lang="ru-RU" dirty="0" smtClean="0"/>
              <a:t>нет необходимости держать всю обучающую выборку в памяти</a:t>
            </a:r>
          </a:p>
          <a:p>
            <a:r>
              <a:rPr lang="ru-RU" dirty="0" smtClean="0"/>
              <a:t>Неустойчивось при зависимых признаках - требует регуляризации</a:t>
            </a:r>
            <a:endParaRPr lang="ru-RU" dirty="0"/>
          </a:p>
          <a:p>
            <a:pPr marL="457200" lvl="1" indent="0">
              <a:buNone/>
            </a:pPr>
            <a:endParaRPr lang="ru-RU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1213634"/>
            <a:ext cx="1017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Градиентный спуск: достоинства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0689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решения задачи оптимизации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300"/>
            <a:ext cx="10515600" cy="4284663"/>
          </a:xfrm>
        </p:spPr>
        <p:txBody>
          <a:bodyPr/>
          <a:lstStyle/>
          <a:p>
            <a:r>
              <a:rPr lang="ru-RU" dirty="0" smtClean="0"/>
              <a:t>Чувствителен к масштабу признаков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38200" y="1213634"/>
            <a:ext cx="1017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Градиентный спуск: достоинства и недостатки</a:t>
            </a:r>
          </a:p>
        </p:txBody>
      </p:sp>
      <p:pic>
        <p:nvPicPr>
          <p:cNvPr id="10244" name="Picture 4" descr="https://pic1.zhimg.com/80/8adda8341490329a5ffcfcd9dc808788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7774"/>
            <a:ext cx="5432425" cy="272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pic1.zhimg.com/80/43c33fb1801c3d35f94b06bd2bfd277c_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09" y="2327957"/>
            <a:ext cx="3182607" cy="34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4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Основная цель – уменьшить ограничить рост коэфициентов модели</a:t>
                </a:r>
                <a:endParaRPr lang="en-US" b="1" dirty="0"/>
              </a:p>
              <a:p>
                <a:pPr marL="0" indent="0">
                  <a:buNone/>
                </a:pPr>
                <a:endParaRPr lang="ru-RU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L1: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ru-RU" dirty="0" smtClean="0"/>
                  <a:t>  - приводит к обнулению весов </a:t>
                </a:r>
                <a:r>
                  <a:rPr lang="en-US" dirty="0" smtClean="0"/>
                  <a:t>/ </a:t>
                </a:r>
                <a:r>
                  <a:rPr lang="ru-RU" dirty="0" smtClean="0"/>
                  <a:t>отбору признаков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L2:</a:t>
                </a:r>
                <a:r>
                  <a:rPr lang="en-US" dirty="0" smtClean="0"/>
                  <a:t> </a:t>
                </a: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9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690688"/>
            <a:ext cx="82200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9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sklearn.liner_model.LogisticRegression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Поддерживает:</a:t>
            </a:r>
          </a:p>
          <a:p>
            <a:r>
              <a:rPr lang="ru-RU" dirty="0" smtClean="0"/>
              <a:t>Разные способы оптимизации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solver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L1 / L2 </a:t>
            </a:r>
            <a:r>
              <a:rPr lang="ru-RU" dirty="0" smtClean="0"/>
              <a:t>регуляризацию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penalty, C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Бинарная </a:t>
            </a:r>
            <a:r>
              <a:rPr lang="en-US" dirty="0" smtClean="0"/>
              <a:t>/ </a:t>
            </a:r>
            <a:r>
              <a:rPr lang="ru-RU" dirty="0" smtClean="0"/>
              <a:t>многоклассовую классификацию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multi_class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Полезно посмотреть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ru-RU" dirty="0"/>
              <a:t>параметры </a:t>
            </a:r>
            <a:r>
              <a:rPr lang="ru-RU" dirty="0" smtClean="0"/>
              <a:t>классификатора</a:t>
            </a:r>
            <a:endParaRPr lang="ru-RU" dirty="0"/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289"/>
            <a:ext cx="11125200" cy="9036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Применяется для бинарной </a:t>
            </a:r>
            <a:r>
              <a:rPr lang="en-US" dirty="0" smtClean="0"/>
              <a:t>/</a:t>
            </a:r>
            <a:r>
              <a:rPr lang="ru-RU" dirty="0" smtClean="0"/>
              <a:t> многоклассовой классификации</a:t>
            </a:r>
          </a:p>
          <a:p>
            <a:pPr marL="457200" lvl="1" indent="0">
              <a:buNone/>
            </a:pPr>
            <a:r>
              <a:rPr lang="ru-RU" dirty="0" smtClean="0"/>
              <a:t>Почему не линейная регрессия?</a:t>
            </a:r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3091192"/>
            <a:ext cx="8334375" cy="3419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567972"/>
            <a:ext cx="9391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Даёт оценку вероятности принадлежности образца к классу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986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r>
              <a:rPr lang="ru-RU" dirty="0" smtClean="0"/>
              <a:t>Линейные классификаторы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0" dirty="0" smtClean="0">
                    <a:latin typeface="Cambria Math" panose="02040503050406030204" pitchFamily="18" charset="0"/>
                  </a:rPr>
                  <a:t>Линейный классификатор:</a:t>
                </a:r>
              </a:p>
              <a:p>
                <a:pPr marL="0" indent="0">
                  <a:buNone/>
                </a:pPr>
                <a:endParaRPr lang="ru-RU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dirty="0" smtClean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ru-RU" sz="2600" dirty="0" smtClean="0">
                    <a:latin typeface="Cambria Math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600" dirty="0">
                    <a:latin typeface="Cambria Math" panose="02040503050406030204" pitchFamily="18" charset="0"/>
                  </a:rPr>
                  <a:t> – вектор </a:t>
                </a:r>
                <a:r>
                  <a:rPr lang="ru-RU" sz="2600" dirty="0" smtClean="0">
                    <a:latin typeface="Cambria Math" panose="02040503050406030204" pitchFamily="18" charset="0"/>
                  </a:rPr>
                  <a:t>признаков.</a:t>
                </a:r>
                <a:r>
                  <a:rPr lang="ru-RU" dirty="0" smtClean="0"/>
                  <a:t>       </a:t>
                </a:r>
                <a:endParaRPr lang="en-US" dirty="0" smtClean="0"/>
              </a:p>
              <a:p>
                <a:pPr marL="914400" lvl="2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Граница между классами – гиперплоскость с нормалью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ru-RU" b="0" dirty="0" smtClean="0">
                    <a:latin typeface="Cambria Math" panose="02040503050406030204" pitchFamily="18" charset="0"/>
                  </a:rPr>
                  <a:t>.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ru-R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Отступ (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чем больше, тем «увереннее» сработал классификатор</a:t>
                </a:r>
                <a:r>
                  <a:rPr lang="ru-R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06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3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Если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ru-RU" dirty="0"/>
                  <a:t>в</a:t>
                </a:r>
                <a:r>
                  <a:rPr lang="ru-RU" dirty="0" smtClean="0"/>
                  <a:t>ыборка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случайная и независимая из распределения с плотностью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 algn="just">
                  <a:buNone/>
                </a:pPr>
                <a:r>
                  <a:rPr lang="ru-RU" dirty="0" smtClean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принадлежит особому классу функций (в который входят равномерно, нормальное, биноминальное и др. распределения)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/>
                      <m:t>оптимальный классификатор </m:t>
                    </m:r>
                    <m:r>
                      <m:rPr>
                        <m:nor/>
                      </m:rPr>
                      <a:rPr lang="ru-RU" dirty="0" smtClean="0"/>
                      <m:t>линеен: 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325"/>
                <a:ext cx="10515600" cy="4351338"/>
              </a:xfrm>
              <a:blipFill rotWithShape="0">
                <a:blip r:embed="rId2"/>
                <a:stretch>
                  <a:fillRect l="-1217" t="-3226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07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регрессия</a:t>
            </a:r>
            <a:endParaRPr lang="ru-RU" dirty="0"/>
          </a:p>
        </p:txBody>
      </p:sp>
      <p:pic>
        <p:nvPicPr>
          <p:cNvPr id="2052" name="Picture 4" descr="https://upload.wikimedia.org/wikipedia/commons/thumb/8/88/Logistic-curve.svg/600px-Logistic-curve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98" y="188392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30023" y="1422260"/>
                <a:ext cx="7197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)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023" y="1422260"/>
                <a:ext cx="71974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12712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82274" y="2503992"/>
                <a:ext cx="27665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)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74" y="2503992"/>
                <a:ext cx="27665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21" t="-10667" r="-2870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00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Определение оптимальных весов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Принцип максимального правдоподобия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b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groupCh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Подставляя плотность распределения: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</m:e>
                      </m:nary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groupChr>
                            <m:groupChrPr>
                              <m:chr m:val="→"/>
                              <m:pos m:val="top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groupCh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func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Что эквивалентно</a:t>
                </a: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groupChr>
                            <m:groupChrPr>
                              <m:chr m:val="→"/>
                              <m:pos m:val="top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groupCh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6756400" y="4127500"/>
            <a:ext cx="8255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7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Определение оптимальных весов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habrastorage.org/files/676/83c/339/67683c3399f14d82bbaedb722b154f0f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51" y="1951439"/>
            <a:ext cx="4526498" cy="31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0400" y="169068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Максимизируется доля правильных ответов на обучающей выборке: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ru-RU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60400" y="2741426"/>
                <a:ext cx="5711372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</m:e>
                      </m:nary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groupChr>
                            <m:groupChrPr>
                              <m:chr m:val="→"/>
                              <m:pos m:val="top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groupCh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741426"/>
                <a:ext cx="5711372" cy="764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61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решения задачи оптимизации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043"/>
            <a:ext cx="10515600" cy="598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Градиентный спуск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72" y="1988531"/>
            <a:ext cx="5254625" cy="4268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3232" y="3326324"/>
                <a:ext cx="4764468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32" y="3326324"/>
                <a:ext cx="4764468" cy="377667"/>
              </a:xfrm>
              <a:prstGeom prst="rect">
                <a:avLst/>
              </a:prstGeom>
              <a:blipFill rotWithShape="0">
                <a:blip r:embed="rId3"/>
                <a:stretch>
                  <a:fillRect l="-1662" t="-1613" b="-29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3232" y="2200068"/>
                <a:ext cx="415972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brk m:alnAt="1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groupCh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32" y="2200068"/>
                <a:ext cx="4159728" cy="896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8200" y="4274058"/>
            <a:ext cx="528580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Проблема: </a:t>
            </a:r>
          </a:p>
          <a:p>
            <a:r>
              <a:rPr lang="ru-RU" sz="2800" dirty="0" smtClean="0"/>
              <a:t>Медленная сходимость из-за</a:t>
            </a:r>
          </a:p>
          <a:p>
            <a:r>
              <a:rPr lang="ru-RU" sz="2800" dirty="0" smtClean="0"/>
              <a:t>суммирования по всем объектам</a:t>
            </a:r>
          </a:p>
          <a:p>
            <a:r>
              <a:rPr lang="ru-RU" sz="2800" dirty="0" smtClean="0"/>
              <a:t>выборки  </a:t>
            </a:r>
          </a:p>
        </p:txBody>
      </p:sp>
    </p:spTree>
    <p:extLst>
      <p:ext uri="{BB962C8B-B14F-4D97-AF65-F5344CB8AC3E}">
        <p14:creationId xmlns:p14="http://schemas.microsoft.com/office/powerpoint/2010/main" val="25587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решения задачи оптимизации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043"/>
            <a:ext cx="10515600" cy="598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Стохастический градиентный спуск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3232" y="3326324"/>
                <a:ext cx="4764468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32" y="3326324"/>
                <a:ext cx="4764468" cy="377667"/>
              </a:xfrm>
              <a:prstGeom prst="rect">
                <a:avLst/>
              </a:prstGeom>
              <a:blipFill rotWithShape="0">
                <a:blip r:embed="rId2"/>
                <a:stretch>
                  <a:fillRect l="-1662" t="-1613" b="-29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3232" y="2200068"/>
                <a:ext cx="415972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brk m:alnAt="1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groupCh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32" y="2200068"/>
                <a:ext cx="4159728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8200" y="4274058"/>
            <a:ext cx="61802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На каждом шаге из суммы выбирается </a:t>
            </a:r>
          </a:p>
          <a:p>
            <a:r>
              <a:rPr lang="ru-RU" sz="2800" dirty="0" smtClean="0"/>
              <a:t>один элемент</a:t>
            </a:r>
          </a:p>
        </p:txBody>
      </p:sp>
      <p:pic>
        <p:nvPicPr>
          <p:cNvPr id="9218" name="Picture 2" descr="ÐÐ·Ð¾Ð±ÑÐ°Ð¶ÐµÐ½Ð¸Ðµ:Stochastic grad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1988531"/>
            <a:ext cx="4610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14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223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 Theme</vt:lpstr>
      <vt:lpstr>Логистическая Регрессия</vt:lpstr>
      <vt:lpstr>Описание задачи</vt:lpstr>
      <vt:lpstr>Линейные классификаторы</vt:lpstr>
      <vt:lpstr>Логистическая регрессия</vt:lpstr>
      <vt:lpstr>Логистическая регрессия</vt:lpstr>
      <vt:lpstr>Определение оптимальных весов (ω)</vt:lpstr>
      <vt:lpstr>Определение оптимальных весов (ω)</vt:lpstr>
      <vt:lpstr>Методы решения задачи оптимизации</vt:lpstr>
      <vt:lpstr>Методы решения задачи оптимизации</vt:lpstr>
      <vt:lpstr>Методы решения задачи оптимизации</vt:lpstr>
      <vt:lpstr>Методы решения задачи оптимизации</vt:lpstr>
      <vt:lpstr>Регуляризация</vt:lpstr>
      <vt:lpstr>Регуляризация</vt:lpstr>
      <vt:lpstr>sklearn.liner_model.LogisticRegression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Логистическая Регрессия</dc:title>
  <dc:creator>admitrovsky</dc:creator>
  <cp:lastModifiedBy>admitrovsky</cp:lastModifiedBy>
  <cp:revision>82</cp:revision>
  <dcterms:created xsi:type="dcterms:W3CDTF">2018-09-04T18:33:24Z</dcterms:created>
  <dcterms:modified xsi:type="dcterms:W3CDTF">2018-09-12T20:50:42Z</dcterms:modified>
</cp:coreProperties>
</file>