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Montserrat"/>
      <p:regular r:id="rId47"/>
      <p:bold r:id="rId48"/>
      <p:italic r:id="rId49"/>
      <p:boldItalic r:id="rId50"/>
    </p:embeddedFont>
    <p:embeddedFont>
      <p:font typeface="Montserrat Medium"/>
      <p:regular r:id="rId51"/>
      <p:bold r:id="rId52"/>
      <p:italic r:id="rId53"/>
      <p:boldItalic r:id="rId54"/>
    </p:embeddedFont>
    <p:embeddedFont>
      <p:font typeface="Old Standard TT"/>
      <p:regular r:id="rId55"/>
      <p:bold r:id="rId56"/>
      <p: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8" roundtripDataSignature="AMtx7miAo17ku6fObEzrgXsXCk2pYTE6H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eep Learning Schoo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ontserratMedium-regular.fntdata"/><Relationship Id="rId50" Type="http://schemas.openxmlformats.org/officeDocument/2006/relationships/font" Target="fonts/Montserrat-boldItalic.fntdata"/><Relationship Id="rId53" Type="http://schemas.openxmlformats.org/officeDocument/2006/relationships/font" Target="fonts/MontserratMedium-italic.fntdata"/><Relationship Id="rId52" Type="http://schemas.openxmlformats.org/officeDocument/2006/relationships/font" Target="fonts/MontserratMedium-bold.fntdata"/><Relationship Id="rId11" Type="http://schemas.openxmlformats.org/officeDocument/2006/relationships/slide" Target="slides/slide4.xml"/><Relationship Id="rId55" Type="http://schemas.openxmlformats.org/officeDocument/2006/relationships/font" Target="fonts/OldStandardTT-regular.fntdata"/><Relationship Id="rId10" Type="http://schemas.openxmlformats.org/officeDocument/2006/relationships/slide" Target="slides/slide3.xml"/><Relationship Id="rId54" Type="http://schemas.openxmlformats.org/officeDocument/2006/relationships/font" Target="fonts/MontserratMedium-boldItalic.fntdata"/><Relationship Id="rId13" Type="http://schemas.openxmlformats.org/officeDocument/2006/relationships/slide" Target="slides/slide6.xml"/><Relationship Id="rId57" Type="http://schemas.openxmlformats.org/officeDocument/2006/relationships/font" Target="fonts/OldStandardTT-italic.fntdata"/><Relationship Id="rId12" Type="http://schemas.openxmlformats.org/officeDocument/2006/relationships/slide" Target="slides/slide5.xml"/><Relationship Id="rId56" Type="http://schemas.openxmlformats.org/officeDocument/2006/relationships/font" Target="fonts/OldStandardTT-bold.fntdata"/><Relationship Id="rId15" Type="http://schemas.openxmlformats.org/officeDocument/2006/relationships/slide" Target="slides/slide8.xml"/><Relationship Id="rId14" Type="http://schemas.openxmlformats.org/officeDocument/2006/relationships/slide" Target="slides/slide7.xml"/><Relationship Id="rId58"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26T12:45:20.133">
    <p:pos x="292" y="2197"/>
    <p:text>Если ещё не поздно, можем ли мы договориться всегда обозначать количество признаков через n, а количество объектов -- через $\ell$? Я могу в принципе сам эти матрички переделать, если надо</p:text>
    <p:extLst>
      <p:ext uri="{C676402C-5697-4E1C-873F-D02D1690AC5C}">
        <p15:threadingInfo timeZoneBias="0"/>
      </p:ext>
      <p:ext uri="http://customooxmlschemas.google.com/">
        <go:slidesCustomData xmlns:go="http://customooxmlschemas.google.com/" commentPostId="AAAAG_JFCt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b3f43a9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9b3f43a94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b3f43a94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9b3f43a94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b3f43a94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9b3f43a947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b3f43a94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9b3f43a947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b3f43a94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9b3f43a947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b3f43a94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9b3f43a947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b3f43a947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9b3f43a947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b3f43a94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9b3f43a947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4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4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8" name="Google Shape;5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9" name="Shape 59"/>
        <p:cNvGrpSpPr/>
        <p:nvPr/>
      </p:nvGrpSpPr>
      <p:grpSpPr>
        <a:xfrm>
          <a:off x="0" y="0"/>
          <a:ext cx="0" cy="0"/>
          <a:chOff x="0" y="0"/>
          <a:chExt cx="0" cy="0"/>
        </a:xfrm>
      </p:grpSpPr>
      <p:sp>
        <p:nvSpPr>
          <p:cNvPr id="60" name="Google Shape;60;p5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50"/>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62" name="Google Shape;62;p50"/>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63" name="Google Shape;63;p50"/>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64" name="Google Shape;6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5" name="Shape 65"/>
        <p:cNvGrpSpPr/>
        <p:nvPr/>
      </p:nvGrpSpPr>
      <p:grpSpPr>
        <a:xfrm>
          <a:off x="0" y="0"/>
          <a:ext cx="0" cy="0"/>
          <a:chOff x="0" y="0"/>
          <a:chExt cx="0" cy="0"/>
        </a:xfrm>
      </p:grpSpPr>
      <p:cxnSp>
        <p:nvCxnSpPr>
          <p:cNvPr id="66" name="Google Shape;66;p51"/>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67" name="Google Shape;67;p51"/>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68" name="Google Shape;68;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5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 name="Google Shape;71;p52"/>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2" name="Google Shape;72;p52"/>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5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6" name="Google Shape;7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5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5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0" name="Google Shape;8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55"/>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83" name="Google Shape;8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56"/>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56"/>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56"/>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88" name="Google Shape;88;p56"/>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5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90" name="Google Shape;90;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 name="Google Shape;16;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5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58"/>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96" name="Google Shape;96;p58"/>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4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3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52" name="Google Shape;52;p3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53" name="Google Shape;5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gif"/><Relationship Id="rId4" Type="http://schemas.openxmlformats.org/officeDocument/2006/relationships/image" Target="../media/image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gif"/><Relationship Id="rId5" Type="http://schemas.openxmlformats.org/officeDocument/2006/relationships/image" Target="../media/image1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5.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1.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1.jpg"/><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8.gif"/><Relationship Id="rId4" Type="http://schemas.openxmlformats.org/officeDocument/2006/relationships/image" Target="../media/image22.gif"/><Relationship Id="rId5" Type="http://schemas.openxmlformats.org/officeDocument/2006/relationships/image" Target="../media/image20.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6.gif"/><Relationship Id="rId4" Type="http://schemas.openxmlformats.org/officeDocument/2006/relationships/image" Target="../media/image33.gif"/><Relationship Id="rId5" Type="http://schemas.openxmlformats.org/officeDocument/2006/relationships/image" Target="../media/image36.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8.gif"/><Relationship Id="rId4" Type="http://schemas.openxmlformats.org/officeDocument/2006/relationships/image" Target="../media/image29.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7.gif"/><Relationship Id="rId4" Type="http://schemas.openxmlformats.org/officeDocument/2006/relationships/image" Target="../media/image43.gif"/><Relationship Id="rId5" Type="http://schemas.openxmlformats.org/officeDocument/2006/relationships/image" Target="../media/image30.gif"/><Relationship Id="rId6" Type="http://schemas.openxmlformats.org/officeDocument/2006/relationships/image" Target="../media/image32.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1.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5.gif"/><Relationship Id="rId4" Type="http://schemas.openxmlformats.org/officeDocument/2006/relationships/image" Target="../media/image4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8.gif"/><Relationship Id="rId4" Type="http://schemas.openxmlformats.org/officeDocument/2006/relationships/image" Target="../media/image37.gif"/><Relationship Id="rId5" Type="http://schemas.openxmlformats.org/officeDocument/2006/relationships/image" Target="../media/image35.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4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1.png"/><Relationship Id="rId4" Type="http://schemas.openxmlformats.org/officeDocument/2006/relationships/image" Target="../media/image4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4.gif"/><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Лекция</a:t>
            </a:r>
            <a:endParaRPr b="1">
              <a:solidFill>
                <a:srgbClr val="FFEB00"/>
              </a:solidFill>
              <a:latin typeface="Montserrat"/>
              <a:ea typeface="Montserrat"/>
              <a:cs typeface="Montserrat"/>
              <a:sym typeface="Montserrat"/>
            </a:endParaRPr>
          </a:p>
        </p:txBody>
      </p:sp>
      <p:sp>
        <p:nvSpPr>
          <p:cNvPr id="105" name="Google Shape;10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a:solidFill>
                  <a:srgbClr val="F3F3F3"/>
                </a:solidFill>
                <a:latin typeface="Montserrat Medium"/>
                <a:ea typeface="Montserrat Medium"/>
                <a:cs typeface="Montserrat Medium"/>
                <a:sym typeface="Montserrat Medium"/>
              </a:rPr>
              <a:t>Машинное обучение.</a:t>
            </a:r>
            <a:br>
              <a:rPr lang="ru">
                <a:solidFill>
                  <a:srgbClr val="F3F3F3"/>
                </a:solidFill>
                <a:latin typeface="Montserrat Medium"/>
                <a:ea typeface="Montserrat Medium"/>
                <a:cs typeface="Montserrat Medium"/>
                <a:sym typeface="Montserrat Medium"/>
              </a:rPr>
            </a:br>
            <a:r>
              <a:rPr lang="ru">
                <a:solidFill>
                  <a:srgbClr val="F3F3F3"/>
                </a:solidFill>
                <a:latin typeface="Montserrat Medium"/>
                <a:ea typeface="Montserrat Medium"/>
                <a:cs typeface="Montserrat Medium"/>
                <a:sym typeface="Montserrat Medium"/>
              </a:rPr>
              <a:t>Введение.</a:t>
            </a:r>
            <a:endParaRPr>
              <a:solidFill>
                <a:srgbClr val="F3F3F3"/>
              </a:solidFill>
              <a:latin typeface="Montserrat Medium"/>
              <a:ea typeface="Montserrat Medium"/>
              <a:cs typeface="Montserrat Medium"/>
              <a:sym typeface="Montserrat Medium"/>
            </a:endParaRPr>
          </a:p>
        </p:txBody>
      </p:sp>
      <p:pic>
        <p:nvPicPr>
          <p:cNvPr id="106" name="Google Shape;106;p1"/>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6" name="Shape 166"/>
        <p:cNvGrpSpPr/>
        <p:nvPr/>
      </p:nvGrpSpPr>
      <p:grpSpPr>
        <a:xfrm>
          <a:off x="0" y="0"/>
          <a:ext cx="0" cy="0"/>
          <a:chOff x="0" y="0"/>
          <a:chExt cx="0" cy="0"/>
        </a:xfrm>
      </p:grpSpPr>
      <p:sp>
        <p:nvSpPr>
          <p:cNvPr id="167" name="Google Shape;167;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168" name="Google Shape;168;p9"/>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sp>
        <p:nvSpPr>
          <p:cNvPr id="169" name="Google Shape;169;p9"/>
          <p:cNvSpPr txBox="1"/>
          <p:nvPr/>
        </p:nvSpPr>
        <p:spPr>
          <a:xfrm>
            <a:off x="464833" y="1254250"/>
            <a:ext cx="8019600" cy="38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Типы признаков (features):</a:t>
            </a:r>
            <a:endParaRPr b="0" i="0" sz="1800" u="none" cap="none" strike="noStrike">
              <a:solidFill>
                <a:srgbClr val="000000"/>
              </a:solidFill>
              <a:latin typeface="Old Standard TT"/>
              <a:ea typeface="Old Standard TT"/>
              <a:cs typeface="Old Standard TT"/>
              <a:sym typeface="Old Standard TT"/>
            </a:endParaRPr>
          </a:p>
        </p:txBody>
      </p:sp>
      <p:sp>
        <p:nvSpPr>
          <p:cNvPr id="170" name="Google Shape;170;p9"/>
          <p:cNvSpPr txBox="1"/>
          <p:nvPr/>
        </p:nvSpPr>
        <p:spPr>
          <a:xfrm>
            <a:off x="464825" y="1641558"/>
            <a:ext cx="7604100" cy="2967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Числовые (Numerical)</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Категориальные (Categorical)</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Порядковые (Ordinal)</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Типы задач:</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Классификация (Classification)</a:t>
            </a:r>
            <a:endParaRPr b="0" i="0" sz="1800" u="none" cap="none" strike="noStrike">
              <a:solidFill>
                <a:srgbClr val="000000"/>
              </a:solidFill>
              <a:latin typeface="Old Standard TT"/>
              <a:ea typeface="Old Standard TT"/>
              <a:cs typeface="Old Standard TT"/>
              <a:sym typeface="Old Standard T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Регрессия (Regression)</a:t>
            </a:r>
            <a:endParaRPr b="0" i="0" sz="1800" u="none" cap="none" strike="noStrike">
              <a:solidFill>
                <a:srgbClr val="000000"/>
              </a:solidFill>
              <a:latin typeface="Old Standard TT"/>
              <a:ea typeface="Old Standard TT"/>
              <a:cs typeface="Old Standard TT"/>
              <a:sym typeface="Old Standard T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Ранжирование (Ranking)</a:t>
            </a:r>
            <a:endParaRPr b="0" i="0" sz="1800" u="none" cap="none" strike="noStrike">
              <a:solidFill>
                <a:srgbClr val="000000"/>
              </a:solidFill>
              <a:latin typeface="Old Standard TT"/>
              <a:ea typeface="Old Standard TT"/>
              <a:cs typeface="Old Standard TT"/>
              <a:sym typeface="Old Standard TT"/>
            </a:endParaRPr>
          </a:p>
        </p:txBody>
      </p:sp>
      <p:pic>
        <p:nvPicPr>
          <p:cNvPr id="171" name="Google Shape;171;p9"/>
          <p:cNvPicPr preferRelativeResize="0"/>
          <p:nvPr/>
        </p:nvPicPr>
        <p:blipFill rotWithShape="1">
          <a:blip r:embed="rId3">
            <a:alphaModFix/>
          </a:blip>
          <a:srcRect b="0" l="0" r="0" t="0"/>
          <a:stretch/>
        </p:blipFill>
        <p:spPr>
          <a:xfrm>
            <a:off x="1205075" y="3408350"/>
            <a:ext cx="3532849" cy="206542"/>
          </a:xfrm>
          <a:prstGeom prst="rect">
            <a:avLst/>
          </a:prstGeom>
          <a:noFill/>
          <a:ln>
            <a:noFill/>
          </a:ln>
        </p:spPr>
      </p:pic>
      <p:pic>
        <p:nvPicPr>
          <p:cNvPr id="172" name="Google Shape;172;p9"/>
          <p:cNvPicPr preferRelativeResize="0"/>
          <p:nvPr/>
        </p:nvPicPr>
        <p:blipFill rotWithShape="1">
          <a:blip r:embed="rId4">
            <a:alphaModFix/>
          </a:blip>
          <a:srcRect b="0" l="0" r="0" t="0"/>
          <a:stretch/>
        </p:blipFill>
        <p:spPr>
          <a:xfrm>
            <a:off x="1205075" y="3976289"/>
            <a:ext cx="634217" cy="156550"/>
          </a:xfrm>
          <a:prstGeom prst="rect">
            <a:avLst/>
          </a:prstGeom>
          <a:noFill/>
          <a:ln>
            <a:noFill/>
          </a:ln>
        </p:spPr>
      </p:pic>
      <p:pic>
        <p:nvPicPr>
          <p:cNvPr id="173" name="Google Shape;173;p9"/>
          <p:cNvPicPr preferRelativeResize="0"/>
          <p:nvPr/>
        </p:nvPicPr>
        <p:blipFill rotWithShape="1">
          <a:blip r:embed="rId3">
            <a:alphaModFix/>
          </a:blip>
          <a:srcRect b="-17467" l="27658" r="30222" t="0"/>
          <a:stretch/>
        </p:blipFill>
        <p:spPr>
          <a:xfrm>
            <a:off x="1205075" y="4494250"/>
            <a:ext cx="1487926" cy="242625"/>
          </a:xfrm>
          <a:prstGeom prst="rect">
            <a:avLst/>
          </a:prstGeom>
          <a:noFill/>
          <a:ln>
            <a:noFill/>
          </a:ln>
        </p:spPr>
      </p:pic>
      <p:sp>
        <p:nvSpPr>
          <p:cNvPr id="174" name="Google Shape;174;p9"/>
          <p:cNvSpPr txBox="1"/>
          <p:nvPr/>
        </p:nvSpPr>
        <p:spPr>
          <a:xfrm>
            <a:off x="2641948" y="4392469"/>
            <a:ext cx="2731200" cy="2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(числа упорядочены)</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8" name="Shape 178"/>
        <p:cNvGrpSpPr/>
        <p:nvPr/>
      </p:nvGrpSpPr>
      <p:grpSpPr>
        <a:xfrm>
          <a:off x="0" y="0"/>
          <a:ext cx="0" cy="0"/>
          <a:chOff x="0" y="0"/>
          <a:chExt cx="0" cy="0"/>
        </a:xfrm>
      </p:grpSpPr>
      <p:sp>
        <p:nvSpPr>
          <p:cNvPr id="179" name="Google Shape;179;p1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(Ирисы Фишера)</a:t>
            </a:r>
            <a:endParaRPr/>
          </a:p>
        </p:txBody>
      </p:sp>
      <p:pic>
        <p:nvPicPr>
          <p:cNvPr id="180" name="Google Shape;180;p10"/>
          <p:cNvPicPr preferRelativeResize="0"/>
          <p:nvPr/>
        </p:nvPicPr>
        <p:blipFill rotWithShape="1">
          <a:blip r:embed="rId3">
            <a:alphaModFix/>
          </a:blip>
          <a:srcRect b="0" l="0" r="0" t="0"/>
          <a:stretch/>
        </p:blipFill>
        <p:spPr>
          <a:xfrm>
            <a:off x="311700" y="1058225"/>
            <a:ext cx="3780477" cy="3780477"/>
          </a:xfrm>
          <a:prstGeom prst="rect">
            <a:avLst/>
          </a:prstGeom>
          <a:noFill/>
          <a:ln>
            <a:noFill/>
          </a:ln>
        </p:spPr>
      </p:pic>
      <p:sp>
        <p:nvSpPr>
          <p:cNvPr id="181" name="Google Shape;181;p10"/>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ru" sz="1800" u="none" cap="none" strike="noStrike">
                <a:solidFill>
                  <a:srgbClr val="000000"/>
                </a:solidFill>
                <a:latin typeface="Old Standard TT"/>
                <a:ea typeface="Old Standard TT"/>
                <a:cs typeface="Old Standard TT"/>
                <a:sym typeface="Old Standard TT"/>
              </a:rPr>
              <a:t>Какая это задача?</a:t>
            </a:r>
            <a:endParaRPr b="1"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5" name="Shape 185"/>
        <p:cNvGrpSpPr/>
        <p:nvPr/>
      </p:nvGrpSpPr>
      <p:grpSpPr>
        <a:xfrm>
          <a:off x="0" y="0"/>
          <a:ext cx="0" cy="0"/>
          <a:chOff x="0" y="0"/>
          <a:chExt cx="0" cy="0"/>
        </a:xfrm>
      </p:grpSpPr>
      <p:sp>
        <p:nvSpPr>
          <p:cNvPr id="186" name="Google Shape;186;p1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(Ирисы Фишера)</a:t>
            </a:r>
            <a:endParaRPr/>
          </a:p>
        </p:txBody>
      </p:sp>
      <p:pic>
        <p:nvPicPr>
          <p:cNvPr id="187" name="Google Shape;187;p11"/>
          <p:cNvPicPr preferRelativeResize="0"/>
          <p:nvPr/>
        </p:nvPicPr>
        <p:blipFill rotWithShape="1">
          <a:blip r:embed="rId3">
            <a:alphaModFix/>
          </a:blip>
          <a:srcRect b="0" l="0" r="0" t="0"/>
          <a:stretch/>
        </p:blipFill>
        <p:spPr>
          <a:xfrm>
            <a:off x="311700" y="1058225"/>
            <a:ext cx="3780477" cy="3780477"/>
          </a:xfrm>
          <a:prstGeom prst="rect">
            <a:avLst/>
          </a:prstGeom>
          <a:noFill/>
          <a:ln>
            <a:noFill/>
          </a:ln>
        </p:spPr>
      </p:pic>
      <p:sp>
        <p:nvSpPr>
          <p:cNvPr id="188" name="Google Shape;188;p11"/>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классификации.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Есть только числовые признаки.</a:t>
            </a:r>
            <a:endParaRPr b="0" i="0" sz="1800" u="none" cap="none" strike="noStrike">
              <a:solidFill>
                <a:srgbClr val="000000"/>
              </a:solidFill>
              <a:latin typeface="Old Standard TT"/>
              <a:ea typeface="Old Standard TT"/>
              <a:cs typeface="Old Standard TT"/>
              <a:sym typeface="Old Standard TT"/>
            </a:endParaRPr>
          </a:p>
        </p:txBody>
      </p:sp>
      <p:pic>
        <p:nvPicPr>
          <p:cNvPr id="189" name="Google Shape;189;p11"/>
          <p:cNvPicPr preferRelativeResize="0"/>
          <p:nvPr/>
        </p:nvPicPr>
        <p:blipFill rotWithShape="1">
          <a:blip r:embed="rId4">
            <a:alphaModFix/>
          </a:blip>
          <a:srcRect b="0" l="0" r="0" t="0"/>
          <a:stretch/>
        </p:blipFill>
        <p:spPr>
          <a:xfrm>
            <a:off x="4383222" y="1504189"/>
            <a:ext cx="1251425" cy="241950"/>
          </a:xfrm>
          <a:prstGeom prst="rect">
            <a:avLst/>
          </a:prstGeom>
          <a:noFill/>
          <a:ln>
            <a:noFill/>
          </a:ln>
        </p:spPr>
      </p:pic>
      <p:pic>
        <p:nvPicPr>
          <p:cNvPr id="190" name="Google Shape;190;p11"/>
          <p:cNvPicPr preferRelativeResize="0"/>
          <p:nvPr/>
        </p:nvPicPr>
        <p:blipFill rotWithShape="1">
          <a:blip r:embed="rId5">
            <a:alphaModFix/>
          </a:blip>
          <a:srcRect b="0" l="0" r="0" t="0"/>
          <a:stretch/>
        </p:blipFill>
        <p:spPr>
          <a:xfrm>
            <a:off x="4390040" y="2557546"/>
            <a:ext cx="868174" cy="24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4" name="Shape 194"/>
        <p:cNvGrpSpPr/>
        <p:nvPr/>
      </p:nvGrpSpPr>
      <p:grpSpPr>
        <a:xfrm>
          <a:off x="0" y="0"/>
          <a:ext cx="0" cy="0"/>
          <a:chOff x="0" y="0"/>
          <a:chExt cx="0" cy="0"/>
        </a:xfrm>
      </p:grpSpPr>
      <p:sp>
        <p:nvSpPr>
          <p:cNvPr id="195" name="Google Shape;195;p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(Цена дома)</a:t>
            </a:r>
            <a:endParaRPr/>
          </a:p>
        </p:txBody>
      </p:sp>
      <p:sp>
        <p:nvSpPr>
          <p:cNvPr id="196" name="Google Shape;196;p12"/>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pic>
        <p:nvPicPr>
          <p:cNvPr id="197" name="Google Shape;197;p12"/>
          <p:cNvPicPr preferRelativeResize="0"/>
          <p:nvPr/>
        </p:nvPicPr>
        <p:blipFill rotWithShape="1">
          <a:blip r:embed="rId3">
            <a:alphaModFix/>
          </a:blip>
          <a:srcRect b="0" l="0" r="16051" t="0"/>
          <a:stretch/>
        </p:blipFill>
        <p:spPr>
          <a:xfrm>
            <a:off x="0" y="1105100"/>
            <a:ext cx="4174800" cy="880250"/>
          </a:xfrm>
          <a:prstGeom prst="rect">
            <a:avLst/>
          </a:prstGeom>
          <a:noFill/>
          <a:ln>
            <a:noFill/>
          </a:ln>
        </p:spPr>
      </p:pic>
      <p:sp>
        <p:nvSpPr>
          <p:cNvPr id="198" name="Google Shape;198;p12"/>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Нужно предсказать стоимость дома. Есть обучающий датасет со следующими признаками:</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Удаленность от метро.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Оценка состояния дома (плохое, среднее, хорошее, отличное).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Количество комнат.</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Площадь.</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Год строительства.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Название района, в котором находится дом.</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2" name="Shape 202"/>
        <p:cNvGrpSpPr/>
        <p:nvPr/>
      </p:nvGrpSpPr>
      <p:grpSpPr>
        <a:xfrm>
          <a:off x="0" y="0"/>
          <a:ext cx="0" cy="0"/>
          <a:chOff x="0" y="0"/>
          <a:chExt cx="0" cy="0"/>
        </a:xfrm>
      </p:grpSpPr>
      <p:sp>
        <p:nvSpPr>
          <p:cNvPr id="203" name="Google Shape;203;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(Цена дома)</a:t>
            </a:r>
            <a:endParaRPr/>
          </a:p>
        </p:txBody>
      </p:sp>
      <p:sp>
        <p:nvSpPr>
          <p:cNvPr id="204" name="Google Shape;204;p13"/>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регрессии.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Числовые, порядковые, категориальные.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pic>
        <p:nvPicPr>
          <p:cNvPr id="205" name="Google Shape;205;p13"/>
          <p:cNvPicPr preferRelativeResize="0"/>
          <p:nvPr/>
        </p:nvPicPr>
        <p:blipFill rotWithShape="1">
          <a:blip r:embed="rId3">
            <a:alphaModFix/>
          </a:blip>
          <a:srcRect b="0" l="0" r="16051" t="0"/>
          <a:stretch/>
        </p:blipFill>
        <p:spPr>
          <a:xfrm>
            <a:off x="0" y="1105100"/>
            <a:ext cx="4174800" cy="880250"/>
          </a:xfrm>
          <a:prstGeom prst="rect">
            <a:avLst/>
          </a:prstGeom>
          <a:noFill/>
          <a:ln>
            <a:noFill/>
          </a:ln>
        </p:spPr>
      </p:pic>
      <p:sp>
        <p:nvSpPr>
          <p:cNvPr id="206" name="Google Shape;206;p13"/>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Нужно предсказать стоимость дома. Есть обучающий датасет со следующими признаками:</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Удаленность от метро.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Оценка состояния дома (плохое, среднее, хорошее, отличное).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Количество комнат.</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Площадь.</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Год строительства.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Название района, в котором находится дом.</a:t>
            </a:r>
            <a:endParaRPr b="0" i="0" sz="1400" u="none" cap="none" strike="noStrike">
              <a:solidFill>
                <a:srgbClr val="000000"/>
              </a:solidFill>
              <a:latin typeface="Old Standard TT"/>
              <a:ea typeface="Old Standard TT"/>
              <a:cs typeface="Old Standard TT"/>
              <a:sym typeface="Old Standard TT"/>
            </a:endParaRPr>
          </a:p>
        </p:txBody>
      </p:sp>
      <p:pic>
        <p:nvPicPr>
          <p:cNvPr id="207" name="Google Shape;207;p13"/>
          <p:cNvPicPr preferRelativeResize="0"/>
          <p:nvPr/>
        </p:nvPicPr>
        <p:blipFill rotWithShape="1">
          <a:blip r:embed="rId4">
            <a:alphaModFix/>
          </a:blip>
          <a:srcRect b="0" l="0" r="0" t="0"/>
          <a:stretch/>
        </p:blipFill>
        <p:spPr>
          <a:xfrm>
            <a:off x="4390049" y="1513675"/>
            <a:ext cx="748825" cy="18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1" name="Shape 211"/>
        <p:cNvGrpSpPr/>
        <p:nvPr/>
      </p:nvGrpSpPr>
      <p:grpSpPr>
        <a:xfrm>
          <a:off x="0" y="0"/>
          <a:ext cx="0" cy="0"/>
          <a:chOff x="0" y="0"/>
          <a:chExt cx="0" cy="0"/>
        </a:xfrm>
      </p:grpSpPr>
      <p:sp>
        <p:nvSpPr>
          <p:cNvPr id="212" name="Google Shape;212;p1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(Поисковая выдача)</a:t>
            </a:r>
            <a:endParaRPr/>
          </a:p>
        </p:txBody>
      </p:sp>
      <p:sp>
        <p:nvSpPr>
          <p:cNvPr id="213" name="Google Shape;213;p14"/>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Какая это задача?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sz="1800">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sz="1800">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sz="1800">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Какие есть признаки?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sp>
        <p:nvSpPr>
          <p:cNvPr id="214" name="Google Shape;214;p14"/>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Получив запрос от пользователя нужно найти наиболее полезные документы из некоторой базы.</a:t>
            </a:r>
            <a:endParaRPr b="0" i="0" sz="14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Что нам известно: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Запрос пользователя.</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Текст документа.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Какие ключевые слова есть в каждом документе.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Насколько каждый документ популярен.</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итд.</a:t>
            </a:r>
            <a:endParaRPr b="0" i="0" sz="1400" u="none" cap="none" strike="noStrike">
              <a:solidFill>
                <a:srgbClr val="000000"/>
              </a:solidFill>
              <a:latin typeface="Old Standard TT"/>
              <a:ea typeface="Old Standard TT"/>
              <a:cs typeface="Old Standard TT"/>
              <a:sym typeface="Old Standard TT"/>
            </a:endParaRPr>
          </a:p>
        </p:txBody>
      </p:sp>
      <p:pic>
        <p:nvPicPr>
          <p:cNvPr descr="Yes, Google has a new logo – but why?" id="215" name="Google Shape;215;p14"/>
          <p:cNvPicPr preferRelativeResize="0"/>
          <p:nvPr/>
        </p:nvPicPr>
        <p:blipFill rotWithShape="1">
          <a:blip r:embed="rId3">
            <a:alphaModFix/>
          </a:blip>
          <a:srcRect b="0" l="0" r="0" t="0"/>
          <a:stretch/>
        </p:blipFill>
        <p:spPr>
          <a:xfrm>
            <a:off x="95503" y="1133263"/>
            <a:ext cx="757150" cy="757150"/>
          </a:xfrm>
          <a:prstGeom prst="rect">
            <a:avLst/>
          </a:prstGeom>
          <a:noFill/>
          <a:ln>
            <a:noFill/>
          </a:ln>
        </p:spPr>
      </p:pic>
      <p:pic>
        <p:nvPicPr>
          <p:cNvPr descr="Yandex.Support (@yandexsupport) | Twitter" id="216" name="Google Shape;216;p14"/>
          <p:cNvPicPr preferRelativeResize="0"/>
          <p:nvPr/>
        </p:nvPicPr>
        <p:blipFill rotWithShape="1">
          <a:blip r:embed="rId4">
            <a:alphaModFix/>
          </a:blip>
          <a:srcRect b="0" l="0" r="0" t="0"/>
          <a:stretch/>
        </p:blipFill>
        <p:spPr>
          <a:xfrm>
            <a:off x="3215965" y="1167391"/>
            <a:ext cx="710275" cy="710275"/>
          </a:xfrm>
          <a:prstGeom prst="rect">
            <a:avLst/>
          </a:prstGeom>
          <a:noFill/>
          <a:ln>
            <a:noFill/>
          </a:ln>
        </p:spPr>
      </p:pic>
      <p:pic>
        <p:nvPicPr>
          <p:cNvPr descr="File:Bing Logo 2016.svg - Wikimedia Commons" id="217" name="Google Shape;217;p14"/>
          <p:cNvPicPr preferRelativeResize="0"/>
          <p:nvPr/>
        </p:nvPicPr>
        <p:blipFill rotWithShape="1">
          <a:blip r:embed="rId5">
            <a:alphaModFix/>
          </a:blip>
          <a:srcRect b="0" l="0" r="0" t="0"/>
          <a:stretch/>
        </p:blipFill>
        <p:spPr>
          <a:xfrm>
            <a:off x="1241525" y="1167400"/>
            <a:ext cx="1592464" cy="75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1" name="Shape 221"/>
        <p:cNvGrpSpPr/>
        <p:nvPr/>
      </p:nvGrpSpPr>
      <p:grpSpPr>
        <a:xfrm>
          <a:off x="0" y="0"/>
          <a:ext cx="0" cy="0"/>
          <a:chOff x="0" y="0"/>
          <a:chExt cx="0" cy="0"/>
        </a:xfrm>
      </p:grpSpPr>
      <p:sp>
        <p:nvSpPr>
          <p:cNvPr id="222" name="Google Shape;222;g9b3f43a947_0_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(Поисковая выдача)</a:t>
            </a:r>
            <a:endParaRPr/>
          </a:p>
        </p:txBody>
      </p:sp>
      <p:sp>
        <p:nvSpPr>
          <p:cNvPr id="223" name="Google Shape;223;g9b3f43a947_0_1"/>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ранжирования.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Данные намного сложнее и требуют предобработки.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sp>
        <p:nvSpPr>
          <p:cNvPr id="224" name="Google Shape;224;g9b3f43a947_0_1"/>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Получив запрос от пользователя нужно найти наиболее полезные документы из некоторой базы.</a:t>
            </a:r>
            <a:endParaRPr b="0" i="0" sz="14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Что нам известно: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Запрос пользователя.</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Текст документа.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Какие ключевые слова есть в каждом документе.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Насколько каждый документ популярен.</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итд.</a:t>
            </a:r>
            <a:endParaRPr b="0" i="0" sz="1400" u="none" cap="none" strike="noStrike">
              <a:solidFill>
                <a:srgbClr val="000000"/>
              </a:solidFill>
              <a:latin typeface="Old Standard TT"/>
              <a:ea typeface="Old Standard TT"/>
              <a:cs typeface="Old Standard TT"/>
              <a:sym typeface="Old Standard TT"/>
            </a:endParaRPr>
          </a:p>
        </p:txBody>
      </p:sp>
      <p:pic>
        <p:nvPicPr>
          <p:cNvPr descr="Yes, Google has a new logo – but why?" id="225" name="Google Shape;225;g9b3f43a947_0_1"/>
          <p:cNvPicPr preferRelativeResize="0"/>
          <p:nvPr/>
        </p:nvPicPr>
        <p:blipFill rotWithShape="1">
          <a:blip r:embed="rId3">
            <a:alphaModFix/>
          </a:blip>
          <a:srcRect b="0" l="0" r="0" t="0"/>
          <a:stretch/>
        </p:blipFill>
        <p:spPr>
          <a:xfrm>
            <a:off x="95503" y="1133263"/>
            <a:ext cx="757150" cy="757150"/>
          </a:xfrm>
          <a:prstGeom prst="rect">
            <a:avLst/>
          </a:prstGeom>
          <a:noFill/>
          <a:ln>
            <a:noFill/>
          </a:ln>
        </p:spPr>
      </p:pic>
      <p:pic>
        <p:nvPicPr>
          <p:cNvPr descr="Yandex.Support (@yandexsupport) | Twitter" id="226" name="Google Shape;226;g9b3f43a947_0_1"/>
          <p:cNvPicPr preferRelativeResize="0"/>
          <p:nvPr/>
        </p:nvPicPr>
        <p:blipFill rotWithShape="1">
          <a:blip r:embed="rId4">
            <a:alphaModFix/>
          </a:blip>
          <a:srcRect b="0" l="0" r="0" t="0"/>
          <a:stretch/>
        </p:blipFill>
        <p:spPr>
          <a:xfrm>
            <a:off x="3215965" y="1167391"/>
            <a:ext cx="710275" cy="710275"/>
          </a:xfrm>
          <a:prstGeom prst="rect">
            <a:avLst/>
          </a:prstGeom>
          <a:noFill/>
          <a:ln>
            <a:noFill/>
          </a:ln>
        </p:spPr>
      </p:pic>
      <p:pic>
        <p:nvPicPr>
          <p:cNvPr descr="File:Bing Logo 2016.svg - Wikimedia Commons" id="227" name="Google Shape;227;g9b3f43a947_0_1"/>
          <p:cNvPicPr preferRelativeResize="0"/>
          <p:nvPr/>
        </p:nvPicPr>
        <p:blipFill rotWithShape="1">
          <a:blip r:embed="rId5">
            <a:alphaModFix/>
          </a:blip>
          <a:srcRect b="0" l="0" r="0" t="0"/>
          <a:stretch/>
        </p:blipFill>
        <p:spPr>
          <a:xfrm>
            <a:off x="1241525" y="1167400"/>
            <a:ext cx="1592464" cy="757150"/>
          </a:xfrm>
          <a:prstGeom prst="rect">
            <a:avLst/>
          </a:prstGeom>
          <a:noFill/>
          <a:ln>
            <a:noFill/>
          </a:ln>
        </p:spPr>
      </p:pic>
      <p:pic>
        <p:nvPicPr>
          <p:cNvPr id="228" name="Google Shape;228;g9b3f43a947_0_1"/>
          <p:cNvPicPr preferRelativeResize="0"/>
          <p:nvPr/>
        </p:nvPicPr>
        <p:blipFill rotWithShape="1">
          <a:blip r:embed="rId6">
            <a:alphaModFix/>
          </a:blip>
          <a:srcRect b="-17467" l="27659" r="30220" t="0"/>
          <a:stretch/>
        </p:blipFill>
        <p:spPr>
          <a:xfrm>
            <a:off x="4377122" y="1513222"/>
            <a:ext cx="1487926" cy="242625"/>
          </a:xfrm>
          <a:prstGeom prst="rect">
            <a:avLst/>
          </a:prstGeom>
          <a:noFill/>
          <a:ln>
            <a:noFill/>
          </a:ln>
        </p:spPr>
      </p:pic>
      <p:sp>
        <p:nvSpPr>
          <p:cNvPr id="229" name="Google Shape;229;g9b3f43a947_0_1"/>
          <p:cNvSpPr txBox="1"/>
          <p:nvPr/>
        </p:nvSpPr>
        <p:spPr>
          <a:xfrm>
            <a:off x="5813995" y="1411441"/>
            <a:ext cx="2731200" cy="2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(числа упорядочены)</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9b3f43a947_2_0"/>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KNN</a:t>
            </a:r>
            <a:endParaRPr b="1">
              <a:solidFill>
                <a:srgbClr val="FFEB0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8" name="Shape 238"/>
        <p:cNvGrpSpPr/>
        <p:nvPr/>
      </p:nvGrpSpPr>
      <p:grpSpPr>
        <a:xfrm>
          <a:off x="0" y="0"/>
          <a:ext cx="0" cy="0"/>
          <a:chOff x="0" y="0"/>
          <a:chExt cx="0" cy="0"/>
        </a:xfrm>
      </p:grpSpPr>
      <p:sp>
        <p:nvSpPr>
          <p:cNvPr id="239" name="Google Shape;239;g9b3f43a947_2_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K-Nearest Neighbors</a:t>
            </a:r>
            <a:endParaRPr/>
          </a:p>
        </p:txBody>
      </p:sp>
      <p:sp>
        <p:nvSpPr>
          <p:cNvPr id="240" name="Google Shape;240;g9b3f43a947_2_4"/>
          <p:cNvSpPr txBox="1"/>
          <p:nvPr/>
        </p:nvSpPr>
        <p:spPr>
          <a:xfrm>
            <a:off x="6159924" y="4809242"/>
            <a:ext cx="3188700" cy="2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ru" sz="800" u="none" cap="none" strike="noStrike">
                <a:solidFill>
                  <a:srgbClr val="434343"/>
                </a:solidFill>
                <a:latin typeface="Cambria"/>
                <a:ea typeface="Cambria"/>
                <a:cs typeface="Cambria"/>
                <a:sym typeface="Cambria"/>
              </a:rPr>
              <a:t>Images from https://www.unite.ai/what-is-k-nearest-neighbors</a:t>
            </a:r>
            <a:endParaRPr b="0" i="0" sz="800" u="none" cap="none" strike="noStrike">
              <a:solidFill>
                <a:srgbClr val="434343"/>
              </a:solidFill>
              <a:latin typeface="Cambria"/>
              <a:ea typeface="Cambria"/>
              <a:cs typeface="Cambria"/>
              <a:sym typeface="Cambria"/>
            </a:endParaRPr>
          </a:p>
        </p:txBody>
      </p:sp>
      <p:sp>
        <p:nvSpPr>
          <p:cNvPr id="241" name="Google Shape;241;g9b3f43a947_2_4"/>
          <p:cNvSpPr txBox="1"/>
          <p:nvPr/>
        </p:nvSpPr>
        <p:spPr>
          <a:xfrm>
            <a:off x="375200" y="1255175"/>
            <a:ext cx="63441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Решение задачи классификации:</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1" lang="ru" sz="1800" u="none" cap="none" strike="noStrike">
                <a:solidFill>
                  <a:srgbClr val="000000"/>
                </a:solidFill>
                <a:latin typeface="Old Standard TT"/>
                <a:ea typeface="Old Standard TT"/>
                <a:cs typeface="Old Standard TT"/>
                <a:sym typeface="Old Standard TT"/>
              </a:rPr>
              <a:t>Обучение</a:t>
            </a:r>
            <a:r>
              <a:rPr b="0" i="0" lang="ru" sz="1800" u="none" cap="none" strike="noStrike">
                <a:solidFill>
                  <a:srgbClr val="000000"/>
                </a:solidFill>
                <a:latin typeface="Old Standard TT"/>
                <a:ea typeface="Old Standard TT"/>
                <a:cs typeface="Old Standard TT"/>
                <a:sym typeface="Old Standard TT"/>
              </a:rPr>
              <a:t>: Просто запоминаем обучающую выборку.</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1" lang="ru" sz="1800" u="none" cap="none" strike="noStrike">
                <a:solidFill>
                  <a:srgbClr val="000000"/>
                </a:solidFill>
                <a:latin typeface="Old Standard TT"/>
                <a:ea typeface="Old Standard TT"/>
                <a:cs typeface="Old Standard TT"/>
                <a:sym typeface="Old Standard TT"/>
              </a:rPr>
              <a:t>Предсказание</a:t>
            </a:r>
            <a:r>
              <a:rPr b="0" i="0" lang="ru" sz="1800" u="none" cap="none" strike="noStrike">
                <a:solidFill>
                  <a:srgbClr val="000000"/>
                </a:solidFill>
                <a:latin typeface="Old Standard TT"/>
                <a:ea typeface="Old Standard TT"/>
                <a:cs typeface="Old Standard TT"/>
                <a:sym typeface="Old Standard TT"/>
              </a:rPr>
              <a:t>:</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Получаем точку </a:t>
            </a:r>
            <a:r>
              <a:rPr b="1" i="0" lang="ru" sz="1800" u="none" cap="none" strike="noStrike">
                <a:solidFill>
                  <a:srgbClr val="000000"/>
                </a:solidFill>
                <a:latin typeface="Old Standard TT"/>
                <a:ea typeface="Old Standard TT"/>
                <a:cs typeface="Old Standard TT"/>
                <a:sym typeface="Old Standard TT"/>
              </a:rPr>
              <a:t>х</a:t>
            </a:r>
            <a:r>
              <a:rPr b="0" i="0" lang="ru" sz="1800" u="none" cap="none" strike="noStrike">
                <a:solidFill>
                  <a:srgbClr val="000000"/>
                </a:solidFill>
                <a:latin typeface="Old Standard TT"/>
                <a:ea typeface="Old Standard TT"/>
                <a:cs typeface="Old Standard TT"/>
                <a:sym typeface="Old Standard TT"/>
              </a:rPr>
              <a:t>, в которой надо сделать предсказание.</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Ищем k ближайших соседей.</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В качестве ответа возвращаем класс, которого больше всего среди соседей.</a:t>
            </a:r>
            <a:endParaRPr b="0" i="0" sz="1800" u="none" cap="none" strike="noStrike">
              <a:solidFill>
                <a:srgbClr val="000000"/>
              </a:solidFill>
              <a:latin typeface="Old Standard TT"/>
              <a:ea typeface="Old Standard TT"/>
              <a:cs typeface="Old Standard TT"/>
              <a:sym typeface="Old Standard TT"/>
            </a:endParaRPr>
          </a:p>
        </p:txBody>
      </p:sp>
      <p:pic>
        <p:nvPicPr>
          <p:cNvPr id="242" name="Google Shape;242;g9b3f43a947_2_4"/>
          <p:cNvPicPr preferRelativeResize="0"/>
          <p:nvPr/>
        </p:nvPicPr>
        <p:blipFill rotWithShape="1">
          <a:blip r:embed="rId3">
            <a:alphaModFix/>
          </a:blip>
          <a:srcRect b="0" l="0" r="0" t="0"/>
          <a:stretch/>
        </p:blipFill>
        <p:spPr>
          <a:xfrm>
            <a:off x="6694325" y="404100"/>
            <a:ext cx="2119900" cy="1912464"/>
          </a:xfrm>
          <a:prstGeom prst="rect">
            <a:avLst/>
          </a:prstGeom>
          <a:noFill/>
          <a:ln>
            <a:noFill/>
          </a:ln>
        </p:spPr>
      </p:pic>
      <p:pic>
        <p:nvPicPr>
          <p:cNvPr id="243" name="Google Shape;243;g9b3f43a947_2_4"/>
          <p:cNvPicPr preferRelativeResize="0"/>
          <p:nvPr/>
        </p:nvPicPr>
        <p:blipFill rotWithShape="1">
          <a:blip r:embed="rId4">
            <a:alphaModFix/>
          </a:blip>
          <a:srcRect b="0" l="0" r="0" t="0"/>
          <a:stretch/>
        </p:blipFill>
        <p:spPr>
          <a:xfrm>
            <a:off x="6748900" y="2863338"/>
            <a:ext cx="2119900" cy="13991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7" name="Shape 247"/>
        <p:cNvGrpSpPr/>
        <p:nvPr/>
      </p:nvGrpSpPr>
      <p:grpSpPr>
        <a:xfrm>
          <a:off x="0" y="0"/>
          <a:ext cx="0" cy="0"/>
          <a:chOff x="0" y="0"/>
          <a:chExt cx="0" cy="0"/>
        </a:xfrm>
      </p:grpSpPr>
      <p:sp>
        <p:nvSpPr>
          <p:cNvPr id="248" name="Google Shape;248;g9b3f43a947_2_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Curse of Dimensionality</a:t>
            </a:r>
            <a:endParaRPr/>
          </a:p>
        </p:txBody>
      </p:sp>
      <p:sp>
        <p:nvSpPr>
          <p:cNvPr id="249" name="Google Shape;249;g9b3f43a947_2_12"/>
          <p:cNvSpPr txBox="1"/>
          <p:nvPr/>
        </p:nvSpPr>
        <p:spPr>
          <a:xfrm>
            <a:off x="361550" y="1105100"/>
            <a:ext cx="9144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 KNN мы делаем очень слабое предположение: близкие точки будут иметь близкие ответы.</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При большой размерности данных в близкую область попадет мало объектов.</a:t>
            </a:r>
            <a:endParaRPr b="0" i="0" sz="1800" u="none" cap="none" strike="noStrike">
              <a:solidFill>
                <a:srgbClr val="000000"/>
              </a:solidFill>
              <a:latin typeface="Old Standard TT"/>
              <a:ea typeface="Old Standard TT"/>
              <a:cs typeface="Old Standard TT"/>
              <a:sym typeface="Old Standard TT"/>
            </a:endParaRPr>
          </a:p>
        </p:txBody>
      </p:sp>
      <p:pic>
        <p:nvPicPr>
          <p:cNvPr id="250" name="Google Shape;250;g9b3f43a947_2_12"/>
          <p:cNvPicPr preferRelativeResize="0"/>
          <p:nvPr/>
        </p:nvPicPr>
        <p:blipFill rotWithShape="1">
          <a:blip r:embed="rId3">
            <a:alphaModFix/>
          </a:blip>
          <a:srcRect b="0" l="0" r="0" t="0"/>
          <a:stretch/>
        </p:blipFill>
        <p:spPr>
          <a:xfrm>
            <a:off x="2010475" y="2531825"/>
            <a:ext cx="5123026" cy="1753700"/>
          </a:xfrm>
          <a:prstGeom prst="rect">
            <a:avLst/>
          </a:prstGeom>
          <a:noFill/>
          <a:ln>
            <a:noFill/>
          </a:ln>
        </p:spPr>
      </p:pic>
      <p:sp>
        <p:nvSpPr>
          <p:cNvPr id="251" name="Google Shape;251;g9b3f43a947_2_12"/>
          <p:cNvSpPr txBox="1"/>
          <p:nvPr/>
        </p:nvSpPr>
        <p:spPr>
          <a:xfrm>
            <a:off x="1923700" y="4222575"/>
            <a:ext cx="1323300" cy="30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ru" sz="1200" u="none" cap="none" strike="noStrike">
                <a:solidFill>
                  <a:srgbClr val="434343"/>
                </a:solidFill>
                <a:latin typeface="Old Standard TT"/>
                <a:ea typeface="Old Standard TT"/>
                <a:cs typeface="Old Standard TT"/>
                <a:sym typeface="Old Standard TT"/>
              </a:rPr>
              <a:t>Два признака</a:t>
            </a:r>
            <a:endParaRPr b="0" i="0" sz="1200" u="none" cap="none" strike="noStrike">
              <a:solidFill>
                <a:srgbClr val="434343"/>
              </a:solidFill>
              <a:latin typeface="Old Standard TT"/>
              <a:ea typeface="Old Standard TT"/>
              <a:cs typeface="Old Standard TT"/>
              <a:sym typeface="Old Standard TT"/>
            </a:endParaRPr>
          </a:p>
        </p:txBody>
      </p:sp>
      <p:sp>
        <p:nvSpPr>
          <p:cNvPr id="252" name="Google Shape;252;g9b3f43a947_2_12"/>
          <p:cNvSpPr txBox="1"/>
          <p:nvPr/>
        </p:nvSpPr>
        <p:spPr>
          <a:xfrm>
            <a:off x="3726928" y="4230560"/>
            <a:ext cx="1323300" cy="30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ru" sz="1200" u="none" cap="none" strike="noStrike">
                <a:solidFill>
                  <a:srgbClr val="434343"/>
                </a:solidFill>
                <a:latin typeface="Old Standard TT"/>
                <a:ea typeface="Old Standard TT"/>
                <a:cs typeface="Old Standard TT"/>
                <a:sym typeface="Old Standard TT"/>
              </a:rPr>
              <a:t>Три признака</a:t>
            </a:r>
            <a:endParaRPr b="0" i="0" sz="1200" u="none" cap="none" strike="noStrike">
              <a:solidFill>
                <a:srgbClr val="434343"/>
              </a:solidFill>
              <a:latin typeface="Old Standard TT"/>
              <a:ea typeface="Old Standard TT"/>
              <a:cs typeface="Old Standard TT"/>
              <a:sym typeface="Old Standard TT"/>
            </a:endParaRPr>
          </a:p>
        </p:txBody>
      </p:sp>
      <p:sp>
        <p:nvSpPr>
          <p:cNvPr id="253" name="Google Shape;253;g9b3f43a947_2_12"/>
          <p:cNvSpPr txBox="1"/>
          <p:nvPr/>
        </p:nvSpPr>
        <p:spPr>
          <a:xfrm>
            <a:off x="5713539" y="4162339"/>
            <a:ext cx="1323300" cy="30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ru" sz="1200" u="none" cap="none" strike="noStrike">
                <a:solidFill>
                  <a:srgbClr val="434343"/>
                </a:solidFill>
                <a:latin typeface="Old Standard TT"/>
                <a:ea typeface="Old Standard TT"/>
                <a:cs typeface="Old Standard TT"/>
                <a:sym typeface="Old Standard TT"/>
              </a:rPr>
              <a:t>Десятки признаков</a:t>
            </a:r>
            <a:endParaRPr b="0" i="0" sz="1200" u="none" cap="none" strike="noStrike">
              <a:solidFill>
                <a:srgbClr val="434343"/>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ru">
                <a:solidFill>
                  <a:srgbClr val="FFEB00"/>
                </a:solidFill>
              </a:rPr>
              <a:t>План</a:t>
            </a:r>
            <a:endParaRPr b="1">
              <a:solidFill>
                <a:srgbClr val="FFEB00"/>
              </a:solidFill>
            </a:endParaRPr>
          </a:p>
          <a:p>
            <a:pPr indent="0" lvl="0" marL="0" rtl="0" algn="ctr">
              <a:lnSpc>
                <a:spcPct val="100000"/>
              </a:lnSpc>
              <a:spcBef>
                <a:spcPts val="0"/>
              </a:spcBef>
              <a:spcAft>
                <a:spcPts val="0"/>
              </a:spcAft>
              <a:buSzPts val="4200"/>
              <a:buNone/>
            </a:pPr>
            <a:r>
              <a:rPr b="1" lang="ru">
                <a:solidFill>
                  <a:srgbClr val="FFEB00"/>
                </a:solidFill>
              </a:rPr>
              <a:t>курса</a:t>
            </a:r>
            <a:endParaRPr b="1">
              <a:solidFill>
                <a:srgbClr val="FFEB00"/>
              </a:solidFill>
            </a:endParaRPr>
          </a:p>
        </p:txBody>
      </p:sp>
      <p:sp>
        <p:nvSpPr>
          <p:cNvPr id="112" name="Google Shape;112;p2"/>
          <p:cNvSpPr txBox="1"/>
          <p:nvPr>
            <p:ph idx="2" type="body"/>
          </p:nvPr>
        </p:nvSpPr>
        <p:spPr>
          <a:xfrm>
            <a:off x="4939500" y="724075"/>
            <a:ext cx="4096200" cy="36951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ru" sz="2000"/>
              <a:t>Машинное обучение (3 занятия)</a:t>
            </a:r>
            <a:endParaRPr sz="2000"/>
          </a:p>
          <a:p>
            <a:pPr indent="-355600" lvl="0" marL="457200" rtl="0" algn="l">
              <a:lnSpc>
                <a:spcPct val="115000"/>
              </a:lnSpc>
              <a:spcBef>
                <a:spcPts val="0"/>
              </a:spcBef>
              <a:spcAft>
                <a:spcPts val="0"/>
              </a:spcAft>
              <a:buSzPts val="2000"/>
              <a:buAutoNum type="arabicPeriod"/>
            </a:pPr>
            <a:r>
              <a:rPr lang="ru" sz="2000"/>
              <a:t>Нейронные сети (2 занятия)</a:t>
            </a:r>
            <a:endParaRPr sz="2000"/>
          </a:p>
          <a:p>
            <a:pPr indent="-355600" lvl="0" marL="457200" rtl="0" algn="l">
              <a:lnSpc>
                <a:spcPct val="115000"/>
              </a:lnSpc>
              <a:spcBef>
                <a:spcPts val="0"/>
              </a:spcBef>
              <a:spcAft>
                <a:spcPts val="0"/>
              </a:spcAft>
              <a:buSzPts val="2000"/>
              <a:buAutoNum type="arabicPeriod"/>
            </a:pPr>
            <a:r>
              <a:rPr lang="ru" sz="2000"/>
              <a:t>Сверточные нейронные сети (2 занятия)</a:t>
            </a:r>
            <a:endParaRPr sz="2000"/>
          </a:p>
          <a:p>
            <a:pPr indent="-355600" lvl="0" marL="457200" rtl="0" algn="l">
              <a:lnSpc>
                <a:spcPct val="115000"/>
              </a:lnSpc>
              <a:spcBef>
                <a:spcPts val="0"/>
              </a:spcBef>
              <a:spcAft>
                <a:spcPts val="0"/>
              </a:spcAft>
              <a:buSzPts val="2000"/>
              <a:buAutoNum type="arabicPeriod"/>
            </a:pPr>
            <a:r>
              <a:rPr lang="ru" sz="2000"/>
              <a:t>Детекция (1 занятие)</a:t>
            </a:r>
            <a:endParaRPr sz="2000"/>
          </a:p>
          <a:p>
            <a:pPr indent="-355600" lvl="0" marL="457200" rtl="0" algn="l">
              <a:lnSpc>
                <a:spcPct val="115000"/>
              </a:lnSpc>
              <a:spcBef>
                <a:spcPts val="0"/>
              </a:spcBef>
              <a:spcAft>
                <a:spcPts val="0"/>
              </a:spcAft>
              <a:buSzPts val="2000"/>
              <a:buAutoNum type="arabicPeriod"/>
            </a:pPr>
            <a:r>
              <a:rPr lang="ru" sz="2000"/>
              <a:t>Сегментация (1 занятие)</a:t>
            </a:r>
            <a:endParaRPr sz="2000"/>
          </a:p>
          <a:p>
            <a:pPr indent="-355600" lvl="0" marL="457200" rtl="0" algn="l">
              <a:lnSpc>
                <a:spcPct val="115000"/>
              </a:lnSpc>
              <a:spcBef>
                <a:spcPts val="0"/>
              </a:spcBef>
              <a:spcAft>
                <a:spcPts val="0"/>
              </a:spcAft>
              <a:buSzPts val="2000"/>
              <a:buAutoNum type="arabicPeriod"/>
            </a:pPr>
            <a:r>
              <a:rPr lang="ru" sz="2000"/>
              <a:t>GAN (1 занятие)</a:t>
            </a:r>
            <a:endParaRPr sz="2000"/>
          </a:p>
          <a:p>
            <a:pPr indent="-355600" lvl="0" marL="457200" rtl="0" algn="l">
              <a:lnSpc>
                <a:spcPct val="115000"/>
              </a:lnSpc>
              <a:spcBef>
                <a:spcPts val="0"/>
              </a:spcBef>
              <a:spcAft>
                <a:spcPts val="0"/>
              </a:spcAft>
              <a:buSzPts val="2000"/>
              <a:buAutoNum type="arabicPeriod"/>
            </a:pPr>
            <a:r>
              <a:rPr lang="ru" sz="2000"/>
              <a:t>Гостевая лекция </a:t>
            </a:r>
            <a:r>
              <a:rPr lang="ru" sz="2000"/>
              <a:t>(1 занятие)</a:t>
            </a:r>
            <a:endParaRPr sz="2000"/>
          </a:p>
          <a:p>
            <a:pPr indent="-355600" lvl="0" marL="457200" rtl="0" algn="l">
              <a:lnSpc>
                <a:spcPct val="115000"/>
              </a:lnSpc>
              <a:spcBef>
                <a:spcPts val="0"/>
              </a:spcBef>
              <a:spcAft>
                <a:spcPts val="0"/>
              </a:spcAft>
              <a:buSzPts val="2000"/>
              <a:buAutoNum type="arabicPeriod"/>
            </a:pPr>
            <a:r>
              <a:rPr lang="ru" sz="2000"/>
              <a:t>Практическое занятие по CNN </a:t>
            </a:r>
            <a:r>
              <a:rPr lang="ru" sz="2000"/>
              <a:t>(1 занятие)</a:t>
            </a:r>
            <a:endParaRPr sz="2000"/>
          </a:p>
          <a:p>
            <a:pPr indent="-355600" lvl="0" marL="457200" rtl="0" algn="l">
              <a:lnSpc>
                <a:spcPct val="115000"/>
              </a:lnSpc>
              <a:spcBef>
                <a:spcPts val="0"/>
              </a:spcBef>
              <a:spcAft>
                <a:spcPts val="0"/>
              </a:spcAft>
              <a:buSzPts val="2000"/>
              <a:buAutoNum type="arabicPeriod"/>
            </a:pPr>
            <a:r>
              <a:rPr lang="ru" sz="2000"/>
              <a:t>Kaggle </a:t>
            </a:r>
            <a:r>
              <a:rPr lang="ru" sz="2000"/>
              <a:t>(1 занятие)</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7" name="Shape 257"/>
        <p:cNvGrpSpPr/>
        <p:nvPr/>
      </p:nvGrpSpPr>
      <p:grpSpPr>
        <a:xfrm>
          <a:off x="0" y="0"/>
          <a:ext cx="0" cy="0"/>
          <a:chOff x="0" y="0"/>
          <a:chExt cx="0" cy="0"/>
        </a:xfrm>
      </p:grpSpPr>
      <p:sp>
        <p:nvSpPr>
          <p:cNvPr id="258" name="Google Shape;258;g9b3f43a947_2_2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Feature Scale</a:t>
            </a:r>
            <a:endParaRPr/>
          </a:p>
        </p:txBody>
      </p:sp>
      <p:sp>
        <p:nvSpPr>
          <p:cNvPr id="259" name="Google Shape;259;g9b3f43a947_2_21"/>
          <p:cNvSpPr txBox="1"/>
          <p:nvPr/>
        </p:nvSpPr>
        <p:spPr>
          <a:xfrm>
            <a:off x="361550" y="1105100"/>
            <a:ext cx="9144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Если в качестве метрики взять обычное расстояние между векторами, то возникает проблема масштаба признаков.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Пример: </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определения стоимости дома по признакам:</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Расстояние до метро в метрах</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Количество комнат</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Количество комнат почти не будет влиять на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предсказание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descr="Why do you need to scale data in KNN - Cross Validated" id="260" name="Google Shape;260;g9b3f43a947_2_21"/>
          <p:cNvPicPr preferRelativeResize="0"/>
          <p:nvPr/>
        </p:nvPicPr>
        <p:blipFill rotWithShape="1">
          <a:blip r:embed="rId3">
            <a:alphaModFix/>
          </a:blip>
          <a:srcRect b="803" l="0" r="35161" t="0"/>
          <a:stretch/>
        </p:blipFill>
        <p:spPr>
          <a:xfrm>
            <a:off x="5968900" y="1767675"/>
            <a:ext cx="2650801" cy="30415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9b3f43a947_2_27"/>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Обучение моделей</a:t>
            </a:r>
            <a:endParaRPr b="1">
              <a:solidFill>
                <a:srgbClr val="FFEB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9" name="Shape 269"/>
        <p:cNvGrpSpPr/>
        <p:nvPr/>
      </p:nvGrpSpPr>
      <p:grpSpPr>
        <a:xfrm>
          <a:off x="0" y="0"/>
          <a:ext cx="0" cy="0"/>
          <a:chOff x="0" y="0"/>
          <a:chExt cx="0" cy="0"/>
        </a:xfrm>
      </p:grpSpPr>
      <p:sp>
        <p:nvSpPr>
          <p:cNvPr id="270" name="Google Shape;270;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271" name="Google Shape;271;p15"/>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Наша задача - найти функцию хорошо приближающую реальную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зависимость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Назовем такое решение                      (эта функция должна быть вычислима на компьютере).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Обычно мы выбираем решение из некоторого параметризованного семейства.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272" name="Google Shape;272;p15"/>
          <p:cNvPicPr preferRelativeResize="0"/>
          <p:nvPr/>
        </p:nvPicPr>
        <p:blipFill rotWithShape="1">
          <a:blip r:embed="rId3">
            <a:alphaModFix/>
          </a:blip>
          <a:srcRect b="0" l="0" r="0" t="0"/>
          <a:stretch/>
        </p:blipFill>
        <p:spPr>
          <a:xfrm>
            <a:off x="1894470" y="1662423"/>
            <a:ext cx="462600" cy="277550"/>
          </a:xfrm>
          <a:prstGeom prst="rect">
            <a:avLst/>
          </a:prstGeom>
          <a:noFill/>
          <a:ln>
            <a:noFill/>
          </a:ln>
        </p:spPr>
      </p:pic>
      <p:pic>
        <p:nvPicPr>
          <p:cNvPr id="273" name="Google Shape;273;p15"/>
          <p:cNvPicPr preferRelativeResize="0"/>
          <p:nvPr/>
        </p:nvPicPr>
        <p:blipFill rotWithShape="1">
          <a:blip r:embed="rId4">
            <a:alphaModFix/>
          </a:blip>
          <a:srcRect b="0" l="0" r="0" t="0"/>
          <a:stretch/>
        </p:blipFill>
        <p:spPr>
          <a:xfrm>
            <a:off x="3082146" y="1963883"/>
            <a:ext cx="1238150" cy="247625"/>
          </a:xfrm>
          <a:prstGeom prst="rect">
            <a:avLst/>
          </a:prstGeom>
          <a:noFill/>
          <a:ln>
            <a:noFill/>
          </a:ln>
        </p:spPr>
      </p:pic>
      <p:pic>
        <p:nvPicPr>
          <p:cNvPr id="274" name="Google Shape;274;p15"/>
          <p:cNvPicPr preferRelativeResize="0"/>
          <p:nvPr/>
        </p:nvPicPr>
        <p:blipFill rotWithShape="1">
          <a:blip r:embed="rId5">
            <a:alphaModFix/>
          </a:blip>
          <a:srcRect b="0" l="0" r="0" t="0"/>
          <a:stretch/>
        </p:blipFill>
        <p:spPr>
          <a:xfrm>
            <a:off x="604827" y="3185375"/>
            <a:ext cx="3204375" cy="358100"/>
          </a:xfrm>
          <a:prstGeom prst="rect">
            <a:avLst/>
          </a:prstGeom>
          <a:noFill/>
          <a:ln>
            <a:noFill/>
          </a:ln>
        </p:spPr>
      </p:pic>
      <p:sp>
        <p:nvSpPr>
          <p:cNvPr id="275" name="Google Shape;275;p15"/>
          <p:cNvSpPr txBox="1"/>
          <p:nvPr/>
        </p:nvSpPr>
        <p:spPr>
          <a:xfrm>
            <a:off x="3779172" y="3088157"/>
            <a:ext cx="3506400" cy="41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1" lang="ru" sz="2200" u="none" cap="none" strike="noStrike">
                <a:solidFill>
                  <a:srgbClr val="000000"/>
                </a:solidFill>
                <a:latin typeface="Old Standard TT"/>
                <a:ea typeface="Old Standard TT"/>
                <a:cs typeface="Old Standard TT"/>
                <a:sym typeface="Old Standard TT"/>
              </a:rPr>
              <a:t>множество параметров.</a:t>
            </a:r>
            <a:endParaRPr b="0" i="1" sz="22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9" name="Shape 279"/>
        <p:cNvGrpSpPr/>
        <p:nvPr/>
      </p:nvGrpSpPr>
      <p:grpSpPr>
        <a:xfrm>
          <a:off x="0" y="0"/>
          <a:ext cx="0" cy="0"/>
          <a:chOff x="0" y="0"/>
          <a:chExt cx="0" cy="0"/>
        </a:xfrm>
      </p:grpSpPr>
      <p:sp>
        <p:nvSpPr>
          <p:cNvPr id="280" name="Google Shape;280;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семейства моделей (функции порога)</a:t>
            </a:r>
            <a:endParaRPr/>
          </a:p>
        </p:txBody>
      </p:sp>
      <p:sp>
        <p:nvSpPr>
          <p:cNvPr id="281" name="Google Shape;281;p16"/>
          <p:cNvSpPr txBox="1"/>
          <p:nvPr/>
        </p:nvSpPr>
        <p:spPr>
          <a:xfrm>
            <a:off x="311700" y="1118750"/>
            <a:ext cx="8028900" cy="351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определить, можно ли ребенку пройти на аттракцион</a:t>
            </a:r>
            <a:r>
              <a:rPr lang="ru" sz="1800">
                <a:latin typeface="Old Standard TT"/>
                <a:ea typeface="Old Standard TT"/>
                <a:cs typeface="Old Standard TT"/>
                <a:sym typeface="Old Standard TT"/>
              </a:rPr>
              <a:t>?</a:t>
            </a:r>
            <a:r>
              <a:rPr b="0" i="0" lang="ru" sz="1800" u="none" cap="none" strike="noStrike">
                <a:solidFill>
                  <a:srgbClr val="000000"/>
                </a:solidFill>
                <a:latin typeface="Old Standard TT"/>
                <a:ea typeface="Old Standard TT"/>
                <a:cs typeface="Old Standard TT"/>
                <a:sym typeface="Old Standard TT"/>
              </a:rPr>
              <a:t> Причем мы знаем его рост и возраст.</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Множество, в котором мы будем искать решения состоит из функций вида: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Параметр в данном случае               . А множество возможных значений параметра           . </a:t>
            </a:r>
            <a:endParaRPr b="0" i="0" sz="1800" u="none" cap="none" strike="noStrike">
              <a:solidFill>
                <a:srgbClr val="000000"/>
              </a:solidFill>
              <a:latin typeface="Old Standard TT"/>
              <a:ea typeface="Old Standard TT"/>
              <a:cs typeface="Old Standard TT"/>
              <a:sym typeface="Old Standard TT"/>
            </a:endParaRPr>
          </a:p>
        </p:txBody>
      </p:sp>
      <p:pic>
        <p:nvPicPr>
          <p:cNvPr id="282" name="Google Shape;282;p16"/>
          <p:cNvPicPr preferRelativeResize="0"/>
          <p:nvPr/>
        </p:nvPicPr>
        <p:blipFill rotWithShape="1">
          <a:blip r:embed="rId3">
            <a:alphaModFix/>
          </a:blip>
          <a:srcRect b="0" l="0" r="0" t="0"/>
          <a:stretch/>
        </p:blipFill>
        <p:spPr>
          <a:xfrm>
            <a:off x="548106" y="2382278"/>
            <a:ext cx="4160324" cy="885275"/>
          </a:xfrm>
          <a:prstGeom prst="rect">
            <a:avLst/>
          </a:prstGeom>
          <a:noFill/>
          <a:ln>
            <a:noFill/>
          </a:ln>
        </p:spPr>
      </p:pic>
      <p:pic>
        <p:nvPicPr>
          <p:cNvPr id="283" name="Google Shape;283;p16"/>
          <p:cNvPicPr preferRelativeResize="0"/>
          <p:nvPr/>
        </p:nvPicPr>
        <p:blipFill rotWithShape="1">
          <a:blip r:embed="rId4">
            <a:alphaModFix/>
          </a:blip>
          <a:srcRect b="0" l="0" r="0" t="0"/>
          <a:stretch/>
        </p:blipFill>
        <p:spPr>
          <a:xfrm>
            <a:off x="3176100" y="3482475"/>
            <a:ext cx="843000" cy="228475"/>
          </a:xfrm>
          <a:prstGeom prst="rect">
            <a:avLst/>
          </a:prstGeom>
          <a:noFill/>
          <a:ln>
            <a:noFill/>
          </a:ln>
        </p:spPr>
      </p:pic>
      <p:pic>
        <p:nvPicPr>
          <p:cNvPr id="284" name="Google Shape;284;p16"/>
          <p:cNvPicPr preferRelativeResize="0"/>
          <p:nvPr/>
        </p:nvPicPr>
        <p:blipFill rotWithShape="1">
          <a:blip r:embed="rId5">
            <a:alphaModFix/>
          </a:blip>
          <a:srcRect b="0" l="0" r="0" t="0"/>
          <a:stretch/>
        </p:blipFill>
        <p:spPr>
          <a:xfrm>
            <a:off x="1496278" y="3760982"/>
            <a:ext cx="678800" cy="18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8" name="Shape 288"/>
        <p:cNvGrpSpPr/>
        <p:nvPr/>
      </p:nvGrpSpPr>
      <p:grpSpPr>
        <a:xfrm>
          <a:off x="0" y="0"/>
          <a:ext cx="0" cy="0"/>
          <a:chOff x="0" y="0"/>
          <a:chExt cx="0" cy="0"/>
        </a:xfrm>
      </p:grpSpPr>
      <p:sp>
        <p:nvSpPr>
          <p:cNvPr id="289" name="Google Shape;289;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290" name="Google Shape;290;p17"/>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ru" sz="2000" u="none" cap="none" strike="noStrike">
                <a:solidFill>
                  <a:srgbClr val="000000"/>
                </a:solidFill>
                <a:latin typeface="Old Standard TT"/>
                <a:ea typeface="Old Standard TT"/>
                <a:cs typeface="Old Standard TT"/>
                <a:sym typeface="Old Standard TT"/>
              </a:rPr>
              <a:t>Обучение</a:t>
            </a:r>
            <a:r>
              <a:rPr b="0" i="0" lang="ru" sz="1800" u="none" cap="none" strike="noStrike">
                <a:solidFill>
                  <a:srgbClr val="000000"/>
                </a:solidFill>
                <a:latin typeface="Old Standard TT"/>
                <a:ea typeface="Old Standard TT"/>
                <a:cs typeface="Old Standard TT"/>
                <a:sym typeface="Old Standard TT"/>
              </a:rPr>
              <a:t> -- процесс выбора параметра  , которому соответствует наиболее подходящее нам решение задачи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291" name="Google Shape;291;p17"/>
          <p:cNvPicPr preferRelativeResize="0"/>
          <p:nvPr/>
        </p:nvPicPr>
        <p:blipFill rotWithShape="1">
          <a:blip r:embed="rId3">
            <a:alphaModFix/>
          </a:blip>
          <a:srcRect b="0" l="0" r="0" t="0"/>
          <a:stretch/>
        </p:blipFill>
        <p:spPr>
          <a:xfrm>
            <a:off x="4700557" y="1475803"/>
            <a:ext cx="82083" cy="140225"/>
          </a:xfrm>
          <a:prstGeom prst="rect">
            <a:avLst/>
          </a:prstGeom>
          <a:noFill/>
          <a:ln>
            <a:noFill/>
          </a:ln>
        </p:spPr>
      </p:pic>
      <p:pic>
        <p:nvPicPr>
          <p:cNvPr id="292" name="Google Shape;292;p17"/>
          <p:cNvPicPr preferRelativeResize="0"/>
          <p:nvPr/>
        </p:nvPicPr>
        <p:blipFill rotWithShape="1">
          <a:blip r:embed="rId4">
            <a:alphaModFix/>
          </a:blip>
          <a:srcRect b="0" l="0" r="0" t="0"/>
          <a:stretch/>
        </p:blipFill>
        <p:spPr>
          <a:xfrm>
            <a:off x="3928300" y="1738000"/>
            <a:ext cx="742275" cy="201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6" name="Shape 296"/>
        <p:cNvGrpSpPr/>
        <p:nvPr/>
      </p:nvGrpSpPr>
      <p:grpSpPr>
        <a:xfrm>
          <a:off x="0" y="0"/>
          <a:ext cx="0" cy="0"/>
          <a:chOff x="0" y="0"/>
          <a:chExt cx="0" cy="0"/>
        </a:xfrm>
      </p:grpSpPr>
      <p:sp>
        <p:nvSpPr>
          <p:cNvPr id="297" name="Google Shape;297;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298" name="Google Shape;298;p18"/>
          <p:cNvSpPr txBox="1"/>
          <p:nvPr/>
        </p:nvSpPr>
        <p:spPr>
          <a:xfrm>
            <a:off x="551700" y="2285450"/>
            <a:ext cx="8040600" cy="357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ru" sz="3200" u="none" cap="none" strike="noStrike">
                <a:solidFill>
                  <a:srgbClr val="000000"/>
                </a:solidFill>
                <a:latin typeface="Old Standard TT"/>
                <a:ea typeface="Old Standard TT"/>
                <a:cs typeface="Old Standard TT"/>
                <a:sym typeface="Old Standard TT"/>
              </a:rPr>
              <a:t>Как </a:t>
            </a:r>
            <a:r>
              <a:rPr lang="ru" sz="3200">
                <a:latin typeface="Old Standard TT"/>
                <a:ea typeface="Old Standard TT"/>
                <a:cs typeface="Old Standard TT"/>
                <a:sym typeface="Old Standard TT"/>
              </a:rPr>
              <a:t>обучать алгоритм (подбирать оптимальные параметры)</a:t>
            </a:r>
            <a:r>
              <a:rPr b="0" i="0" lang="ru" sz="3200" u="none" cap="none" strike="noStrike">
                <a:solidFill>
                  <a:srgbClr val="000000"/>
                </a:solidFill>
                <a:latin typeface="Old Standard TT"/>
                <a:ea typeface="Old Standard TT"/>
                <a:cs typeface="Old Standard TT"/>
                <a:sym typeface="Old Standard TT"/>
              </a:rPr>
              <a:t>?</a:t>
            </a:r>
            <a:endParaRPr b="0" i="0" sz="32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2" name="Shape 302"/>
        <p:cNvGrpSpPr/>
        <p:nvPr/>
      </p:nvGrpSpPr>
      <p:grpSpPr>
        <a:xfrm>
          <a:off x="0" y="0"/>
          <a:ext cx="0" cy="0"/>
          <a:chOff x="0" y="0"/>
          <a:chExt cx="0" cy="0"/>
        </a:xfrm>
      </p:grpSpPr>
      <p:sp>
        <p:nvSpPr>
          <p:cNvPr id="303" name="Google Shape;303;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304" name="Google Shape;304;p19"/>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Функция потерь (loss):</a:t>
            </a:r>
            <a:endParaRPr b="1" i="0" sz="20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Определим функцию                 , ее значение показывает насколько сильно наше предсказание отличается от реального значения.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Пример: </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предсказания цены дома из предыдущих примеров.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Возможные функции потерь:</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sz="1800">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sz="1800">
              <a:latin typeface="Old Standard TT"/>
              <a:ea typeface="Old Standard TT"/>
              <a:cs typeface="Old Standard TT"/>
              <a:sym typeface="Old Standard TT"/>
            </a:endParaRPr>
          </a:p>
        </p:txBody>
      </p:sp>
      <p:pic>
        <p:nvPicPr>
          <p:cNvPr id="305" name="Google Shape;305;p19"/>
          <p:cNvPicPr preferRelativeResize="0"/>
          <p:nvPr/>
        </p:nvPicPr>
        <p:blipFill rotWithShape="1">
          <a:blip r:embed="rId3">
            <a:alphaModFix/>
          </a:blip>
          <a:srcRect b="0" l="0" r="0" t="0"/>
          <a:stretch/>
        </p:blipFill>
        <p:spPr>
          <a:xfrm>
            <a:off x="2727465" y="1712197"/>
            <a:ext cx="965350" cy="245575"/>
          </a:xfrm>
          <a:prstGeom prst="rect">
            <a:avLst/>
          </a:prstGeom>
          <a:noFill/>
          <a:ln>
            <a:noFill/>
          </a:ln>
        </p:spPr>
      </p:pic>
      <p:pic>
        <p:nvPicPr>
          <p:cNvPr id="306" name="Google Shape;306;p19"/>
          <p:cNvPicPr preferRelativeResize="0"/>
          <p:nvPr/>
        </p:nvPicPr>
        <p:blipFill rotWithShape="1">
          <a:blip r:embed="rId4">
            <a:alphaModFix/>
          </a:blip>
          <a:srcRect b="0" l="0" r="0" t="0"/>
          <a:stretch/>
        </p:blipFill>
        <p:spPr>
          <a:xfrm>
            <a:off x="573676" y="3506350"/>
            <a:ext cx="3966075" cy="372350"/>
          </a:xfrm>
          <a:prstGeom prst="rect">
            <a:avLst/>
          </a:prstGeom>
          <a:noFill/>
          <a:ln>
            <a:noFill/>
          </a:ln>
        </p:spPr>
      </p:pic>
      <p:pic>
        <p:nvPicPr>
          <p:cNvPr id="307" name="Google Shape;307;p19"/>
          <p:cNvPicPr preferRelativeResize="0"/>
          <p:nvPr/>
        </p:nvPicPr>
        <p:blipFill rotWithShape="1">
          <a:blip r:embed="rId5">
            <a:alphaModFix/>
          </a:blip>
          <a:srcRect b="0" l="0" r="0" t="0"/>
          <a:stretch/>
        </p:blipFill>
        <p:spPr>
          <a:xfrm>
            <a:off x="573675" y="4007725"/>
            <a:ext cx="3873275" cy="334800"/>
          </a:xfrm>
          <a:prstGeom prst="rect">
            <a:avLst/>
          </a:prstGeom>
          <a:noFill/>
          <a:ln>
            <a:noFill/>
          </a:ln>
        </p:spPr>
      </p:pic>
      <p:pic>
        <p:nvPicPr>
          <p:cNvPr id="308" name="Google Shape;308;p19"/>
          <p:cNvPicPr preferRelativeResize="0"/>
          <p:nvPr/>
        </p:nvPicPr>
        <p:blipFill rotWithShape="1">
          <a:blip r:embed="rId6">
            <a:alphaModFix/>
          </a:blip>
          <a:srcRect b="0" l="0" r="0" t="0"/>
          <a:stretch/>
        </p:blipFill>
        <p:spPr>
          <a:xfrm>
            <a:off x="573675" y="4422021"/>
            <a:ext cx="4606329" cy="372350"/>
          </a:xfrm>
          <a:prstGeom prst="rect">
            <a:avLst/>
          </a:prstGeom>
          <a:noFill/>
          <a:ln>
            <a:noFill/>
          </a:ln>
        </p:spPr>
      </p:pic>
      <p:sp>
        <p:nvSpPr>
          <p:cNvPr id="309" name="Google Shape;309;p19"/>
          <p:cNvSpPr txBox="1"/>
          <p:nvPr/>
        </p:nvSpPr>
        <p:spPr>
          <a:xfrm>
            <a:off x="4634250" y="3506350"/>
            <a:ext cx="36957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квадратичная функция потерь</a:t>
            </a:r>
            <a:endParaRPr sz="1800">
              <a:latin typeface="Old Standard TT"/>
              <a:ea typeface="Old Standard TT"/>
              <a:cs typeface="Old Standard TT"/>
              <a:sym typeface="Old Standard TT"/>
            </a:endParaRPr>
          </a:p>
        </p:txBody>
      </p:sp>
      <p:sp>
        <p:nvSpPr>
          <p:cNvPr id="310" name="Google Shape;310;p19"/>
          <p:cNvSpPr txBox="1"/>
          <p:nvPr/>
        </p:nvSpPr>
        <p:spPr>
          <a:xfrm>
            <a:off x="4634250" y="3935638"/>
            <a:ext cx="36957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абсолютная функция потерь</a:t>
            </a:r>
            <a:endParaRPr sz="1800">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4" name="Shape 314"/>
        <p:cNvGrpSpPr/>
        <p:nvPr/>
      </p:nvGrpSpPr>
      <p:grpSpPr>
        <a:xfrm>
          <a:off x="0" y="0"/>
          <a:ext cx="0" cy="0"/>
          <a:chOff x="0" y="0"/>
          <a:chExt cx="0" cy="0"/>
        </a:xfrm>
      </p:grpSpPr>
      <p:sp>
        <p:nvSpPr>
          <p:cNvPr id="315" name="Google Shape;315;p2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316" name="Google Shape;316;p20"/>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Эмпирический риск:</a:t>
            </a:r>
            <a:endParaRPr b="1" i="0" sz="20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Определим эмпирический риск как среднее значение функции потерь на обучающем датасете.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lang="ru" sz="1800">
                <a:latin typeface="Old Standard TT"/>
                <a:ea typeface="Old Standard TT"/>
                <a:cs typeface="Old Standard TT"/>
                <a:sym typeface="Old Standard TT"/>
              </a:rPr>
              <a:t>Часто функцию эмпирического риска также называют лоссом.</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Обучение:</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317" name="Google Shape;317;p20"/>
          <p:cNvPicPr preferRelativeResize="0"/>
          <p:nvPr/>
        </p:nvPicPr>
        <p:blipFill rotWithShape="1">
          <a:blip r:embed="rId3">
            <a:alphaModFix/>
          </a:blip>
          <a:srcRect b="0" l="0" r="0" t="0"/>
          <a:stretch/>
        </p:blipFill>
        <p:spPr>
          <a:xfrm>
            <a:off x="566875" y="3289944"/>
            <a:ext cx="4718249" cy="659725"/>
          </a:xfrm>
          <a:prstGeom prst="rect">
            <a:avLst/>
          </a:prstGeom>
          <a:noFill/>
          <a:ln>
            <a:noFill/>
          </a:ln>
        </p:spPr>
      </p:pic>
      <p:sp>
        <p:nvSpPr>
          <p:cNvPr id="318" name="Google Shape;318;p20"/>
          <p:cNvSpPr txBox="1"/>
          <p:nvPr/>
        </p:nvSpPr>
        <p:spPr>
          <a:xfrm>
            <a:off x="566876" y="4090182"/>
            <a:ext cx="4857000" cy="7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(Это просто математическое определение. Конкретный алгоритм получения лучшего параметра для каждой модели свой.)</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5"/>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a:t>
            </a:r>
            <a:r>
              <a:rPr b="1" lang="ru">
                <a:solidFill>
                  <a:srgbClr val="FFEB00"/>
                </a:solidFill>
                <a:latin typeface="Montserrat"/>
                <a:ea typeface="Montserrat"/>
                <a:cs typeface="Montserrat"/>
                <a:sym typeface="Montserrat"/>
              </a:rPr>
              <a:t>инейная регрессия и переобучение</a:t>
            </a:r>
            <a:endParaRPr b="1">
              <a:solidFill>
                <a:srgbClr val="FFEB00"/>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7" name="Shape 327"/>
        <p:cNvGrpSpPr/>
        <p:nvPr/>
      </p:nvGrpSpPr>
      <p:grpSpPr>
        <a:xfrm>
          <a:off x="0" y="0"/>
          <a:ext cx="0" cy="0"/>
          <a:chOff x="0" y="0"/>
          <a:chExt cx="0" cy="0"/>
        </a:xfrm>
      </p:grpSpPr>
      <p:sp>
        <p:nvSpPr>
          <p:cNvPr id="328" name="Google Shape;328;g9b3f43a947_2_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для линейной регрессии</a:t>
            </a:r>
            <a:endParaRPr/>
          </a:p>
        </p:txBody>
      </p:sp>
      <p:sp>
        <p:nvSpPr>
          <p:cNvPr id="329" name="Google Shape;329;g9b3f43a947_2_31"/>
          <p:cNvSpPr txBox="1"/>
          <p:nvPr/>
        </p:nvSpPr>
        <p:spPr>
          <a:xfrm>
            <a:off x="361550" y="1105100"/>
            <a:ext cx="8418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Вспомним как выглядит линейная регрессия: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lang="ru" sz="2200">
                <a:latin typeface="Old Standard TT"/>
                <a:ea typeface="Old Standard TT"/>
                <a:cs typeface="Old Standard TT"/>
                <a:sym typeface="Old Standard TT"/>
              </a:rPr>
              <a:t>Обучение линейной регрессии</a:t>
            </a:r>
            <a:r>
              <a:rPr b="1" i="0" lang="ru" sz="22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lang="ru" sz="1800">
                <a:latin typeface="Old Standard TT"/>
                <a:ea typeface="Old Standard TT"/>
                <a:cs typeface="Old Standard TT"/>
                <a:sym typeface="Old Standard TT"/>
              </a:rPr>
              <a:t>Классически в качестве лосса берут Mean Squared Error (среднее квадратов ошибок)</a:t>
            </a:r>
            <a:endParaRPr b="0" i="0" sz="1800" u="none" cap="none" strike="noStrike">
              <a:solidFill>
                <a:srgbClr val="000000"/>
              </a:solidFill>
              <a:latin typeface="Old Standard TT"/>
              <a:ea typeface="Old Standard TT"/>
              <a:cs typeface="Old Standard TT"/>
              <a:sym typeface="Old Standard TT"/>
            </a:endParaRPr>
          </a:p>
        </p:txBody>
      </p:sp>
      <p:pic>
        <p:nvPicPr>
          <p:cNvPr id="330" name="Google Shape;330;g9b3f43a947_2_31"/>
          <p:cNvPicPr preferRelativeResize="0"/>
          <p:nvPr/>
        </p:nvPicPr>
        <p:blipFill rotWithShape="1">
          <a:blip r:embed="rId3">
            <a:alphaModFix/>
          </a:blip>
          <a:srcRect b="0" l="0" r="0" t="0"/>
          <a:stretch/>
        </p:blipFill>
        <p:spPr>
          <a:xfrm>
            <a:off x="927725" y="1586402"/>
            <a:ext cx="6185025" cy="303175"/>
          </a:xfrm>
          <a:prstGeom prst="rect">
            <a:avLst/>
          </a:prstGeom>
          <a:noFill/>
          <a:ln>
            <a:noFill/>
          </a:ln>
        </p:spPr>
      </p:pic>
      <p:pic>
        <p:nvPicPr>
          <p:cNvPr id="331" name="Google Shape;331;g9b3f43a947_2_31"/>
          <p:cNvPicPr preferRelativeResize="0"/>
          <p:nvPr/>
        </p:nvPicPr>
        <p:blipFill>
          <a:blip r:embed="rId4">
            <a:alphaModFix/>
          </a:blip>
          <a:stretch>
            <a:fillRect/>
          </a:stretch>
        </p:blipFill>
        <p:spPr>
          <a:xfrm>
            <a:off x="695825" y="3456500"/>
            <a:ext cx="6323624" cy="730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9b3f43a947_5_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ru">
                <a:solidFill>
                  <a:srgbClr val="FFEB00"/>
                </a:solidFill>
              </a:rPr>
              <a:t>План</a:t>
            </a:r>
            <a:endParaRPr b="1">
              <a:solidFill>
                <a:srgbClr val="FFEB00"/>
              </a:solidFill>
            </a:endParaRPr>
          </a:p>
          <a:p>
            <a:pPr indent="0" lvl="0" marL="0" rtl="0" algn="ctr">
              <a:lnSpc>
                <a:spcPct val="100000"/>
              </a:lnSpc>
              <a:spcBef>
                <a:spcPts val="0"/>
              </a:spcBef>
              <a:spcAft>
                <a:spcPts val="0"/>
              </a:spcAft>
              <a:buSzPts val="4200"/>
              <a:buNone/>
            </a:pPr>
            <a:r>
              <a:rPr b="1" lang="ru">
                <a:solidFill>
                  <a:srgbClr val="FFEB00"/>
                </a:solidFill>
              </a:rPr>
              <a:t>лекции</a:t>
            </a:r>
            <a:endParaRPr b="1">
              <a:solidFill>
                <a:srgbClr val="FFEB00"/>
              </a:solidFill>
            </a:endParaRPr>
          </a:p>
        </p:txBody>
      </p:sp>
      <p:sp>
        <p:nvSpPr>
          <p:cNvPr id="118" name="Google Shape;118;g9b3f43a947_5_0"/>
          <p:cNvSpPr txBox="1"/>
          <p:nvPr>
            <p:ph idx="2" type="body"/>
          </p:nvPr>
        </p:nvSpPr>
        <p:spPr>
          <a:xfrm>
            <a:off x="4939500" y="724075"/>
            <a:ext cx="4096200" cy="36951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AutoNum type="arabicPeriod"/>
            </a:pPr>
            <a:r>
              <a:rPr lang="ru" sz="2400"/>
              <a:t>Типы задач машинного обучения</a:t>
            </a:r>
            <a:endParaRPr sz="2400"/>
          </a:p>
          <a:p>
            <a:pPr indent="-381000" lvl="0" marL="457200" rtl="0" algn="l">
              <a:lnSpc>
                <a:spcPct val="115000"/>
              </a:lnSpc>
              <a:spcBef>
                <a:spcPts val="0"/>
              </a:spcBef>
              <a:spcAft>
                <a:spcPts val="0"/>
              </a:spcAft>
              <a:buSzPts val="2400"/>
              <a:buAutoNum type="arabicPeriod"/>
            </a:pPr>
            <a:r>
              <a:rPr lang="ru" sz="2400"/>
              <a:t>Обучение с учителем</a:t>
            </a:r>
            <a:endParaRPr sz="2400"/>
          </a:p>
          <a:p>
            <a:pPr indent="-381000" lvl="0" marL="457200" rtl="0" algn="l">
              <a:lnSpc>
                <a:spcPct val="115000"/>
              </a:lnSpc>
              <a:spcBef>
                <a:spcPts val="0"/>
              </a:spcBef>
              <a:spcAft>
                <a:spcPts val="0"/>
              </a:spcAft>
              <a:buSzPts val="2400"/>
              <a:buAutoNum type="arabicPeriod"/>
            </a:pPr>
            <a:r>
              <a:rPr lang="ru" sz="2400"/>
              <a:t>KNN</a:t>
            </a:r>
            <a:endParaRPr sz="2400"/>
          </a:p>
          <a:p>
            <a:pPr indent="-381000" lvl="0" marL="457200" rtl="0" algn="l">
              <a:lnSpc>
                <a:spcPct val="115000"/>
              </a:lnSpc>
              <a:spcBef>
                <a:spcPts val="0"/>
              </a:spcBef>
              <a:spcAft>
                <a:spcPts val="0"/>
              </a:spcAft>
              <a:buSzPts val="2400"/>
              <a:buAutoNum type="arabicPeriod"/>
            </a:pPr>
            <a:r>
              <a:rPr lang="ru" sz="2400"/>
              <a:t>Обучение моделей</a:t>
            </a:r>
            <a:endParaRPr sz="2400"/>
          </a:p>
          <a:p>
            <a:pPr indent="-381000" lvl="0" marL="457200" rtl="0" algn="l">
              <a:lnSpc>
                <a:spcPct val="115000"/>
              </a:lnSpc>
              <a:spcBef>
                <a:spcPts val="0"/>
              </a:spcBef>
              <a:spcAft>
                <a:spcPts val="0"/>
              </a:spcAft>
              <a:buSzPts val="2400"/>
              <a:buAutoNum type="arabicPeriod"/>
            </a:pPr>
            <a:r>
              <a:rPr lang="ru" sz="2400"/>
              <a:t>Линейная регрессия и переобучение</a:t>
            </a:r>
            <a:endParaRPr sz="2400"/>
          </a:p>
          <a:p>
            <a:pPr indent="-381000" lvl="0" marL="457200" rtl="0" algn="l">
              <a:lnSpc>
                <a:spcPct val="115000"/>
              </a:lnSpc>
              <a:spcBef>
                <a:spcPts val="0"/>
              </a:spcBef>
              <a:spcAft>
                <a:spcPts val="0"/>
              </a:spcAft>
              <a:buSzPts val="2400"/>
              <a:buAutoNum type="arabicPeriod"/>
            </a:pPr>
            <a:r>
              <a:rPr lang="ru" sz="2400"/>
              <a:t>Алгоритм применения ML к задачам</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5" name="Shape 335"/>
        <p:cNvGrpSpPr/>
        <p:nvPr/>
      </p:nvGrpSpPr>
      <p:grpSpPr>
        <a:xfrm>
          <a:off x="0" y="0"/>
          <a:ext cx="0" cy="0"/>
          <a:chOff x="0" y="0"/>
          <a:chExt cx="0" cy="0"/>
        </a:xfrm>
      </p:grpSpPr>
      <p:sp>
        <p:nvSpPr>
          <p:cNvPr id="336" name="Google Shape;336;p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для линейной регрессии</a:t>
            </a:r>
            <a:endParaRPr/>
          </a:p>
        </p:txBody>
      </p:sp>
      <p:sp>
        <p:nvSpPr>
          <p:cNvPr id="337" name="Google Shape;337;p26"/>
          <p:cNvSpPr txBox="1"/>
          <p:nvPr/>
        </p:nvSpPr>
        <p:spPr>
          <a:xfrm>
            <a:off x="361550" y="1105100"/>
            <a:ext cx="8418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Вспомним как выглядит линейная регрессия: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Polynomial Regression: </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Пусть у нас изначально есть только один признак </a:t>
            </a:r>
            <a:r>
              <a:rPr b="0" i="1" lang="ru" sz="1800" u="none" cap="none" strike="noStrike">
                <a:solidFill>
                  <a:srgbClr val="000000"/>
                </a:solidFill>
                <a:latin typeface="Old Standard TT"/>
                <a:ea typeface="Old Standard TT"/>
                <a:cs typeface="Old Standard TT"/>
                <a:sym typeface="Old Standard TT"/>
              </a:rPr>
              <a:t>x</a:t>
            </a:r>
            <a:r>
              <a:rPr b="0" i="0" lang="ru" sz="1800" u="none" cap="none" strike="noStrike">
                <a:solidFill>
                  <a:srgbClr val="000000"/>
                </a:solidFill>
                <a:latin typeface="Old Standard TT"/>
                <a:ea typeface="Old Standard TT"/>
                <a:cs typeface="Old Standard TT"/>
                <a:sym typeface="Old Standard TT"/>
              </a:rPr>
              <a:t>. Создадим новые: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Тогда линейная регрессия от таких признаков называется полиномиальной:</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338" name="Google Shape;338;p26"/>
          <p:cNvPicPr preferRelativeResize="0"/>
          <p:nvPr/>
        </p:nvPicPr>
        <p:blipFill rotWithShape="1">
          <a:blip r:embed="rId3">
            <a:alphaModFix/>
          </a:blip>
          <a:srcRect b="0" l="0" r="0" t="0"/>
          <a:stretch/>
        </p:blipFill>
        <p:spPr>
          <a:xfrm>
            <a:off x="500300" y="2942343"/>
            <a:ext cx="3022172" cy="268300"/>
          </a:xfrm>
          <a:prstGeom prst="rect">
            <a:avLst/>
          </a:prstGeom>
          <a:noFill/>
          <a:ln>
            <a:noFill/>
          </a:ln>
        </p:spPr>
      </p:pic>
      <p:pic>
        <p:nvPicPr>
          <p:cNvPr id="339" name="Google Shape;339;p26"/>
          <p:cNvPicPr preferRelativeResize="0"/>
          <p:nvPr/>
        </p:nvPicPr>
        <p:blipFill rotWithShape="1">
          <a:blip r:embed="rId4">
            <a:alphaModFix/>
          </a:blip>
          <a:srcRect b="0" l="0" r="0" t="0"/>
          <a:stretch/>
        </p:blipFill>
        <p:spPr>
          <a:xfrm>
            <a:off x="927725" y="3785912"/>
            <a:ext cx="4433925" cy="330625"/>
          </a:xfrm>
          <a:prstGeom prst="rect">
            <a:avLst/>
          </a:prstGeom>
          <a:noFill/>
          <a:ln>
            <a:noFill/>
          </a:ln>
        </p:spPr>
      </p:pic>
      <p:pic>
        <p:nvPicPr>
          <p:cNvPr id="340" name="Google Shape;340;p26"/>
          <p:cNvPicPr preferRelativeResize="0"/>
          <p:nvPr/>
        </p:nvPicPr>
        <p:blipFill rotWithShape="1">
          <a:blip r:embed="rId5">
            <a:alphaModFix/>
          </a:blip>
          <a:srcRect b="0" l="0" r="0" t="0"/>
          <a:stretch/>
        </p:blipFill>
        <p:spPr>
          <a:xfrm>
            <a:off x="927725" y="1586402"/>
            <a:ext cx="6185025" cy="303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4" name="Shape 344"/>
        <p:cNvGrpSpPr/>
        <p:nvPr/>
      </p:nvGrpSpPr>
      <p:grpSpPr>
        <a:xfrm>
          <a:off x="0" y="0"/>
          <a:ext cx="0" cy="0"/>
          <a:chOff x="0" y="0"/>
          <a:chExt cx="0" cy="0"/>
        </a:xfrm>
      </p:grpSpPr>
      <p:sp>
        <p:nvSpPr>
          <p:cNvPr id="345" name="Google Shape;345;p2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для линейной регрессии</a:t>
            </a:r>
            <a:endParaRPr/>
          </a:p>
        </p:txBody>
      </p:sp>
      <p:pic>
        <p:nvPicPr>
          <p:cNvPr id="346" name="Google Shape;346;p27"/>
          <p:cNvPicPr preferRelativeResize="0"/>
          <p:nvPr/>
        </p:nvPicPr>
        <p:blipFill rotWithShape="1">
          <a:blip r:embed="rId3">
            <a:alphaModFix/>
          </a:blip>
          <a:srcRect b="0" l="0" r="0" t="0"/>
          <a:stretch/>
        </p:blipFill>
        <p:spPr>
          <a:xfrm>
            <a:off x="1663938" y="1156050"/>
            <a:ext cx="5816117" cy="37804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0" name="Shape 350"/>
        <p:cNvGrpSpPr/>
        <p:nvPr/>
      </p:nvGrpSpPr>
      <p:grpSpPr>
        <a:xfrm>
          <a:off x="0" y="0"/>
          <a:ext cx="0" cy="0"/>
          <a:chOff x="0" y="0"/>
          <a:chExt cx="0" cy="0"/>
        </a:xfrm>
      </p:grpSpPr>
      <p:sp>
        <p:nvSpPr>
          <p:cNvPr id="351" name="Google Shape;351;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(KNN)</a:t>
            </a:r>
            <a:endParaRPr/>
          </a:p>
        </p:txBody>
      </p:sp>
      <p:pic>
        <p:nvPicPr>
          <p:cNvPr id="352" name="Google Shape;352;p28"/>
          <p:cNvPicPr preferRelativeResize="0"/>
          <p:nvPr/>
        </p:nvPicPr>
        <p:blipFill rotWithShape="1">
          <a:blip r:embed="rId3">
            <a:alphaModFix/>
          </a:blip>
          <a:srcRect b="49627" l="0" r="0" t="0"/>
          <a:stretch/>
        </p:blipFill>
        <p:spPr>
          <a:xfrm>
            <a:off x="3773850" y="1193775"/>
            <a:ext cx="5143499" cy="2590876"/>
          </a:xfrm>
          <a:prstGeom prst="rect">
            <a:avLst/>
          </a:prstGeom>
          <a:noFill/>
          <a:ln>
            <a:noFill/>
          </a:ln>
        </p:spPr>
      </p:pic>
      <p:sp>
        <p:nvSpPr>
          <p:cNvPr id="353" name="Google Shape;353;p28"/>
          <p:cNvSpPr txBox="1"/>
          <p:nvPr/>
        </p:nvSpPr>
        <p:spPr>
          <a:xfrm>
            <a:off x="661700" y="1350675"/>
            <a:ext cx="2926500" cy="334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Если в алгоритме KNN мы возьмем k = 1, то получим идеальные предсказания на всем обучающем датасете и эмпирический риск (средний лосс) будет равен 0.</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Но такие предсказания могут быть очень плохими.</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7" name="Shape 357"/>
        <p:cNvGrpSpPr/>
        <p:nvPr/>
      </p:nvGrpSpPr>
      <p:grpSpPr>
        <a:xfrm>
          <a:off x="0" y="0"/>
          <a:ext cx="0" cy="0"/>
          <a:chOff x="0" y="0"/>
          <a:chExt cx="0" cy="0"/>
        </a:xfrm>
      </p:grpSpPr>
      <p:sp>
        <p:nvSpPr>
          <p:cNvPr id="358" name="Google Shape;358;p29"/>
          <p:cNvSpPr txBox="1"/>
          <p:nvPr/>
        </p:nvSpPr>
        <p:spPr>
          <a:xfrm>
            <a:off x="751900" y="2304000"/>
            <a:ext cx="7544700" cy="53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Как определить термин переобучение и потом находить его?</a:t>
            </a:r>
            <a:endParaRPr b="1" i="0" sz="22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2" name="Shape 362"/>
        <p:cNvGrpSpPr/>
        <p:nvPr/>
      </p:nvGrpSpPr>
      <p:grpSpPr>
        <a:xfrm>
          <a:off x="0" y="0"/>
          <a:ext cx="0" cy="0"/>
          <a:chOff x="0" y="0"/>
          <a:chExt cx="0" cy="0"/>
        </a:xfrm>
      </p:grpSpPr>
      <p:sp>
        <p:nvSpPr>
          <p:cNvPr id="363" name="Google Shape;363;p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Разделение на Train/Validation/Test</a:t>
            </a:r>
            <a:endParaRPr/>
          </a:p>
        </p:txBody>
      </p:sp>
      <p:pic>
        <p:nvPicPr>
          <p:cNvPr id="364" name="Google Shape;364;p30"/>
          <p:cNvPicPr preferRelativeResize="0"/>
          <p:nvPr/>
        </p:nvPicPr>
        <p:blipFill rotWithShape="1">
          <a:blip r:embed="rId3">
            <a:alphaModFix/>
          </a:blip>
          <a:srcRect b="0" l="0" r="0" t="53867"/>
          <a:stretch/>
        </p:blipFill>
        <p:spPr>
          <a:xfrm>
            <a:off x="311700" y="3397175"/>
            <a:ext cx="5965377" cy="1482425"/>
          </a:xfrm>
          <a:prstGeom prst="rect">
            <a:avLst/>
          </a:prstGeom>
          <a:noFill/>
          <a:ln>
            <a:noFill/>
          </a:ln>
        </p:spPr>
      </p:pic>
      <p:sp>
        <p:nvSpPr>
          <p:cNvPr id="365" name="Google Shape;365;p30"/>
          <p:cNvSpPr txBox="1"/>
          <p:nvPr/>
        </p:nvSpPr>
        <p:spPr>
          <a:xfrm>
            <a:off x="400400" y="1058225"/>
            <a:ext cx="5907600" cy="1661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Train - данные для обучения.</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Validation - данные для итеративной оценки качества.</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Test - данные для финальной оценки качества.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Часто можно опустить test часть. В этом случае название validation dataset и test dataset значат одно и то же. </a:t>
            </a:r>
            <a:endParaRPr b="0" i="0" sz="1800" u="none" cap="none" strike="noStrike">
              <a:solidFill>
                <a:srgbClr val="000000"/>
              </a:solidFill>
              <a:latin typeface="Old Standard TT"/>
              <a:ea typeface="Old Standard TT"/>
              <a:cs typeface="Old Standard TT"/>
              <a:sym typeface="Old Standard TT"/>
            </a:endParaRPr>
          </a:p>
        </p:txBody>
      </p:sp>
      <p:sp>
        <p:nvSpPr>
          <p:cNvPr id="366" name="Google Shape;366;p30"/>
          <p:cNvSpPr/>
          <p:nvPr/>
        </p:nvSpPr>
        <p:spPr>
          <a:xfrm>
            <a:off x="1923700" y="3056075"/>
            <a:ext cx="613800" cy="341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sng" cap="none" strike="noStrike">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0" name="Shape 370"/>
        <p:cNvGrpSpPr/>
        <p:nvPr/>
      </p:nvGrpSpPr>
      <p:grpSpPr>
        <a:xfrm>
          <a:off x="0" y="0"/>
          <a:ext cx="0" cy="0"/>
          <a:chOff x="0" y="0"/>
          <a:chExt cx="0" cy="0"/>
        </a:xfrm>
      </p:grpSpPr>
      <p:sp>
        <p:nvSpPr>
          <p:cNvPr id="371" name="Google Shape;371;p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Разделение на Train/Validation/Test</a:t>
            </a:r>
            <a:endParaRPr/>
          </a:p>
        </p:txBody>
      </p:sp>
      <p:sp>
        <p:nvSpPr>
          <p:cNvPr id="372" name="Google Shape;372;p31"/>
          <p:cNvSpPr txBox="1"/>
          <p:nvPr/>
        </p:nvSpPr>
        <p:spPr>
          <a:xfrm>
            <a:off x="339745" y="1089174"/>
            <a:ext cx="5245800" cy="5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Переобучение</a:t>
            </a:r>
            <a:r>
              <a:rPr b="0" i="0" lang="ru" sz="1800" u="none" cap="none" strike="noStrike">
                <a:solidFill>
                  <a:srgbClr val="000000"/>
                </a:solidFill>
                <a:latin typeface="Old Standard TT"/>
                <a:ea typeface="Old Standard TT"/>
                <a:cs typeface="Old Standard TT"/>
                <a:sym typeface="Old Standard TT"/>
              </a:rPr>
              <a:t> - ситуация, когда качество модели на train данных значительно лучше, чем на validation/test.</a:t>
            </a:r>
            <a:endParaRPr b="0" i="0" sz="1800" u="none" cap="none" strike="noStrike">
              <a:solidFill>
                <a:srgbClr val="000000"/>
              </a:solidFill>
              <a:latin typeface="Old Standard TT"/>
              <a:ea typeface="Old Standard TT"/>
              <a:cs typeface="Old Standard TT"/>
              <a:sym typeface="Old Standard TT"/>
            </a:endParaRPr>
          </a:p>
        </p:txBody>
      </p:sp>
      <p:pic>
        <p:nvPicPr>
          <p:cNvPr id="373" name="Google Shape;373;p31"/>
          <p:cNvPicPr preferRelativeResize="0"/>
          <p:nvPr/>
        </p:nvPicPr>
        <p:blipFill rotWithShape="1">
          <a:blip r:embed="rId3">
            <a:alphaModFix/>
          </a:blip>
          <a:srcRect b="-1193" l="0" r="0" t="0"/>
          <a:stretch/>
        </p:blipFill>
        <p:spPr>
          <a:xfrm>
            <a:off x="5404200" y="1221050"/>
            <a:ext cx="3477100" cy="3518625"/>
          </a:xfrm>
          <a:prstGeom prst="rect">
            <a:avLst/>
          </a:prstGeom>
          <a:noFill/>
          <a:ln>
            <a:noFill/>
          </a:ln>
        </p:spPr>
      </p:pic>
      <p:pic>
        <p:nvPicPr>
          <p:cNvPr descr="Deriving Polynomial Regression with Regularization to Avoid Overfitting –  Ardian Umam blog" id="374" name="Google Shape;374;p31"/>
          <p:cNvPicPr preferRelativeResize="0"/>
          <p:nvPr/>
        </p:nvPicPr>
        <p:blipFill rotWithShape="1">
          <a:blip r:embed="rId4">
            <a:alphaModFix/>
          </a:blip>
          <a:srcRect b="0" l="0" r="0" t="0"/>
          <a:stretch/>
        </p:blipFill>
        <p:spPr>
          <a:xfrm>
            <a:off x="1139200" y="2346650"/>
            <a:ext cx="2843075" cy="2135175"/>
          </a:xfrm>
          <a:prstGeom prst="rect">
            <a:avLst/>
          </a:prstGeom>
          <a:noFill/>
          <a:ln>
            <a:noFill/>
          </a:ln>
        </p:spPr>
      </p:pic>
      <p:sp>
        <p:nvSpPr>
          <p:cNvPr id="375" name="Google Shape;375;p31"/>
          <p:cNvSpPr/>
          <p:nvPr/>
        </p:nvSpPr>
        <p:spPr>
          <a:xfrm>
            <a:off x="1521225" y="2933300"/>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1"/>
          <p:cNvSpPr/>
          <p:nvPr/>
        </p:nvSpPr>
        <p:spPr>
          <a:xfrm>
            <a:off x="1819203" y="2746792"/>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1"/>
          <p:cNvSpPr/>
          <p:nvPr/>
        </p:nvSpPr>
        <p:spPr>
          <a:xfrm>
            <a:off x="2373068" y="2920819"/>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1"/>
          <p:cNvSpPr/>
          <p:nvPr/>
        </p:nvSpPr>
        <p:spPr>
          <a:xfrm>
            <a:off x="3116928" y="3661192"/>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1"/>
          <p:cNvSpPr/>
          <p:nvPr/>
        </p:nvSpPr>
        <p:spPr>
          <a:xfrm>
            <a:off x="3386458" y="3536078"/>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1"/>
          <p:cNvSpPr/>
          <p:nvPr/>
        </p:nvSpPr>
        <p:spPr>
          <a:xfrm>
            <a:off x="1368825" y="4533500"/>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1"/>
          <p:cNvSpPr txBox="1"/>
          <p:nvPr/>
        </p:nvSpPr>
        <p:spPr>
          <a:xfrm>
            <a:off x="1383626" y="4349857"/>
            <a:ext cx="1971600" cy="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-точка из test датасета</a:t>
            </a:r>
            <a:endParaRPr b="0" i="0" sz="1400" u="none" cap="none" strike="noStrike">
              <a:solidFill>
                <a:srgbClr val="000000"/>
              </a:solidFill>
              <a:latin typeface="Old Standard TT"/>
              <a:ea typeface="Old Standard TT"/>
              <a:cs typeface="Old Standard TT"/>
              <a:sym typeface="Old Standard TT"/>
            </a:endParaRPr>
          </a:p>
        </p:txBody>
      </p:sp>
      <p:pic>
        <p:nvPicPr>
          <p:cNvPr descr="Deriving Polynomial Regression with Regularization to Avoid Overfitting –  Ardian Umam blog" id="382" name="Google Shape;382;p31"/>
          <p:cNvPicPr preferRelativeResize="0"/>
          <p:nvPr/>
        </p:nvPicPr>
        <p:blipFill rotWithShape="1">
          <a:blip r:embed="rId4">
            <a:alphaModFix/>
          </a:blip>
          <a:srcRect b="60810" l="9518" r="86642" t="31839"/>
          <a:stretch/>
        </p:blipFill>
        <p:spPr>
          <a:xfrm>
            <a:off x="1361999" y="4701713"/>
            <a:ext cx="109151" cy="156900"/>
          </a:xfrm>
          <a:prstGeom prst="rect">
            <a:avLst/>
          </a:prstGeom>
          <a:noFill/>
          <a:ln>
            <a:noFill/>
          </a:ln>
        </p:spPr>
      </p:pic>
      <p:sp>
        <p:nvSpPr>
          <p:cNvPr id="383" name="Google Shape;383;p31"/>
          <p:cNvSpPr txBox="1"/>
          <p:nvPr/>
        </p:nvSpPr>
        <p:spPr>
          <a:xfrm>
            <a:off x="1383625" y="4571625"/>
            <a:ext cx="2143200" cy="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-точка из train датасета</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7" name="Shape 387"/>
        <p:cNvGrpSpPr/>
        <p:nvPr/>
      </p:nvGrpSpPr>
      <p:grpSpPr>
        <a:xfrm>
          <a:off x="0" y="0"/>
          <a:ext cx="0" cy="0"/>
          <a:chOff x="0" y="0"/>
          <a:chExt cx="0" cy="0"/>
        </a:xfrm>
      </p:grpSpPr>
      <p:sp>
        <p:nvSpPr>
          <p:cNvPr id="388" name="Google Shape;388;p3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Cross-validation</a:t>
            </a:r>
            <a:endParaRPr/>
          </a:p>
        </p:txBody>
      </p:sp>
      <p:pic>
        <p:nvPicPr>
          <p:cNvPr descr="3.1. Cross-validation: evaluating estimator performance — scikit-learn  0.23.2 documentation" id="389" name="Google Shape;389;p32"/>
          <p:cNvPicPr preferRelativeResize="0"/>
          <p:nvPr/>
        </p:nvPicPr>
        <p:blipFill rotWithShape="1">
          <a:blip r:embed="rId3">
            <a:alphaModFix/>
          </a:blip>
          <a:srcRect b="0" l="0" r="0" t="0"/>
          <a:stretch/>
        </p:blipFill>
        <p:spPr>
          <a:xfrm>
            <a:off x="311700" y="1112800"/>
            <a:ext cx="5479849" cy="3793750"/>
          </a:xfrm>
          <a:prstGeom prst="rect">
            <a:avLst/>
          </a:prstGeom>
          <a:noFill/>
          <a:ln>
            <a:noFill/>
          </a:ln>
        </p:spPr>
      </p:pic>
      <p:sp>
        <p:nvSpPr>
          <p:cNvPr id="390" name="Google Shape;390;p32"/>
          <p:cNvSpPr/>
          <p:nvPr/>
        </p:nvSpPr>
        <p:spPr>
          <a:xfrm>
            <a:off x="4536375" y="3015150"/>
            <a:ext cx="2012400" cy="839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2"/>
          <p:cNvSpPr txBox="1"/>
          <p:nvPr/>
        </p:nvSpPr>
        <p:spPr>
          <a:xfrm>
            <a:off x="4572000" y="2933300"/>
            <a:ext cx="1562100" cy="34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Выполняем обучение для каждого из 5 сплитов.</a:t>
            </a:r>
            <a:endParaRPr b="0" i="0" sz="1400" u="none" cap="none" strike="noStrike">
              <a:solidFill>
                <a:srgbClr val="000000"/>
              </a:solidFill>
              <a:latin typeface="Old Standard TT"/>
              <a:ea typeface="Old Standard TT"/>
              <a:cs typeface="Old Standard TT"/>
              <a:sym typeface="Old Standard TT"/>
            </a:endParaRPr>
          </a:p>
        </p:txBody>
      </p:sp>
      <p:sp>
        <p:nvSpPr>
          <p:cNvPr id="392" name="Google Shape;392;p32"/>
          <p:cNvSpPr/>
          <p:nvPr/>
        </p:nvSpPr>
        <p:spPr>
          <a:xfrm>
            <a:off x="2776425" y="4558550"/>
            <a:ext cx="1274700" cy="34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2"/>
          <p:cNvSpPr txBox="1"/>
          <p:nvPr/>
        </p:nvSpPr>
        <p:spPr>
          <a:xfrm>
            <a:off x="2550250" y="4422725"/>
            <a:ext cx="1562100" cy="34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Итоговая оценка качества</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Алгоритм применения ML</a:t>
            </a:r>
            <a:endParaRPr b="1">
              <a:solidFill>
                <a:srgbClr val="FFEB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2" name="Shape 402"/>
        <p:cNvGrpSpPr/>
        <p:nvPr/>
      </p:nvGrpSpPr>
      <p:grpSpPr>
        <a:xfrm>
          <a:off x="0" y="0"/>
          <a:ext cx="0" cy="0"/>
          <a:chOff x="0" y="0"/>
          <a:chExt cx="0" cy="0"/>
        </a:xfrm>
      </p:grpSpPr>
      <p:sp>
        <p:nvSpPr>
          <p:cNvPr id="403" name="Google Shape;403;p3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Решение задачи</a:t>
            </a:r>
            <a:endParaRPr/>
          </a:p>
        </p:txBody>
      </p:sp>
      <p:sp>
        <p:nvSpPr>
          <p:cNvPr id="404" name="Google Shape;404;p34"/>
          <p:cNvSpPr txBox="1"/>
          <p:nvPr/>
        </p:nvSpPr>
        <p:spPr>
          <a:xfrm>
            <a:off x="422925" y="1241525"/>
            <a:ext cx="7544700" cy="35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pic>
        <p:nvPicPr>
          <p:cNvPr id="405" name="Google Shape;405;p34"/>
          <p:cNvPicPr preferRelativeResize="0"/>
          <p:nvPr/>
        </p:nvPicPr>
        <p:blipFill rotWithShape="1">
          <a:blip r:embed="rId3">
            <a:alphaModFix/>
          </a:blip>
          <a:srcRect b="18579" l="64873" r="2331" t="39526"/>
          <a:stretch/>
        </p:blipFill>
        <p:spPr>
          <a:xfrm>
            <a:off x="774500" y="1241525"/>
            <a:ext cx="7193122" cy="295349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5"/>
          <p:cNvSpPr txBox="1"/>
          <p:nvPr>
            <p:ph type="ctrTitle"/>
          </p:nvPr>
        </p:nvSpPr>
        <p:spPr>
          <a:xfrm>
            <a:off x="239050" y="2129250"/>
            <a:ext cx="8520600" cy="885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The End</a:t>
            </a:r>
            <a:endParaRPr b="1">
              <a:solidFill>
                <a:srgbClr val="FFEB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Типы задач машинного обучения</a:t>
            </a:r>
            <a:endParaRPr b="1">
              <a:solidFill>
                <a:srgbClr val="FFEB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7" name="Shape 127"/>
        <p:cNvGrpSpPr/>
        <p:nvPr/>
      </p:nvGrpSpPr>
      <p:grpSpPr>
        <a:xfrm>
          <a:off x="0" y="0"/>
          <a:ext cx="0" cy="0"/>
          <a:chOff x="0" y="0"/>
          <a:chExt cx="0" cy="0"/>
        </a:xfrm>
      </p:grpSpPr>
      <p:pic>
        <p:nvPicPr>
          <p:cNvPr id="128" name="Google Shape;128;p4"/>
          <p:cNvPicPr preferRelativeResize="0"/>
          <p:nvPr/>
        </p:nvPicPr>
        <p:blipFill rotWithShape="1">
          <a:blip r:embed="rId3">
            <a:alphaModFix/>
          </a:blip>
          <a:srcRect b="0" l="0" r="0" t="0"/>
          <a:stretch/>
        </p:blipFill>
        <p:spPr>
          <a:xfrm>
            <a:off x="1072334" y="67300"/>
            <a:ext cx="6999324" cy="50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2" name="Shape 132"/>
        <p:cNvGrpSpPr/>
        <p:nvPr/>
      </p:nvGrpSpPr>
      <p:grpSpPr>
        <a:xfrm>
          <a:off x="0" y="0"/>
          <a:ext cx="0" cy="0"/>
          <a:chOff x="0" y="0"/>
          <a:chExt cx="0" cy="0"/>
        </a:xfrm>
      </p:grpSpPr>
      <p:sp>
        <p:nvSpPr>
          <p:cNvPr id="133" name="Google Shape;133;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Unsupervised learning</a:t>
            </a:r>
            <a:endParaRPr/>
          </a:p>
        </p:txBody>
      </p:sp>
      <p:sp>
        <p:nvSpPr>
          <p:cNvPr id="134" name="Google Shape;134;p5"/>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pic>
        <p:nvPicPr>
          <p:cNvPr descr="Clustering in Machine Learning - GeeksforGeeks" id="135" name="Google Shape;135;p5"/>
          <p:cNvPicPr preferRelativeResize="0"/>
          <p:nvPr/>
        </p:nvPicPr>
        <p:blipFill rotWithShape="1">
          <a:blip r:embed="rId3">
            <a:alphaModFix/>
          </a:blip>
          <a:srcRect b="0" l="0" r="0" t="0"/>
          <a:stretch/>
        </p:blipFill>
        <p:spPr>
          <a:xfrm>
            <a:off x="1771650" y="1630350"/>
            <a:ext cx="5600700" cy="2158604"/>
          </a:xfrm>
          <a:prstGeom prst="rect">
            <a:avLst/>
          </a:prstGeom>
          <a:noFill/>
          <a:ln>
            <a:noFill/>
          </a:ln>
        </p:spPr>
      </p:pic>
      <p:sp>
        <p:nvSpPr>
          <p:cNvPr id="136" name="Google Shape;136;p5"/>
          <p:cNvSpPr txBox="1"/>
          <p:nvPr/>
        </p:nvSpPr>
        <p:spPr>
          <a:xfrm>
            <a:off x="1753150" y="3915600"/>
            <a:ext cx="6378300" cy="6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Кластеризация. Применение на практике: разделение аудитории на группы с общими интересами для эффективной рекламы.</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0" name="Shape 140"/>
        <p:cNvGrpSpPr/>
        <p:nvPr/>
      </p:nvGrpSpPr>
      <p:grpSpPr>
        <a:xfrm>
          <a:off x="0" y="0"/>
          <a:ext cx="0" cy="0"/>
          <a:chOff x="0" y="0"/>
          <a:chExt cx="0" cy="0"/>
        </a:xfrm>
      </p:grpSpPr>
      <p:sp>
        <p:nvSpPr>
          <p:cNvPr id="141" name="Google Shape;141;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Reinforcement learning</a:t>
            </a:r>
            <a:endParaRPr/>
          </a:p>
        </p:txBody>
      </p:sp>
      <p:sp>
        <p:nvSpPr>
          <p:cNvPr id="142" name="Google Shape;142;p6"/>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pic>
        <p:nvPicPr>
          <p:cNvPr id="143" name="Google Shape;143;p6"/>
          <p:cNvPicPr preferRelativeResize="0"/>
          <p:nvPr/>
        </p:nvPicPr>
        <p:blipFill rotWithShape="1">
          <a:blip r:embed="rId3">
            <a:alphaModFix/>
          </a:blip>
          <a:srcRect b="0" l="0" r="0" t="0"/>
          <a:stretch/>
        </p:blipFill>
        <p:spPr>
          <a:xfrm>
            <a:off x="3925263" y="1427300"/>
            <a:ext cx="4677025" cy="2288875"/>
          </a:xfrm>
          <a:prstGeom prst="rect">
            <a:avLst/>
          </a:prstGeom>
          <a:noFill/>
          <a:ln>
            <a:noFill/>
          </a:ln>
        </p:spPr>
      </p:pic>
      <p:sp>
        <p:nvSpPr>
          <p:cNvPr id="144" name="Google Shape;144;p6"/>
          <p:cNvSpPr txBox="1"/>
          <p:nvPr/>
        </p:nvSpPr>
        <p:spPr>
          <a:xfrm>
            <a:off x="311700" y="1427300"/>
            <a:ext cx="3515100" cy="30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Reinforcement Learning основан на том, что алгоритм за каждое свое действие получает награду или наказание.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AlphaGo сыграл сам с собой миллионы партий.</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Обучение с учителем</a:t>
            </a:r>
            <a:endParaRPr b="1">
              <a:solidFill>
                <a:srgbClr val="FFEB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3" name="Shape 153"/>
        <p:cNvGrpSpPr/>
        <p:nvPr/>
      </p:nvGrpSpPr>
      <p:grpSpPr>
        <a:xfrm>
          <a:off x="0" y="0"/>
          <a:ext cx="0" cy="0"/>
          <a:chOff x="0" y="0"/>
          <a:chExt cx="0" cy="0"/>
        </a:xfrm>
      </p:grpSpPr>
      <p:sp>
        <p:nvSpPr>
          <p:cNvPr id="154" name="Google Shape;154;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155" name="Google Shape;155;p8"/>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sp>
        <p:nvSpPr>
          <p:cNvPr id="156" name="Google Shape;156;p8"/>
          <p:cNvSpPr txBox="1"/>
          <p:nvPr/>
        </p:nvSpPr>
        <p:spPr>
          <a:xfrm>
            <a:off x="504150" y="1263550"/>
            <a:ext cx="73323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X - множество объектов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Y - множество ответов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157" name="Google Shape;157;p8"/>
          <p:cNvPicPr preferRelativeResize="0"/>
          <p:nvPr/>
        </p:nvPicPr>
        <p:blipFill rotWithShape="1">
          <a:blip r:embed="rId4">
            <a:alphaModFix/>
          </a:blip>
          <a:srcRect b="0" l="0" r="0" t="0"/>
          <a:stretch/>
        </p:blipFill>
        <p:spPr>
          <a:xfrm>
            <a:off x="623125" y="2025950"/>
            <a:ext cx="1349375" cy="265491"/>
          </a:xfrm>
          <a:prstGeom prst="rect">
            <a:avLst/>
          </a:prstGeom>
          <a:noFill/>
          <a:ln>
            <a:noFill/>
          </a:ln>
        </p:spPr>
      </p:pic>
      <p:sp>
        <p:nvSpPr>
          <p:cNvPr id="158" name="Google Shape;158;p8"/>
          <p:cNvSpPr txBox="1"/>
          <p:nvPr/>
        </p:nvSpPr>
        <p:spPr>
          <a:xfrm>
            <a:off x="1888930" y="1921278"/>
            <a:ext cx="3918300" cy="325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Old Standard TT"/>
              <a:buChar char="-"/>
            </a:pPr>
            <a:r>
              <a:rPr b="0" i="0" lang="ru" sz="1700" u="none" cap="none" strike="noStrike">
                <a:solidFill>
                  <a:srgbClr val="000000"/>
                </a:solidFill>
                <a:latin typeface="Old Standard TT"/>
                <a:ea typeface="Old Standard TT"/>
                <a:cs typeface="Old Standard TT"/>
                <a:sym typeface="Old Standard TT"/>
              </a:rPr>
              <a:t>истинная зависимость.</a:t>
            </a:r>
            <a:endParaRPr b="0" i="0" sz="1700" u="none" cap="none" strike="noStrike">
              <a:solidFill>
                <a:srgbClr val="000000"/>
              </a:solidFill>
              <a:latin typeface="Old Standard TT"/>
              <a:ea typeface="Old Standard TT"/>
              <a:cs typeface="Old Standard TT"/>
              <a:sym typeface="Old Standard TT"/>
            </a:endParaRPr>
          </a:p>
        </p:txBody>
      </p:sp>
      <p:sp>
        <p:nvSpPr>
          <p:cNvPr id="159" name="Google Shape;159;p8"/>
          <p:cNvSpPr txBox="1"/>
          <p:nvPr/>
        </p:nvSpPr>
        <p:spPr>
          <a:xfrm>
            <a:off x="531150" y="2720000"/>
            <a:ext cx="8019600" cy="70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Обучающий датасет - множество наборов из фичей и значений целевой переменной. Мы обозначим его                   .</a:t>
            </a:r>
            <a:endParaRPr b="0" i="0" sz="1800" u="none" cap="none" strike="noStrike">
              <a:solidFill>
                <a:srgbClr val="000000"/>
              </a:solidFill>
              <a:latin typeface="Old Standard TT"/>
              <a:ea typeface="Old Standard TT"/>
              <a:cs typeface="Old Standard TT"/>
              <a:sym typeface="Old Standard TT"/>
            </a:endParaRPr>
          </a:p>
        </p:txBody>
      </p:sp>
      <p:pic>
        <p:nvPicPr>
          <p:cNvPr id="160" name="Google Shape;160;p8"/>
          <p:cNvPicPr preferRelativeResize="0"/>
          <p:nvPr/>
        </p:nvPicPr>
        <p:blipFill rotWithShape="1">
          <a:blip r:embed="rId5">
            <a:alphaModFix/>
          </a:blip>
          <a:srcRect b="0" l="0" r="0" t="0"/>
          <a:stretch/>
        </p:blipFill>
        <p:spPr>
          <a:xfrm>
            <a:off x="464825" y="3489037"/>
            <a:ext cx="4572001" cy="1079800"/>
          </a:xfrm>
          <a:prstGeom prst="rect">
            <a:avLst/>
          </a:prstGeom>
          <a:noFill/>
          <a:ln>
            <a:noFill/>
          </a:ln>
        </p:spPr>
      </p:pic>
      <p:pic>
        <p:nvPicPr>
          <p:cNvPr id="161" name="Google Shape;161;p8"/>
          <p:cNvPicPr preferRelativeResize="0"/>
          <p:nvPr/>
        </p:nvPicPr>
        <p:blipFill rotWithShape="1">
          <a:blip r:embed="rId6">
            <a:alphaModFix/>
          </a:blip>
          <a:srcRect b="0" l="0" r="0" t="0"/>
          <a:stretch/>
        </p:blipFill>
        <p:spPr>
          <a:xfrm>
            <a:off x="5616418" y="3428043"/>
            <a:ext cx="2423596" cy="1201750"/>
          </a:xfrm>
          <a:prstGeom prst="rect">
            <a:avLst/>
          </a:prstGeom>
          <a:noFill/>
          <a:ln>
            <a:noFill/>
          </a:ln>
        </p:spPr>
      </p:pic>
      <p:pic>
        <p:nvPicPr>
          <p:cNvPr id="162" name="Google Shape;162;p8"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7">
            <a:alphaModFix/>
          </a:blip>
          <a:srcRect b="0" l="0" r="0" t="0"/>
          <a:stretch/>
        </p:blipFill>
        <p:spPr>
          <a:xfrm>
            <a:off x="3813816" y="3147736"/>
            <a:ext cx="1161425" cy="21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