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Montserrat"/>
      <p:regular r:id="rId55"/>
      <p:bold r:id="rId56"/>
      <p:italic r:id="rId57"/>
      <p:boldItalic r:id="rId58"/>
    </p:embeddedFont>
    <p:embeddedFont>
      <p:font typeface="Old Standard TT"/>
      <p:regular r:id="rId59"/>
      <p:bold r:id="rId60"/>
      <p: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2" roundtripDataSignature="AMtx7miY3YnuBkpwO2KorWay1Abh8LjR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OldStandardT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ldStandardTT-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Montserrat-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Montserrat-italic.fntdata"/><Relationship Id="rId12" Type="http://schemas.openxmlformats.org/officeDocument/2006/relationships/slide" Target="slides/slide6.xml"/><Relationship Id="rId56" Type="http://schemas.openxmlformats.org/officeDocument/2006/relationships/font" Target="fonts/Montserrat-bold.fntdata"/><Relationship Id="rId15" Type="http://schemas.openxmlformats.org/officeDocument/2006/relationships/slide" Target="slides/slide9.xml"/><Relationship Id="rId59" Type="http://schemas.openxmlformats.org/officeDocument/2006/relationships/font" Target="fonts/OldStandardTT-regular.fntdata"/><Relationship Id="rId14" Type="http://schemas.openxmlformats.org/officeDocument/2006/relationships/slide" Target="slides/slide8.xml"/><Relationship Id="rId58" Type="http://schemas.openxmlformats.org/officeDocument/2006/relationships/font" Target="fonts/Montserra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df5b45186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df5b45186_1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df5b45186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9df5b45186_1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df5b45186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9df5b45186_1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df5b45186_6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9df5b45186_6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df5b45186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9df5b45186_1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df5b4518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9df5b45186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df5b45186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9df5b45186_6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df5b45186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9df5b45186_1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df5b45186_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9df5b45186_6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ad9bd1d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9ad9bd1df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df5b45186_6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9df5b45186_6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df5b4518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9df5b45186_1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df5b45186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9df5b45186_1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df5b45186_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9df5b45186_6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df5b45186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9df5b45186_1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df5b45186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9df5b45186_1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df5b45186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9df5b45186_1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df5b45186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9df5b45186_1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df5b45186_6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9df5b45186_6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dfe3bbab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9dfe3bbabb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df5b45186_6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9df5b45186_6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df5b45186_6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9df5b45186_6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9df5b45186_6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9df5b45186_6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9df5b45186_6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9df5b45186_6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9df5b45186_6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9df5b45186_6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9df5b45186_6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9df5b45186_6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df5b45186_6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9df5b45186_6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df5b45186_6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9df5b45186_6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9df5b45186_6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9df5b45186_6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9df5b45186_6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9df5b45186_6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df5b450a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9df5b450a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9df5b45186_6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9df5b45186_6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9df5b45186_6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9df5b45186_6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9df5b45186_6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9df5b45186_6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9df5b45186_6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9df5b45186_6_3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9df5b45186_6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9df5b45186_6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9ad9bd1d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9ad9bd1df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9dfe3bba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9dfe3bbab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9dfe3bbab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9dfe3bbab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df5b45186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9df5b45186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df5b450a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9df5b450a9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df5b450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9df5b450a9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df5b4518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9df5b45186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df5b4518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9df5b45186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4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 name="Google Shape;57;p4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8" name="Google Shape;5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9" name="Shape 59"/>
        <p:cNvGrpSpPr/>
        <p:nvPr/>
      </p:nvGrpSpPr>
      <p:grpSpPr>
        <a:xfrm>
          <a:off x="0" y="0"/>
          <a:ext cx="0" cy="0"/>
          <a:chOff x="0" y="0"/>
          <a:chExt cx="0" cy="0"/>
        </a:xfrm>
      </p:grpSpPr>
      <p:sp>
        <p:nvSpPr>
          <p:cNvPr id="60" name="Google Shape;60;p47"/>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61" name="Google Shape;6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4" name="Google Shape;64;p48"/>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5" name="Google Shape;65;p48"/>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6" name="Google Shape;6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67" name="Shape 67"/>
        <p:cNvGrpSpPr/>
        <p:nvPr/>
      </p:nvGrpSpPr>
      <p:grpSpPr>
        <a:xfrm>
          <a:off x="0" y="0"/>
          <a:ext cx="0" cy="0"/>
          <a:chOff x="0" y="0"/>
          <a:chExt cx="0" cy="0"/>
        </a:xfrm>
      </p:grpSpPr>
      <p:sp>
        <p:nvSpPr>
          <p:cNvPr id="68" name="Google Shape;68;p58"/>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 name="Google Shape;69;p58"/>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70" name="Google Shape;70;p58"/>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71" name="Google Shape;71;p58"/>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72" name="Google Shape;7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3" name="Shape 73"/>
        <p:cNvGrpSpPr/>
        <p:nvPr/>
      </p:nvGrpSpPr>
      <p:grpSpPr>
        <a:xfrm>
          <a:off x="0" y="0"/>
          <a:ext cx="0" cy="0"/>
          <a:chOff x="0" y="0"/>
          <a:chExt cx="0" cy="0"/>
        </a:xfrm>
      </p:grpSpPr>
      <p:cxnSp>
        <p:nvCxnSpPr>
          <p:cNvPr id="74" name="Google Shape;74;p59"/>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75" name="Google Shape;75;p59"/>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76" name="Google Shape;76;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9" name="Google Shape;7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6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6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3" name="Google Shape;83;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62"/>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62"/>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62"/>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88" name="Google Shape;88;p6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6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90" name="Google Shape;90;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 name="Shape 13"/>
        <p:cNvGrpSpPr/>
        <p:nvPr/>
      </p:nvGrpSpPr>
      <p:grpSpPr>
        <a:xfrm>
          <a:off x="0" y="0"/>
          <a:ext cx="0" cy="0"/>
          <a:chOff x="0" y="0"/>
          <a:chExt cx="0" cy="0"/>
        </a:xfrm>
      </p:grpSpPr>
      <p:sp>
        <p:nvSpPr>
          <p:cNvPr id="14" name="Google Shape;14;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 name="Google Shape;16;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 name="Google Shape;17;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6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64"/>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96" name="Google Shape;96;p64"/>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0" name="Shape 50"/>
        <p:cNvGrpSpPr/>
        <p:nvPr/>
      </p:nvGrpSpPr>
      <p:grpSpPr>
        <a:xfrm>
          <a:off x="0" y="0"/>
          <a:ext cx="0" cy="0"/>
          <a:chOff x="0" y="0"/>
          <a:chExt cx="0" cy="0"/>
        </a:xfrm>
      </p:grpSpPr>
      <p:sp>
        <p:nvSpPr>
          <p:cNvPr id="51" name="Google Shape;51;p4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52" name="Google Shape;52;p4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53" name="Google Shape;5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6.gif"/><Relationship Id="rId4" Type="http://schemas.openxmlformats.org/officeDocument/2006/relationships/image" Target="../media/image33.gif"/><Relationship Id="rId5" Type="http://schemas.openxmlformats.org/officeDocument/2006/relationships/image" Target="../media/image3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0.gif"/><Relationship Id="rId4" Type="http://schemas.openxmlformats.org/officeDocument/2006/relationships/image" Target="../media/image22.gif"/><Relationship Id="rId5" Type="http://schemas.openxmlformats.org/officeDocument/2006/relationships/image" Target="../media/image24.gif"/><Relationship Id="rId6" Type="http://schemas.openxmlformats.org/officeDocument/2006/relationships/image" Target="../media/image19.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gif"/><Relationship Id="rId4" Type="http://schemas.openxmlformats.org/officeDocument/2006/relationships/image" Target="../media/image3.gif"/><Relationship Id="rId5" Type="http://schemas.openxmlformats.org/officeDocument/2006/relationships/image" Target="../media/image25.gif"/><Relationship Id="rId6" Type="http://schemas.openxmlformats.org/officeDocument/2006/relationships/image" Target="../media/image32.gif"/><Relationship Id="rId7" Type="http://schemas.openxmlformats.org/officeDocument/2006/relationships/image" Target="../media/image2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9.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1.gif"/><Relationship Id="rId4" Type="http://schemas.openxmlformats.org/officeDocument/2006/relationships/image" Target="../media/image3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5.gif"/><Relationship Id="rId4" Type="http://schemas.openxmlformats.org/officeDocument/2006/relationships/image" Target="../media/image31.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4.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1.gif"/><Relationship Id="rId4" Type="http://schemas.openxmlformats.org/officeDocument/2006/relationships/image" Target="../media/image3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2.gif"/><Relationship Id="rId4" Type="http://schemas.openxmlformats.org/officeDocument/2006/relationships/image" Target="../media/image43.gif"/><Relationship Id="rId5" Type="http://schemas.openxmlformats.org/officeDocument/2006/relationships/image" Target="../media/image37.gif"/><Relationship Id="rId6"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8.gif"/><Relationship Id="rId4" Type="http://schemas.openxmlformats.org/officeDocument/2006/relationships/image" Target="../media/image39.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4.gif"/><Relationship Id="rId4" Type="http://schemas.openxmlformats.org/officeDocument/2006/relationships/image" Target="../media/image50.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7.gif"/><Relationship Id="rId4" Type="http://schemas.openxmlformats.org/officeDocument/2006/relationships/image" Target="../media/image45.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9.gif"/><Relationship Id="rId4" Type="http://schemas.openxmlformats.org/officeDocument/2006/relationships/image" Target="../media/image40.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4.gif"/><Relationship Id="rId4" Type="http://schemas.openxmlformats.org/officeDocument/2006/relationships/image" Target="../media/image5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gif"/><Relationship Id="rId4" Type="http://schemas.openxmlformats.org/officeDocument/2006/relationships/image" Target="../media/image6.gif"/><Relationship Id="rId5" Type="http://schemas.openxmlformats.org/officeDocument/2006/relationships/image" Target="../media/image3.gif"/><Relationship Id="rId6" Type="http://schemas.openxmlformats.org/officeDocument/2006/relationships/image" Target="../media/image2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51.jpg"/><Relationship Id="rId4" Type="http://schemas.openxmlformats.org/officeDocument/2006/relationships/image" Target="../media/image53.gif"/><Relationship Id="rId5" Type="http://schemas.openxmlformats.org/officeDocument/2006/relationships/image" Target="../media/image48.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6.gif"/><Relationship Id="rId4" Type="http://schemas.openxmlformats.org/officeDocument/2006/relationships/image" Target="../media/image44.gif"/><Relationship Id="rId5" Type="http://schemas.openxmlformats.org/officeDocument/2006/relationships/image" Target="../media/image52.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54.gif"/><Relationship Id="rId4" Type="http://schemas.openxmlformats.org/officeDocument/2006/relationships/image" Target="../media/image55.gif"/><Relationship Id="rId5" Type="http://schemas.openxmlformats.org/officeDocument/2006/relationships/image" Target="../media/image56.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54.gif"/><Relationship Id="rId4" Type="http://schemas.openxmlformats.org/officeDocument/2006/relationships/image" Target="../media/image55.gif"/><Relationship Id="rId5" Type="http://schemas.openxmlformats.org/officeDocument/2006/relationships/image" Target="../media/image56.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63.gif"/><Relationship Id="rId4" Type="http://schemas.openxmlformats.org/officeDocument/2006/relationships/image" Target="../media/image58.gif"/><Relationship Id="rId5" Type="http://schemas.openxmlformats.org/officeDocument/2006/relationships/image" Target="../media/image60.gif"/><Relationship Id="rId6" Type="http://schemas.openxmlformats.org/officeDocument/2006/relationships/image" Target="../media/image61.gif"/><Relationship Id="rId7" Type="http://schemas.openxmlformats.org/officeDocument/2006/relationships/image" Target="../media/image62.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57.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9.gif"/><Relationship Id="rId4" Type="http://schemas.openxmlformats.org/officeDocument/2006/relationships/image" Target="../media/image64.gif"/><Relationship Id="rId5" Type="http://schemas.openxmlformats.org/officeDocument/2006/relationships/image" Target="../media/image73.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57.gif"/><Relationship Id="rId4" Type="http://schemas.openxmlformats.org/officeDocument/2006/relationships/image" Target="../media/image59.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57.gif"/><Relationship Id="rId4" Type="http://schemas.openxmlformats.org/officeDocument/2006/relationships/image" Target="../media/image75.gif"/><Relationship Id="rId5" Type="http://schemas.openxmlformats.org/officeDocument/2006/relationships/image" Target="../media/image67.gif"/><Relationship Id="rId6" Type="http://schemas.openxmlformats.org/officeDocument/2006/relationships/image" Target="../media/image65.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50.gif"/><Relationship Id="rId4" Type="http://schemas.openxmlformats.org/officeDocument/2006/relationships/image" Target="../media/image4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2.gif"/><Relationship Id="rId4" Type="http://schemas.openxmlformats.org/officeDocument/2006/relationships/image" Target="../media/image18.gif"/><Relationship Id="rId5" Type="http://schemas.openxmlformats.org/officeDocument/2006/relationships/image" Target="../media/image4.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76.gif"/><Relationship Id="rId4" Type="http://schemas.openxmlformats.org/officeDocument/2006/relationships/image" Target="../media/image71.gif"/><Relationship Id="rId5" Type="http://schemas.openxmlformats.org/officeDocument/2006/relationships/image" Target="../media/image81.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68.gif"/><Relationship Id="rId4" Type="http://schemas.openxmlformats.org/officeDocument/2006/relationships/image" Target="../media/image70.gif"/><Relationship Id="rId5" Type="http://schemas.openxmlformats.org/officeDocument/2006/relationships/image" Target="../media/image4.gif"/><Relationship Id="rId6" Type="http://schemas.openxmlformats.org/officeDocument/2006/relationships/image" Target="../media/image72.gif"/><Relationship Id="rId7" Type="http://schemas.openxmlformats.org/officeDocument/2006/relationships/image" Target="../media/image69.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74.gif"/><Relationship Id="rId4" Type="http://schemas.openxmlformats.org/officeDocument/2006/relationships/image" Target="../media/image77.gif"/><Relationship Id="rId5" Type="http://schemas.openxmlformats.org/officeDocument/2006/relationships/image" Target="../media/image78.gif"/><Relationship Id="rId6" Type="http://schemas.openxmlformats.org/officeDocument/2006/relationships/image" Target="../media/image83.gif"/><Relationship Id="rId7" Type="http://schemas.openxmlformats.org/officeDocument/2006/relationships/image" Target="../media/image82.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74.gif"/><Relationship Id="rId4" Type="http://schemas.openxmlformats.org/officeDocument/2006/relationships/image" Target="../media/image77.gif"/><Relationship Id="rId5" Type="http://schemas.openxmlformats.org/officeDocument/2006/relationships/image" Target="../media/image84.gif"/><Relationship Id="rId6" Type="http://schemas.openxmlformats.org/officeDocument/2006/relationships/image" Target="../media/image79.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80.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gif"/><Relationship Id="rId4" Type="http://schemas.openxmlformats.org/officeDocument/2006/relationships/image" Target="../media/image20.gif"/><Relationship Id="rId5" Type="http://schemas.openxmlformats.org/officeDocument/2006/relationships/image" Target="../media/image9.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gif"/><Relationship Id="rId4" Type="http://schemas.openxmlformats.org/officeDocument/2006/relationships/image" Target="../media/image1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gif"/><Relationship Id="rId4" Type="http://schemas.openxmlformats.org/officeDocument/2006/relationships/image" Target="../media/image5.gif"/><Relationship Id="rId9" Type="http://schemas.openxmlformats.org/officeDocument/2006/relationships/image" Target="../media/image15.gif"/><Relationship Id="rId5" Type="http://schemas.openxmlformats.org/officeDocument/2006/relationships/image" Target="../media/image7.gif"/><Relationship Id="rId6" Type="http://schemas.openxmlformats.org/officeDocument/2006/relationships/image" Target="../media/image13.gif"/><Relationship Id="rId7" Type="http://schemas.openxmlformats.org/officeDocument/2006/relationships/image" Target="../media/image17.gif"/><Relationship Id="rId8" Type="http://schemas.openxmlformats.org/officeDocument/2006/relationships/image" Target="../media/image1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gif"/><Relationship Id="rId4" Type="http://schemas.openxmlformats.org/officeDocument/2006/relationships/image" Target="../media/image7.gif"/><Relationship Id="rId9" Type="http://schemas.openxmlformats.org/officeDocument/2006/relationships/image" Target="../media/image19.gif"/><Relationship Id="rId5" Type="http://schemas.openxmlformats.org/officeDocument/2006/relationships/image" Target="../media/image13.gif"/><Relationship Id="rId6" Type="http://schemas.openxmlformats.org/officeDocument/2006/relationships/image" Target="../media/image17.gif"/><Relationship Id="rId7" Type="http://schemas.openxmlformats.org/officeDocument/2006/relationships/image" Target="../media/image23.gif"/><Relationship Id="rId8" Type="http://schemas.openxmlformats.org/officeDocument/2006/relationships/image" Target="../media/image1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Линейная регрессия</a:t>
            </a:r>
            <a:endParaRPr b="1">
              <a:solidFill>
                <a:srgbClr val="FFEB00"/>
              </a:solidFill>
              <a:latin typeface="Montserrat"/>
              <a:ea typeface="Montserrat"/>
              <a:cs typeface="Montserrat"/>
              <a:sym typeface="Montserrat"/>
            </a:endParaRPr>
          </a:p>
        </p:txBody>
      </p:sp>
      <p:pic>
        <p:nvPicPr>
          <p:cNvPr id="105" name="Google Shape;105;p3"/>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2" name="Shape 202"/>
        <p:cNvGrpSpPr/>
        <p:nvPr/>
      </p:nvGrpSpPr>
      <p:grpSpPr>
        <a:xfrm>
          <a:off x="0" y="0"/>
          <a:ext cx="0" cy="0"/>
          <a:chOff x="0" y="0"/>
          <a:chExt cx="0" cy="0"/>
        </a:xfrm>
      </p:grpSpPr>
      <p:sp>
        <p:nvSpPr>
          <p:cNvPr id="203" name="Google Shape;203;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Получение решения через производную</a:t>
            </a:r>
            <a:endParaRPr/>
          </a:p>
        </p:txBody>
      </p:sp>
      <p:sp>
        <p:nvSpPr>
          <p:cNvPr id="204" name="Google Shape;204;p5"/>
          <p:cNvSpPr txBox="1"/>
          <p:nvPr/>
        </p:nvSpPr>
        <p:spPr>
          <a:xfrm>
            <a:off x="511750" y="1062125"/>
            <a:ext cx="83205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Подставим выражение для          в функцию потерь и запишем в векторном виде:</a:t>
            </a:r>
            <a:endParaRPr sz="1800">
              <a:latin typeface="Old Standard TT"/>
              <a:ea typeface="Old Standard TT"/>
              <a:cs typeface="Old Standard TT"/>
              <a:sym typeface="Old Standard TT"/>
            </a:endParaRPr>
          </a:p>
        </p:txBody>
      </p:sp>
      <p:pic>
        <p:nvPicPr>
          <p:cNvPr id="205" name="Google Shape;205;p5"/>
          <p:cNvPicPr preferRelativeResize="0"/>
          <p:nvPr/>
        </p:nvPicPr>
        <p:blipFill>
          <a:blip r:embed="rId3">
            <a:alphaModFix/>
          </a:blip>
          <a:stretch>
            <a:fillRect/>
          </a:stretch>
        </p:blipFill>
        <p:spPr>
          <a:xfrm>
            <a:off x="3332521" y="1078775"/>
            <a:ext cx="530243" cy="347700"/>
          </a:xfrm>
          <a:prstGeom prst="rect">
            <a:avLst/>
          </a:prstGeom>
          <a:noFill/>
          <a:ln>
            <a:noFill/>
          </a:ln>
        </p:spPr>
      </p:pic>
      <p:pic>
        <p:nvPicPr>
          <p:cNvPr id="206" name="Google Shape;206;p5"/>
          <p:cNvPicPr preferRelativeResize="0"/>
          <p:nvPr/>
        </p:nvPicPr>
        <p:blipFill>
          <a:blip r:embed="rId4">
            <a:alphaModFix/>
          </a:blip>
          <a:stretch>
            <a:fillRect/>
          </a:stretch>
        </p:blipFill>
        <p:spPr>
          <a:xfrm>
            <a:off x="1031100" y="1576200"/>
            <a:ext cx="6515100" cy="904875"/>
          </a:xfrm>
          <a:prstGeom prst="rect">
            <a:avLst/>
          </a:prstGeom>
          <a:noFill/>
          <a:ln>
            <a:noFill/>
          </a:ln>
        </p:spPr>
      </p:pic>
      <p:pic>
        <p:nvPicPr>
          <p:cNvPr id="207" name="Google Shape;207;p5"/>
          <p:cNvPicPr preferRelativeResize="0"/>
          <p:nvPr/>
        </p:nvPicPr>
        <p:blipFill>
          <a:blip r:embed="rId5">
            <a:alphaModFix/>
          </a:blip>
          <a:stretch>
            <a:fillRect/>
          </a:stretch>
        </p:blipFill>
        <p:spPr>
          <a:xfrm>
            <a:off x="1127625" y="3328675"/>
            <a:ext cx="2819400" cy="657225"/>
          </a:xfrm>
          <a:prstGeom prst="rect">
            <a:avLst/>
          </a:prstGeom>
          <a:noFill/>
          <a:ln>
            <a:noFill/>
          </a:ln>
        </p:spPr>
      </p:pic>
      <p:sp>
        <p:nvSpPr>
          <p:cNvPr id="208" name="Google Shape;208;p5"/>
          <p:cNvSpPr txBox="1"/>
          <p:nvPr/>
        </p:nvSpPr>
        <p:spPr>
          <a:xfrm>
            <a:off x="511744" y="2775636"/>
            <a:ext cx="67785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2" name="Shape 212"/>
        <p:cNvGrpSpPr/>
        <p:nvPr/>
      </p:nvGrpSpPr>
      <p:grpSpPr>
        <a:xfrm>
          <a:off x="0" y="0"/>
          <a:ext cx="0" cy="0"/>
          <a:chOff x="0" y="0"/>
          <a:chExt cx="0" cy="0"/>
        </a:xfrm>
      </p:grpSpPr>
      <p:sp>
        <p:nvSpPr>
          <p:cNvPr id="213" name="Google Shape;213;g9df5b45186_1_10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Получение решения через производную</a:t>
            </a:r>
            <a:endParaRPr/>
          </a:p>
        </p:txBody>
      </p:sp>
      <p:pic>
        <p:nvPicPr>
          <p:cNvPr id="214" name="Google Shape;214;g9df5b45186_1_106"/>
          <p:cNvPicPr preferRelativeResize="0"/>
          <p:nvPr/>
        </p:nvPicPr>
        <p:blipFill>
          <a:blip r:embed="rId3">
            <a:alphaModFix/>
          </a:blip>
          <a:stretch>
            <a:fillRect/>
          </a:stretch>
        </p:blipFill>
        <p:spPr>
          <a:xfrm>
            <a:off x="927575" y="1611275"/>
            <a:ext cx="2819400" cy="657225"/>
          </a:xfrm>
          <a:prstGeom prst="rect">
            <a:avLst/>
          </a:prstGeom>
          <a:noFill/>
          <a:ln>
            <a:noFill/>
          </a:ln>
        </p:spPr>
      </p:pic>
      <p:sp>
        <p:nvSpPr>
          <p:cNvPr id="215" name="Google Shape;215;g9df5b45186_1_106"/>
          <p:cNvSpPr txBox="1"/>
          <p:nvPr/>
        </p:nvSpPr>
        <p:spPr>
          <a:xfrm>
            <a:off x="311694" y="1058236"/>
            <a:ext cx="67785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sp>
        <p:nvSpPr>
          <p:cNvPr id="216" name="Google Shape;216;g9df5b45186_1_106"/>
          <p:cNvSpPr txBox="1"/>
          <p:nvPr/>
        </p:nvSpPr>
        <p:spPr>
          <a:xfrm>
            <a:off x="482800" y="2607050"/>
            <a:ext cx="78597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Если у      линейно независимые столбцы, то можно приравнять производную  к нулю.</a:t>
            </a:r>
            <a:endParaRPr sz="1800">
              <a:latin typeface="Old Standard TT"/>
              <a:ea typeface="Old Standard TT"/>
              <a:cs typeface="Old Standard TT"/>
              <a:sym typeface="Old Standard TT"/>
            </a:endParaRPr>
          </a:p>
        </p:txBody>
      </p:sp>
      <p:pic>
        <p:nvPicPr>
          <p:cNvPr id="217" name="Google Shape;217;g9df5b45186_1_106"/>
          <p:cNvPicPr preferRelativeResize="0"/>
          <p:nvPr/>
        </p:nvPicPr>
        <p:blipFill>
          <a:blip r:embed="rId4">
            <a:alphaModFix/>
          </a:blip>
          <a:stretch>
            <a:fillRect/>
          </a:stretch>
        </p:blipFill>
        <p:spPr>
          <a:xfrm>
            <a:off x="1311088" y="2710073"/>
            <a:ext cx="257175" cy="219075"/>
          </a:xfrm>
          <a:prstGeom prst="rect">
            <a:avLst/>
          </a:prstGeom>
          <a:noFill/>
          <a:ln>
            <a:noFill/>
          </a:ln>
        </p:spPr>
      </p:pic>
      <p:pic>
        <p:nvPicPr>
          <p:cNvPr id="218" name="Google Shape;218;g9df5b45186_1_106"/>
          <p:cNvPicPr preferRelativeResize="0"/>
          <p:nvPr/>
        </p:nvPicPr>
        <p:blipFill>
          <a:blip r:embed="rId5">
            <a:alphaModFix/>
          </a:blip>
          <a:stretch>
            <a:fillRect/>
          </a:stretch>
        </p:blipFill>
        <p:spPr>
          <a:xfrm>
            <a:off x="927575" y="3483548"/>
            <a:ext cx="2493275" cy="384100"/>
          </a:xfrm>
          <a:prstGeom prst="rect">
            <a:avLst/>
          </a:prstGeom>
          <a:noFill/>
          <a:ln>
            <a:noFill/>
          </a:ln>
        </p:spPr>
      </p:pic>
      <p:pic>
        <p:nvPicPr>
          <p:cNvPr id="219" name="Google Shape;219;g9df5b45186_1_106"/>
          <p:cNvPicPr preferRelativeResize="0"/>
          <p:nvPr/>
        </p:nvPicPr>
        <p:blipFill rotWithShape="1">
          <a:blip r:embed="rId6">
            <a:alphaModFix/>
          </a:blip>
          <a:srcRect b="0" l="0" r="81869" t="0"/>
          <a:stretch/>
        </p:blipFill>
        <p:spPr>
          <a:xfrm>
            <a:off x="917927" y="4103410"/>
            <a:ext cx="640700" cy="352425"/>
          </a:xfrm>
          <a:prstGeom prst="rect">
            <a:avLst/>
          </a:prstGeom>
          <a:noFill/>
          <a:ln>
            <a:noFill/>
          </a:ln>
        </p:spPr>
      </p:pic>
      <p:pic>
        <p:nvPicPr>
          <p:cNvPr id="220" name="Google Shape;220;g9df5b45186_1_106"/>
          <p:cNvPicPr preferRelativeResize="0"/>
          <p:nvPr/>
        </p:nvPicPr>
        <p:blipFill rotWithShape="1">
          <a:blip r:embed="rId6">
            <a:alphaModFix/>
          </a:blip>
          <a:srcRect b="0" l="49379" r="0" t="0"/>
          <a:stretch/>
        </p:blipFill>
        <p:spPr>
          <a:xfrm>
            <a:off x="1593432" y="4103410"/>
            <a:ext cx="1788800" cy="35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9df5b45186_1_135"/>
          <p:cNvSpPr txBox="1"/>
          <p:nvPr>
            <p:ph type="ctrTitle"/>
          </p:nvPr>
        </p:nvSpPr>
        <p:spPr>
          <a:xfrm>
            <a:off x="311708" y="1545450"/>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Обучение классификаторов</a:t>
            </a:r>
            <a:endParaRPr b="1">
              <a:solidFill>
                <a:srgbClr val="FFEB00"/>
              </a:solidFill>
              <a:latin typeface="Montserrat"/>
              <a:ea typeface="Montserrat"/>
              <a:cs typeface="Montserrat"/>
              <a:sym typeface="Montserrat"/>
            </a:endParaRPr>
          </a:p>
        </p:txBody>
      </p:sp>
      <p:pic>
        <p:nvPicPr>
          <p:cNvPr id="226" name="Google Shape;226;g9df5b45186_1_135"/>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0" name="Shape 230"/>
        <p:cNvGrpSpPr/>
        <p:nvPr/>
      </p:nvGrpSpPr>
      <p:grpSpPr>
        <a:xfrm>
          <a:off x="0" y="0"/>
          <a:ext cx="0" cy="0"/>
          <a:chOff x="0" y="0"/>
          <a:chExt cx="0" cy="0"/>
        </a:xfrm>
      </p:grpSpPr>
      <p:sp>
        <p:nvSpPr>
          <p:cNvPr id="231" name="Google Shape;231;g9df5b45186_1_13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Постановка задачи</a:t>
            </a:r>
            <a:endParaRPr/>
          </a:p>
        </p:txBody>
      </p:sp>
      <p:sp>
        <p:nvSpPr>
          <p:cNvPr id="232" name="Google Shape;232;g9df5b45186_1_139"/>
          <p:cNvSpPr txBox="1"/>
          <p:nvPr/>
        </p:nvSpPr>
        <p:spPr>
          <a:xfrm>
            <a:off x="311700" y="1111575"/>
            <a:ext cx="77013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Датасет:</a:t>
            </a:r>
            <a:endParaRPr b="1" sz="1800">
              <a:latin typeface="Old Standard TT"/>
              <a:ea typeface="Old Standard TT"/>
              <a:cs typeface="Old Standard TT"/>
              <a:sym typeface="Old Standard TT"/>
            </a:endParaRPr>
          </a:p>
        </p:txBody>
      </p:sp>
      <p:pic>
        <p:nvPicPr>
          <p:cNvPr id="233" name="Google Shape;233;g9df5b45186_1_139"/>
          <p:cNvPicPr preferRelativeResize="0"/>
          <p:nvPr/>
        </p:nvPicPr>
        <p:blipFill>
          <a:blip r:embed="rId3">
            <a:alphaModFix/>
          </a:blip>
          <a:stretch>
            <a:fillRect/>
          </a:stretch>
        </p:blipFill>
        <p:spPr>
          <a:xfrm>
            <a:off x="2325850" y="2238474"/>
            <a:ext cx="2352492" cy="1046509"/>
          </a:xfrm>
          <a:prstGeom prst="rect">
            <a:avLst/>
          </a:prstGeom>
          <a:noFill/>
          <a:ln>
            <a:noFill/>
          </a:ln>
        </p:spPr>
      </p:pic>
      <p:pic>
        <p:nvPicPr>
          <p:cNvPr id="234" name="Google Shape;234;g9df5b45186_1_139"/>
          <p:cNvPicPr preferRelativeResize="0"/>
          <p:nvPr/>
        </p:nvPicPr>
        <p:blipFill>
          <a:blip r:embed="rId4">
            <a:alphaModFix/>
          </a:blip>
          <a:stretch>
            <a:fillRect/>
          </a:stretch>
        </p:blipFill>
        <p:spPr>
          <a:xfrm>
            <a:off x="5708428" y="2218310"/>
            <a:ext cx="1109722" cy="1086838"/>
          </a:xfrm>
          <a:prstGeom prst="rect">
            <a:avLst/>
          </a:prstGeom>
          <a:noFill/>
          <a:ln>
            <a:noFill/>
          </a:ln>
        </p:spPr>
      </p:pic>
      <p:sp>
        <p:nvSpPr>
          <p:cNvPr id="235" name="Google Shape;235;g9df5b45186_1_139"/>
          <p:cNvSpPr txBox="1"/>
          <p:nvPr/>
        </p:nvSpPr>
        <p:spPr>
          <a:xfrm>
            <a:off x="418025" y="3533741"/>
            <a:ext cx="77811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Функция потерь:</a:t>
            </a:r>
            <a:endParaRPr b="1" sz="1800">
              <a:latin typeface="Old Standard TT"/>
              <a:ea typeface="Old Standard TT"/>
              <a:cs typeface="Old Standard TT"/>
              <a:sym typeface="Old Standard TT"/>
            </a:endParaRPr>
          </a:p>
        </p:txBody>
      </p:sp>
      <p:sp>
        <p:nvSpPr>
          <p:cNvPr id="236" name="Google Shape;236;g9df5b45186_1_139"/>
          <p:cNvSpPr txBox="1"/>
          <p:nvPr/>
        </p:nvSpPr>
        <p:spPr>
          <a:xfrm>
            <a:off x="371624" y="1610600"/>
            <a:ext cx="86757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                   . То есть     это вектор из 0 и 1</a:t>
            </a:r>
            <a:endParaRPr sz="1800">
              <a:latin typeface="Old Standard TT"/>
              <a:ea typeface="Old Standard TT"/>
              <a:cs typeface="Old Standard TT"/>
              <a:sym typeface="Old Standard TT"/>
            </a:endParaRPr>
          </a:p>
        </p:txBody>
      </p:sp>
      <p:pic>
        <p:nvPicPr>
          <p:cNvPr id="237" name="Google Shape;237;g9df5b45186_1_139"/>
          <p:cNvPicPr preferRelativeResize="0"/>
          <p:nvPr/>
        </p:nvPicPr>
        <p:blipFill>
          <a:blip r:embed="rId5">
            <a:alphaModFix/>
          </a:blip>
          <a:stretch>
            <a:fillRect/>
          </a:stretch>
        </p:blipFill>
        <p:spPr>
          <a:xfrm>
            <a:off x="1813200" y="1665997"/>
            <a:ext cx="1067923" cy="277953"/>
          </a:xfrm>
          <a:prstGeom prst="rect">
            <a:avLst/>
          </a:prstGeom>
          <a:noFill/>
          <a:ln>
            <a:noFill/>
          </a:ln>
        </p:spPr>
      </p:pic>
      <p:pic>
        <p:nvPicPr>
          <p:cNvPr id="238" name="Google Shape;238;g9df5b45186_1_139"/>
          <p:cNvPicPr preferRelativeResize="0"/>
          <p:nvPr/>
        </p:nvPicPr>
        <p:blipFill>
          <a:blip r:embed="rId6">
            <a:alphaModFix/>
          </a:blip>
          <a:stretch>
            <a:fillRect/>
          </a:stretch>
        </p:blipFill>
        <p:spPr>
          <a:xfrm>
            <a:off x="418025" y="1665997"/>
            <a:ext cx="1190363" cy="277953"/>
          </a:xfrm>
          <a:prstGeom prst="rect">
            <a:avLst/>
          </a:prstGeom>
          <a:noFill/>
          <a:ln>
            <a:noFill/>
          </a:ln>
        </p:spPr>
      </p:pic>
      <p:pic>
        <p:nvPicPr>
          <p:cNvPr id="239" name="Google Shape;239;g9df5b45186_1_139"/>
          <p:cNvPicPr preferRelativeResize="0"/>
          <p:nvPr/>
        </p:nvPicPr>
        <p:blipFill>
          <a:blip r:embed="rId7">
            <a:alphaModFix/>
          </a:blip>
          <a:stretch>
            <a:fillRect/>
          </a:stretch>
        </p:blipFill>
        <p:spPr>
          <a:xfrm>
            <a:off x="3822367" y="1736662"/>
            <a:ext cx="171189" cy="195650"/>
          </a:xfrm>
          <a:prstGeom prst="rect">
            <a:avLst/>
          </a:prstGeom>
          <a:noFill/>
          <a:ln>
            <a:noFill/>
          </a:ln>
        </p:spPr>
      </p:pic>
      <p:sp>
        <p:nvSpPr>
          <p:cNvPr id="240" name="Google Shape;240;g9df5b45186_1_139"/>
          <p:cNvSpPr txBox="1"/>
          <p:nvPr/>
        </p:nvSpPr>
        <p:spPr>
          <a:xfrm>
            <a:off x="2685250" y="3957225"/>
            <a:ext cx="3462600" cy="55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2200">
                <a:latin typeface="Old Standard TT"/>
                <a:ea typeface="Old Standard TT"/>
                <a:cs typeface="Old Standard TT"/>
                <a:sym typeface="Old Standard TT"/>
              </a:rPr>
              <a:t>Будет позже</a:t>
            </a:r>
            <a:endParaRPr sz="22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4" name="Shape 244"/>
        <p:cNvGrpSpPr/>
        <p:nvPr/>
      </p:nvGrpSpPr>
      <p:grpSpPr>
        <a:xfrm>
          <a:off x="0" y="0"/>
          <a:ext cx="0" cy="0"/>
          <a:chOff x="0" y="0"/>
          <a:chExt cx="0" cy="0"/>
        </a:xfrm>
      </p:grpSpPr>
      <p:sp>
        <p:nvSpPr>
          <p:cNvPr id="245" name="Google Shape;245;g9df5b45186_6_57"/>
          <p:cNvSpPr txBox="1"/>
          <p:nvPr/>
        </p:nvSpPr>
        <p:spPr>
          <a:xfrm>
            <a:off x="1158375" y="1219875"/>
            <a:ext cx="6447900" cy="20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2400">
                <a:latin typeface="Old Standard TT"/>
                <a:ea typeface="Old Standard TT"/>
                <a:cs typeface="Old Standard TT"/>
                <a:sym typeface="Old Standard TT"/>
              </a:rPr>
              <a:t>Мы хотим выбрать функцию потерь, но какая лучше всего подойдет не знаем.</a:t>
            </a:r>
            <a:endParaRPr sz="2400">
              <a:latin typeface="Old Standard TT"/>
              <a:ea typeface="Old Standard TT"/>
              <a:cs typeface="Old Standard TT"/>
              <a:sym typeface="Old Standard TT"/>
            </a:endParaRPr>
          </a:p>
          <a:p>
            <a:pPr indent="0" lvl="0" marL="0" rtl="0" algn="ctr">
              <a:spcBef>
                <a:spcPts val="0"/>
              </a:spcBef>
              <a:spcAft>
                <a:spcPts val="0"/>
              </a:spcAft>
              <a:buNone/>
            </a:pPr>
            <a:r>
              <a:t/>
            </a:r>
            <a:endParaRPr sz="2400">
              <a:latin typeface="Old Standard TT"/>
              <a:ea typeface="Old Standard TT"/>
              <a:cs typeface="Old Standard TT"/>
              <a:sym typeface="Old Standard TT"/>
            </a:endParaRPr>
          </a:p>
          <a:p>
            <a:pPr indent="0" lvl="0" marL="0" rtl="0" algn="ctr">
              <a:spcBef>
                <a:spcPts val="0"/>
              </a:spcBef>
              <a:spcAft>
                <a:spcPts val="0"/>
              </a:spcAft>
              <a:buNone/>
            </a:pPr>
            <a:r>
              <a:rPr lang="ru" sz="2400">
                <a:latin typeface="Old Standard TT"/>
                <a:ea typeface="Old Standard TT"/>
                <a:cs typeface="Old Standard TT"/>
                <a:sym typeface="Old Standard TT"/>
              </a:rPr>
              <a:t>Попробуем искать лучшую модель с помощью теоремы из статистики.</a:t>
            </a:r>
            <a:endParaRPr sz="2400">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9" name="Shape 249"/>
        <p:cNvGrpSpPr/>
        <p:nvPr/>
      </p:nvGrpSpPr>
      <p:grpSpPr>
        <a:xfrm>
          <a:off x="0" y="0"/>
          <a:ext cx="0" cy="0"/>
          <a:chOff x="0" y="0"/>
          <a:chExt cx="0" cy="0"/>
        </a:xfrm>
      </p:grpSpPr>
      <p:sp>
        <p:nvSpPr>
          <p:cNvPr id="250" name="Google Shape;250;g9df5b45186_1_16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Вероятностная модель</a:t>
            </a:r>
            <a:endParaRPr/>
          </a:p>
        </p:txBody>
      </p:sp>
      <p:sp>
        <p:nvSpPr>
          <p:cNvPr id="251" name="Google Shape;251;g9df5b45186_1_168"/>
          <p:cNvSpPr txBox="1"/>
          <p:nvPr/>
        </p:nvSpPr>
        <p:spPr>
          <a:xfrm>
            <a:off x="533075" y="1189125"/>
            <a:ext cx="70014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Х- случайная величина вектор признаков.</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Y- случайная величина целевая переменная.</a:t>
            </a:r>
            <a:endParaRPr sz="1800">
              <a:latin typeface="Old Standard TT"/>
              <a:ea typeface="Old Standard TT"/>
              <a:cs typeface="Old Standard TT"/>
              <a:sym typeface="Old Standard TT"/>
            </a:endParaRPr>
          </a:p>
        </p:txBody>
      </p:sp>
      <p:sp>
        <p:nvSpPr>
          <p:cNvPr id="252" name="Google Shape;252;g9df5b45186_1_168"/>
          <p:cNvSpPr txBox="1"/>
          <p:nvPr/>
        </p:nvSpPr>
        <p:spPr>
          <a:xfrm>
            <a:off x="311700" y="2275775"/>
            <a:ext cx="7602300" cy="20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latin typeface="Old Standard TT"/>
                <a:ea typeface="Old Standard TT"/>
                <a:cs typeface="Old Standard TT"/>
                <a:sym typeface="Old Standard TT"/>
              </a:rPr>
              <a:t>Пример случайной модели (клики на рекламу): </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X = (количество кликов раньше, время активности, уровень доходов)</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Y = 1 если клик будет, 0 если клика не будет.</a:t>
            </a:r>
            <a:endParaRPr sz="1600">
              <a:latin typeface="Old Standard TT"/>
              <a:ea typeface="Old Standard TT"/>
              <a:cs typeface="Old Standard TT"/>
              <a:sym typeface="Old Standard TT"/>
            </a:endParaRPr>
          </a:p>
          <a:p>
            <a:pPr indent="0" lvl="0" marL="0" rtl="0" algn="l">
              <a:spcBef>
                <a:spcPts val="0"/>
              </a:spcBef>
              <a:spcAft>
                <a:spcPts val="0"/>
              </a:spcAft>
              <a:buNone/>
            </a:pPr>
            <a:r>
              <a:rPr lang="ru" sz="1600">
                <a:latin typeface="Old Standard TT"/>
                <a:ea typeface="Old Standard TT"/>
                <a:cs typeface="Old Standard TT"/>
                <a:sym typeface="Old Standard TT"/>
              </a:rPr>
              <a:t>Тогда можно задать распределение вероятностей:</a:t>
            </a:r>
            <a:endParaRPr sz="1600">
              <a:latin typeface="Old Standard TT"/>
              <a:ea typeface="Old Standard TT"/>
              <a:cs typeface="Old Standard TT"/>
              <a:sym typeface="Old Standard TT"/>
            </a:endParaRPr>
          </a:p>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253" name="Google Shape;253;g9df5b45186_1_16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409025" y="3741700"/>
            <a:ext cx="5206601" cy="271175"/>
          </a:xfrm>
          <a:prstGeom prst="rect">
            <a:avLst/>
          </a:prstGeom>
          <a:noFill/>
          <a:ln>
            <a:noFill/>
          </a:ln>
        </p:spPr>
      </p:pic>
      <p:sp>
        <p:nvSpPr>
          <p:cNvPr id="254" name="Google Shape;254;g9df5b45186_1_168"/>
          <p:cNvSpPr txBox="1"/>
          <p:nvPr/>
        </p:nvSpPr>
        <p:spPr>
          <a:xfrm>
            <a:off x="5703800" y="3485550"/>
            <a:ext cx="3276300" cy="6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ru" sz="1500">
                <a:latin typeface="Old Standard TT"/>
                <a:ea typeface="Old Standard TT"/>
                <a:cs typeface="Old Standard TT"/>
                <a:sym typeface="Old Standard TT"/>
              </a:rPr>
              <a:t>вероятность того, что человек с заданными </a:t>
            </a:r>
            <a:r>
              <a:rPr i="1" lang="ru" sz="1500">
                <a:latin typeface="Old Standard TT"/>
                <a:ea typeface="Old Standard TT"/>
                <a:cs typeface="Old Standard TT"/>
                <a:sym typeface="Old Standard TT"/>
              </a:rPr>
              <a:t>характеристиками</a:t>
            </a:r>
            <a:r>
              <a:rPr i="1" lang="ru" sz="1500">
                <a:latin typeface="Old Standard TT"/>
                <a:ea typeface="Old Standard TT"/>
                <a:cs typeface="Old Standard TT"/>
                <a:sym typeface="Old Standard TT"/>
              </a:rPr>
              <a:t> кликнет на рекламу.</a:t>
            </a:r>
            <a:endParaRPr i="1" sz="1500">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8" name="Shape 258"/>
        <p:cNvGrpSpPr/>
        <p:nvPr/>
      </p:nvGrpSpPr>
      <p:grpSpPr>
        <a:xfrm>
          <a:off x="0" y="0"/>
          <a:ext cx="0" cy="0"/>
          <a:chOff x="0" y="0"/>
          <a:chExt cx="0" cy="0"/>
        </a:xfrm>
      </p:grpSpPr>
      <p:sp>
        <p:nvSpPr>
          <p:cNvPr id="259" name="Google Shape;259;g9df5b45186_6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Функция правдоподобия</a:t>
            </a:r>
            <a:endParaRPr/>
          </a:p>
        </p:txBody>
      </p:sp>
      <p:sp>
        <p:nvSpPr>
          <p:cNvPr id="260" name="Google Shape;260;g9df5b45186_6_0"/>
          <p:cNvSpPr txBox="1"/>
          <p:nvPr/>
        </p:nvSpPr>
        <p:spPr>
          <a:xfrm>
            <a:off x="311700" y="1077525"/>
            <a:ext cx="8310300" cy="7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Найдем способ для обучения любой модели, предсказывающей вероятность принадлежности к классу.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     - вектор признаков,           - наша модель.</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261" name="Google Shape;261;g9df5b45186_6_0"/>
          <p:cNvSpPr txBox="1"/>
          <p:nvPr/>
        </p:nvSpPr>
        <p:spPr>
          <a:xfrm>
            <a:off x="311700" y="3321200"/>
            <a:ext cx="7735500" cy="5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Назовем </a:t>
            </a:r>
            <a:r>
              <a:rPr i="1" lang="ru" sz="1800">
                <a:latin typeface="Old Standard TT"/>
                <a:ea typeface="Old Standard TT"/>
                <a:cs typeface="Old Standard TT"/>
                <a:sym typeface="Old Standard TT"/>
              </a:rPr>
              <a:t>правдоподобием</a:t>
            </a:r>
            <a:endParaRPr i="1" sz="1800">
              <a:latin typeface="Old Standard TT"/>
              <a:ea typeface="Old Standard TT"/>
              <a:cs typeface="Old Standard TT"/>
              <a:sym typeface="Old Standard TT"/>
            </a:endParaRPr>
          </a:p>
          <a:p>
            <a:pPr indent="0" lvl="0" marL="0" rtl="0" algn="l">
              <a:spcBef>
                <a:spcPts val="0"/>
              </a:spcBef>
              <a:spcAft>
                <a:spcPts val="0"/>
              </a:spcAft>
              <a:buNone/>
            </a:pPr>
            <a:r>
              <a:t/>
            </a:r>
            <a:endParaRPr i="1"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Это вероятность получения нашей выборки согласно предсказаниям модели.</a:t>
            </a:r>
            <a:endParaRPr sz="1800">
              <a:latin typeface="Old Standard TT"/>
              <a:ea typeface="Old Standard TT"/>
              <a:cs typeface="Old Standard TT"/>
              <a:sym typeface="Old Standard TT"/>
            </a:endParaRPr>
          </a:p>
        </p:txBody>
      </p:sp>
      <p:pic>
        <p:nvPicPr>
          <p:cNvPr id="262" name="Google Shape;262;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31488" t="0"/>
          <a:stretch/>
        </p:blipFill>
        <p:spPr>
          <a:xfrm>
            <a:off x="3034600" y="3151225"/>
            <a:ext cx="1906224" cy="780150"/>
          </a:xfrm>
          <a:prstGeom prst="rect">
            <a:avLst/>
          </a:prstGeom>
          <a:noFill/>
          <a:ln>
            <a:noFill/>
          </a:ln>
        </p:spPr>
      </p:pic>
      <p:pic>
        <p:nvPicPr>
          <p:cNvPr id="263" name="Google Shape;263;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3011188" y="2443675"/>
            <a:ext cx="2911324" cy="437400"/>
          </a:xfrm>
          <a:prstGeom prst="rect">
            <a:avLst/>
          </a:prstGeom>
          <a:noFill/>
          <a:ln>
            <a:noFill/>
          </a:ln>
        </p:spPr>
      </p:pic>
      <p:pic>
        <p:nvPicPr>
          <p:cNvPr id="264" name="Google Shape;264;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49104" r="43708" t="0"/>
          <a:stretch/>
        </p:blipFill>
        <p:spPr>
          <a:xfrm>
            <a:off x="455769" y="1836334"/>
            <a:ext cx="235775" cy="492850"/>
          </a:xfrm>
          <a:prstGeom prst="rect">
            <a:avLst/>
          </a:prstGeom>
          <a:noFill/>
          <a:ln>
            <a:noFill/>
          </a:ln>
        </p:spPr>
      </p:pic>
      <p:pic>
        <p:nvPicPr>
          <p:cNvPr id="265" name="Google Shape;265;g9df5b45186_6_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76604" r="0" t="0"/>
          <a:stretch/>
        </p:blipFill>
        <p:spPr>
          <a:xfrm>
            <a:off x="2820725" y="1957083"/>
            <a:ext cx="539636" cy="34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9" name="Shape 269"/>
        <p:cNvGrpSpPr/>
        <p:nvPr/>
      </p:nvGrpSpPr>
      <p:grpSpPr>
        <a:xfrm>
          <a:off x="0" y="0"/>
          <a:ext cx="0" cy="0"/>
          <a:chOff x="0" y="0"/>
          <a:chExt cx="0" cy="0"/>
        </a:xfrm>
      </p:grpSpPr>
      <p:sp>
        <p:nvSpPr>
          <p:cNvPr id="270" name="Google Shape;270;g9df5b45186_6_30"/>
          <p:cNvSpPr txBox="1"/>
          <p:nvPr>
            <p:ph type="title"/>
          </p:nvPr>
        </p:nvSpPr>
        <p:spPr>
          <a:xfrm>
            <a:off x="311700" y="240500"/>
            <a:ext cx="85206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ru"/>
              <a:t>Обучение модели через максимальное правдоподобие</a:t>
            </a:r>
            <a:endParaRPr/>
          </a:p>
        </p:txBody>
      </p:sp>
      <p:pic>
        <p:nvPicPr>
          <p:cNvPr id="271" name="Google Shape;271;g9df5b45186_6_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823890" y="3122658"/>
            <a:ext cx="3229712" cy="780150"/>
          </a:xfrm>
          <a:prstGeom prst="rect">
            <a:avLst/>
          </a:prstGeom>
          <a:noFill/>
          <a:ln>
            <a:noFill/>
          </a:ln>
        </p:spPr>
      </p:pic>
      <p:pic>
        <p:nvPicPr>
          <p:cNvPr id="272" name="Google Shape;272;g9df5b45186_6_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3284" t="0"/>
          <a:stretch/>
        </p:blipFill>
        <p:spPr>
          <a:xfrm>
            <a:off x="3135150" y="2195050"/>
            <a:ext cx="2873700" cy="780150"/>
          </a:xfrm>
          <a:prstGeom prst="rect">
            <a:avLst/>
          </a:prstGeom>
          <a:noFill/>
          <a:ln>
            <a:noFill/>
          </a:ln>
        </p:spPr>
      </p:pic>
      <p:sp>
        <p:nvSpPr>
          <p:cNvPr id="273" name="Google Shape;273;g9df5b45186_6_30"/>
          <p:cNvSpPr txBox="1"/>
          <p:nvPr/>
        </p:nvSpPr>
        <p:spPr>
          <a:xfrm>
            <a:off x="311699" y="1308675"/>
            <a:ext cx="8116500" cy="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Теорема из статистики гарантирует, что е</a:t>
            </a:r>
            <a:r>
              <a:rPr lang="ru" sz="1800">
                <a:latin typeface="Old Standard TT"/>
                <a:ea typeface="Old Standard TT"/>
                <a:cs typeface="Old Standard TT"/>
                <a:sym typeface="Old Standard TT"/>
              </a:rPr>
              <a:t>сли мы найдем параметры модели, которые максимизируют правдоподобие, то они будут хорошие.</a:t>
            </a:r>
            <a:endParaRPr sz="1800">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7" name="Shape 277"/>
        <p:cNvGrpSpPr/>
        <p:nvPr/>
      </p:nvGrpSpPr>
      <p:grpSpPr>
        <a:xfrm>
          <a:off x="0" y="0"/>
          <a:ext cx="0" cy="0"/>
          <a:chOff x="0" y="0"/>
          <a:chExt cx="0" cy="0"/>
        </a:xfrm>
      </p:grpSpPr>
      <p:sp>
        <p:nvSpPr>
          <p:cNvPr id="278" name="Google Shape;278;g9df5b45186_1_192"/>
          <p:cNvSpPr txBox="1"/>
          <p:nvPr>
            <p:ph type="title"/>
          </p:nvPr>
        </p:nvSpPr>
        <p:spPr>
          <a:xfrm>
            <a:off x="311700" y="4715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Связь с минимизацией функции потерь</a:t>
            </a:r>
            <a:endParaRPr/>
          </a:p>
        </p:txBody>
      </p:sp>
      <p:pic>
        <p:nvPicPr>
          <p:cNvPr id="279" name="Google Shape;279;g9df5b45186_1_19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079675" y="2174100"/>
            <a:ext cx="4538325" cy="795325"/>
          </a:xfrm>
          <a:prstGeom prst="rect">
            <a:avLst/>
          </a:prstGeom>
          <a:noFill/>
          <a:ln>
            <a:noFill/>
          </a:ln>
        </p:spPr>
      </p:pic>
      <p:sp>
        <p:nvSpPr>
          <p:cNvPr id="280" name="Google Shape;280;g9df5b45186_1_192"/>
          <p:cNvSpPr txBox="1"/>
          <p:nvPr/>
        </p:nvSpPr>
        <p:spPr>
          <a:xfrm>
            <a:off x="311700" y="1500875"/>
            <a:ext cx="68334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Преобразуем задачу максимизации в задачу минимизации.</a:t>
            </a:r>
            <a:endParaRPr sz="1800">
              <a:latin typeface="Old Standard TT"/>
              <a:ea typeface="Old Standard TT"/>
              <a:cs typeface="Old Standard TT"/>
              <a:sym typeface="Old Standard TT"/>
            </a:endParaRPr>
          </a:p>
        </p:txBody>
      </p:sp>
      <p:sp>
        <p:nvSpPr>
          <p:cNvPr id="281" name="Google Shape;281;g9df5b45186_1_192"/>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282" name="Google Shape;282;g9df5b45186_1_192"/>
          <p:cNvSpPr txBox="1"/>
          <p:nvPr/>
        </p:nvSpPr>
        <p:spPr>
          <a:xfrm>
            <a:off x="311700" y="3222225"/>
            <a:ext cx="78378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видим что минимизация полученного выражения - то же самое, что минимизация эмпирического риска, где функция потерь - логарифм вероятности правильного класса.</a:t>
            </a:r>
            <a:endParaRPr sz="1800">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6" name="Shape 286"/>
        <p:cNvGrpSpPr/>
        <p:nvPr/>
      </p:nvGrpSpPr>
      <p:grpSpPr>
        <a:xfrm>
          <a:off x="0" y="0"/>
          <a:ext cx="0" cy="0"/>
          <a:chOff x="0" y="0"/>
          <a:chExt cx="0" cy="0"/>
        </a:xfrm>
      </p:grpSpPr>
      <p:sp>
        <p:nvSpPr>
          <p:cNvPr id="287" name="Google Shape;287;g9df5b45186_6_75"/>
          <p:cNvSpPr txBox="1"/>
          <p:nvPr>
            <p:ph type="title"/>
          </p:nvPr>
        </p:nvSpPr>
        <p:spPr>
          <a:xfrm>
            <a:off x="311700" y="4715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Что мы сделали</a:t>
            </a:r>
            <a:endParaRPr/>
          </a:p>
        </p:txBody>
      </p:sp>
      <p:sp>
        <p:nvSpPr>
          <p:cNvPr id="288" name="Google Shape;288;g9df5b45186_6_75"/>
          <p:cNvSpPr txBox="1"/>
          <p:nvPr/>
        </p:nvSpPr>
        <p:spPr>
          <a:xfrm>
            <a:off x="471550" y="1322400"/>
            <a:ext cx="8170200" cy="29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знаем, что максимизация правдоподобия дает хорошие веса из статистики.</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Изменив формулу, мы смогли найти такую функцию потерь, что ее минимизация и максимизация правдоподобия это одно и то же.</a:t>
            </a:r>
            <a:endParaRPr sz="1800">
              <a:latin typeface="Old Standard TT"/>
              <a:ea typeface="Old Standard TT"/>
              <a:cs typeface="Old Standard TT"/>
              <a:sym typeface="Old Standard TT"/>
            </a:endParaRPr>
          </a:p>
        </p:txBody>
      </p:sp>
      <p:pic>
        <p:nvPicPr>
          <p:cNvPr id="289" name="Google Shape;289;g9df5b45186_6_7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3284" t="0"/>
          <a:stretch/>
        </p:blipFill>
        <p:spPr>
          <a:xfrm>
            <a:off x="3188100" y="2625575"/>
            <a:ext cx="2873700" cy="780150"/>
          </a:xfrm>
          <a:prstGeom prst="rect">
            <a:avLst/>
          </a:prstGeom>
          <a:noFill/>
          <a:ln>
            <a:noFill/>
          </a:ln>
        </p:spPr>
      </p:pic>
      <p:pic>
        <p:nvPicPr>
          <p:cNvPr id="290" name="Google Shape;290;g9df5b45186_6_7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355788" y="3599000"/>
            <a:ext cx="4538325" cy="7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9" name="Shape 109"/>
        <p:cNvGrpSpPr/>
        <p:nvPr/>
      </p:nvGrpSpPr>
      <p:grpSpPr>
        <a:xfrm>
          <a:off x="0" y="0"/>
          <a:ext cx="0" cy="0"/>
          <a:chOff x="0" y="0"/>
          <a:chExt cx="0" cy="0"/>
        </a:xfrm>
      </p:grpSpPr>
      <p:sp>
        <p:nvSpPr>
          <p:cNvPr id="110" name="Google Shape;110;g9ad9bd1dfa_0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Почему линейные модели до сих пор используются?</a:t>
            </a:r>
            <a:endParaRPr/>
          </a:p>
        </p:txBody>
      </p:sp>
      <p:sp>
        <p:nvSpPr>
          <p:cNvPr id="111" name="Google Shape;111;g9ad9bd1dfa_0_0"/>
          <p:cNvSpPr txBox="1"/>
          <p:nvPr/>
        </p:nvSpPr>
        <p:spPr>
          <a:xfrm>
            <a:off x="491350" y="1714500"/>
            <a:ext cx="8384400" cy="308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Очень простые, поэтому можно использовать там, где нужна интерпретируемость модели и надежность.</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Не переобучаются</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Легко применять</a:t>
            </a:r>
            <a:endParaRPr sz="1800">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9df5b45186_6_71"/>
          <p:cNvSpPr txBox="1"/>
          <p:nvPr>
            <p:ph type="ctrTitle"/>
          </p:nvPr>
        </p:nvSpPr>
        <p:spPr>
          <a:xfrm>
            <a:off x="311708" y="1545450"/>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Логистическая регрессия</a:t>
            </a:r>
            <a:endParaRPr b="1">
              <a:solidFill>
                <a:srgbClr val="FFEB00"/>
              </a:solidFill>
              <a:latin typeface="Montserrat"/>
              <a:ea typeface="Montserrat"/>
              <a:cs typeface="Montserrat"/>
              <a:sym typeface="Montserrat"/>
            </a:endParaRPr>
          </a:p>
        </p:txBody>
      </p:sp>
      <p:pic>
        <p:nvPicPr>
          <p:cNvPr id="296" name="Google Shape;296;g9df5b45186_6_71"/>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0" name="Shape 300"/>
        <p:cNvGrpSpPr/>
        <p:nvPr/>
      </p:nvGrpSpPr>
      <p:grpSpPr>
        <a:xfrm>
          <a:off x="0" y="0"/>
          <a:ext cx="0" cy="0"/>
          <a:chOff x="0" y="0"/>
          <a:chExt cx="0" cy="0"/>
        </a:xfrm>
      </p:grpSpPr>
      <p:sp>
        <p:nvSpPr>
          <p:cNvPr id="301" name="Google Shape;301;g9df5b45186_1_14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Определение модели</a:t>
            </a:r>
            <a:endParaRPr/>
          </a:p>
        </p:txBody>
      </p:sp>
      <p:pic>
        <p:nvPicPr>
          <p:cNvPr id="302" name="Google Shape;302;g9df5b45186_1_149"/>
          <p:cNvPicPr preferRelativeResize="0"/>
          <p:nvPr/>
        </p:nvPicPr>
        <p:blipFill>
          <a:blip r:embed="rId3">
            <a:alphaModFix/>
          </a:blip>
          <a:stretch>
            <a:fillRect/>
          </a:stretch>
        </p:blipFill>
        <p:spPr>
          <a:xfrm>
            <a:off x="468011" y="1725340"/>
            <a:ext cx="2206050" cy="285489"/>
          </a:xfrm>
          <a:prstGeom prst="rect">
            <a:avLst/>
          </a:prstGeom>
          <a:noFill/>
          <a:ln>
            <a:noFill/>
          </a:ln>
        </p:spPr>
      </p:pic>
      <p:sp>
        <p:nvSpPr>
          <p:cNvPr id="303" name="Google Shape;303;g9df5b45186_1_149"/>
          <p:cNvSpPr txBox="1"/>
          <p:nvPr/>
        </p:nvSpPr>
        <p:spPr>
          <a:xfrm>
            <a:off x="311700" y="1153725"/>
            <a:ext cx="83103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будем искать модель в следующем виде.</a:t>
            </a:r>
            <a:endParaRPr sz="1800">
              <a:latin typeface="Old Standard TT"/>
              <a:ea typeface="Old Standard TT"/>
              <a:cs typeface="Old Standard TT"/>
              <a:sym typeface="Old Standard TT"/>
            </a:endParaRPr>
          </a:p>
        </p:txBody>
      </p:sp>
      <p:pic>
        <p:nvPicPr>
          <p:cNvPr id="304" name="Google Shape;304;g9df5b45186_1_149"/>
          <p:cNvPicPr preferRelativeResize="0"/>
          <p:nvPr/>
        </p:nvPicPr>
        <p:blipFill>
          <a:blip r:embed="rId4">
            <a:alphaModFix/>
          </a:blip>
          <a:stretch>
            <a:fillRect/>
          </a:stretch>
        </p:blipFill>
        <p:spPr>
          <a:xfrm>
            <a:off x="3248075" y="1810294"/>
            <a:ext cx="2754000" cy="918000"/>
          </a:xfrm>
          <a:prstGeom prst="rect">
            <a:avLst/>
          </a:prstGeom>
          <a:noFill/>
          <a:ln>
            <a:noFill/>
          </a:ln>
        </p:spPr>
      </p:pic>
      <p:pic>
        <p:nvPicPr>
          <p:cNvPr id="305" name="Google Shape;305;g9df5b45186_1_149"/>
          <p:cNvPicPr preferRelativeResize="0"/>
          <p:nvPr/>
        </p:nvPicPr>
        <p:blipFill>
          <a:blip r:embed="rId5">
            <a:alphaModFix/>
          </a:blip>
          <a:stretch>
            <a:fillRect/>
          </a:stretch>
        </p:blipFill>
        <p:spPr>
          <a:xfrm>
            <a:off x="1885925" y="3697753"/>
            <a:ext cx="2561891" cy="835375"/>
          </a:xfrm>
          <a:prstGeom prst="rect">
            <a:avLst/>
          </a:prstGeom>
          <a:noFill/>
          <a:ln>
            <a:noFill/>
          </a:ln>
        </p:spPr>
      </p:pic>
      <p:sp>
        <p:nvSpPr>
          <p:cNvPr id="306" name="Google Shape;306;g9df5b45186_1_149"/>
          <p:cNvSpPr txBox="1"/>
          <p:nvPr/>
        </p:nvSpPr>
        <p:spPr>
          <a:xfrm>
            <a:off x="311700" y="2660939"/>
            <a:ext cx="56100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Определение сигмоиды:</a:t>
            </a:r>
            <a:endParaRPr sz="1800">
              <a:latin typeface="Old Standard TT"/>
              <a:ea typeface="Old Standard TT"/>
              <a:cs typeface="Old Standard TT"/>
              <a:sym typeface="Old Standard TT"/>
            </a:endParaRPr>
          </a:p>
        </p:txBody>
      </p:sp>
      <p:pic>
        <p:nvPicPr>
          <p:cNvPr id="307" name="Google Shape;307;g9df5b45186_1_149"/>
          <p:cNvPicPr preferRelativeResize="0"/>
          <p:nvPr/>
        </p:nvPicPr>
        <p:blipFill>
          <a:blip r:embed="rId6">
            <a:alphaModFix/>
          </a:blip>
          <a:stretch>
            <a:fillRect/>
          </a:stretch>
        </p:blipFill>
        <p:spPr>
          <a:xfrm>
            <a:off x="5367900" y="3176575"/>
            <a:ext cx="2821025" cy="1877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1" name="Shape 311"/>
        <p:cNvGrpSpPr/>
        <p:nvPr/>
      </p:nvGrpSpPr>
      <p:grpSpPr>
        <a:xfrm>
          <a:off x="0" y="0"/>
          <a:ext cx="0" cy="0"/>
          <a:chOff x="0" y="0"/>
          <a:chExt cx="0" cy="0"/>
        </a:xfrm>
      </p:grpSpPr>
      <p:sp>
        <p:nvSpPr>
          <p:cNvPr id="312" name="Google Shape;312;g9df5b45186_1_2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Предсказание вероятности</a:t>
            </a:r>
            <a:endParaRPr/>
          </a:p>
        </p:txBody>
      </p:sp>
      <p:sp>
        <p:nvSpPr>
          <p:cNvPr id="313" name="Google Shape;313;g9df5b45186_1_213"/>
          <p:cNvSpPr txBox="1"/>
          <p:nvPr/>
        </p:nvSpPr>
        <p:spPr>
          <a:xfrm>
            <a:off x="451000" y="1246900"/>
            <a:ext cx="65796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считать, что наша модель предсказывает вероятности. Именно поэтому она называется регрессией.</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Вероятность для двух классов можно расписать так:</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314" name="Google Shape;314;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160038" y="3094555"/>
            <a:ext cx="6823925" cy="518900"/>
          </a:xfrm>
          <a:prstGeom prst="rect">
            <a:avLst/>
          </a:prstGeom>
          <a:noFill/>
          <a:ln>
            <a:noFill/>
          </a:ln>
        </p:spPr>
      </p:pic>
      <p:pic>
        <p:nvPicPr>
          <p:cNvPr id="315" name="Google Shape;315;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51900" y="2571750"/>
            <a:ext cx="1129275" cy="267875"/>
          </a:xfrm>
          <a:prstGeom prst="rect">
            <a:avLst/>
          </a:prstGeom>
          <a:noFill/>
          <a:ln>
            <a:noFill/>
          </a:ln>
        </p:spPr>
      </p:pic>
      <p:pic>
        <p:nvPicPr>
          <p:cNvPr id="316" name="Google Shape;316;g9df5b45186_1_213"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34993" r="60885" t="0"/>
          <a:stretch/>
        </p:blipFill>
        <p:spPr>
          <a:xfrm>
            <a:off x="841825" y="3091531"/>
            <a:ext cx="281225" cy="51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0" name="Shape 320"/>
        <p:cNvGrpSpPr/>
        <p:nvPr/>
      </p:nvGrpSpPr>
      <p:grpSpPr>
        <a:xfrm>
          <a:off x="0" y="0"/>
          <a:ext cx="0" cy="0"/>
          <a:chOff x="0" y="0"/>
          <a:chExt cx="0" cy="0"/>
        </a:xfrm>
      </p:grpSpPr>
      <p:sp>
        <p:nvSpPr>
          <p:cNvPr id="321" name="Google Shape;321;g9df5b45186_6_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 работы </a:t>
            </a:r>
            <a:endParaRPr/>
          </a:p>
        </p:txBody>
      </p:sp>
      <p:sp>
        <p:nvSpPr>
          <p:cNvPr id="322" name="Google Shape;322;g9df5b45186_6_48"/>
          <p:cNvSpPr txBox="1"/>
          <p:nvPr/>
        </p:nvSpPr>
        <p:spPr>
          <a:xfrm>
            <a:off x="1527425" y="4531000"/>
            <a:ext cx="69195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Как выглядит обученная логистическая регрессия на данных с </a:t>
            </a:r>
            <a:r>
              <a:rPr b="1" lang="ru">
                <a:latin typeface="Old Standard TT"/>
                <a:ea typeface="Old Standard TT"/>
                <a:cs typeface="Old Standard TT"/>
                <a:sym typeface="Old Standard TT"/>
              </a:rPr>
              <a:t>одним признаком</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pic>
        <p:nvPicPr>
          <p:cNvPr id="323" name="Google Shape;323;g9df5b45186_6_48"/>
          <p:cNvPicPr preferRelativeResize="0"/>
          <p:nvPr/>
        </p:nvPicPr>
        <p:blipFill>
          <a:blip r:embed="rId3">
            <a:alphaModFix/>
          </a:blip>
          <a:stretch>
            <a:fillRect/>
          </a:stretch>
        </p:blipFill>
        <p:spPr>
          <a:xfrm>
            <a:off x="2044125" y="1253000"/>
            <a:ext cx="5055741" cy="3167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7" name="Shape 327"/>
        <p:cNvGrpSpPr/>
        <p:nvPr/>
      </p:nvGrpSpPr>
      <p:grpSpPr>
        <a:xfrm>
          <a:off x="0" y="0"/>
          <a:ext cx="0" cy="0"/>
          <a:chOff x="0" y="0"/>
          <a:chExt cx="0" cy="0"/>
        </a:xfrm>
      </p:grpSpPr>
      <p:sp>
        <p:nvSpPr>
          <p:cNvPr id="328" name="Google Shape;328;g9df5b45186_1_273"/>
          <p:cNvSpPr txBox="1"/>
          <p:nvPr>
            <p:ph type="title"/>
          </p:nvPr>
        </p:nvSpPr>
        <p:spPr>
          <a:xfrm>
            <a:off x="311700" y="3953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логистической регрессии</a:t>
            </a:r>
            <a:endParaRPr/>
          </a:p>
        </p:txBody>
      </p:sp>
      <p:pic>
        <p:nvPicPr>
          <p:cNvPr id="329" name="Google Shape;329;g9df5b45186_1_27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10425" y="2571750"/>
            <a:ext cx="4538325" cy="795325"/>
          </a:xfrm>
          <a:prstGeom prst="rect">
            <a:avLst/>
          </a:prstGeom>
          <a:noFill/>
          <a:ln>
            <a:noFill/>
          </a:ln>
        </p:spPr>
      </p:pic>
      <p:sp>
        <p:nvSpPr>
          <p:cNvPr id="330" name="Google Shape;330;g9df5b45186_1_273"/>
          <p:cNvSpPr txBox="1"/>
          <p:nvPr/>
        </p:nvSpPr>
        <p:spPr>
          <a:xfrm>
            <a:off x="311700" y="1214950"/>
            <a:ext cx="77148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 полученную ранее формулу функции потерь можно подставить вероятность, которую предсказывает  логистическая регрессия.</a:t>
            </a:r>
            <a:endParaRPr sz="1800">
              <a:latin typeface="Old Standard TT"/>
              <a:ea typeface="Old Standard TT"/>
              <a:cs typeface="Old Standard TT"/>
              <a:sym typeface="Old Standard TT"/>
            </a:endParaRPr>
          </a:p>
        </p:txBody>
      </p:sp>
      <p:pic>
        <p:nvPicPr>
          <p:cNvPr id="331" name="Google Shape;331;g9df5b45186_1_27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75663" y="3811736"/>
            <a:ext cx="6227369" cy="739500"/>
          </a:xfrm>
          <a:prstGeom prst="rect">
            <a:avLst/>
          </a:prstGeom>
          <a:noFill/>
          <a:ln>
            <a:noFill/>
          </a:ln>
        </p:spPr>
      </p:pic>
      <p:sp>
        <p:nvSpPr>
          <p:cNvPr id="332" name="Google Shape;332;g9df5b45186_1_273"/>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333" name="Google Shape;333;g9df5b45186_1_273"/>
          <p:cNvSpPr txBox="1"/>
          <p:nvPr/>
        </p:nvSpPr>
        <p:spPr>
          <a:xfrm>
            <a:off x="311700" y="2285850"/>
            <a:ext cx="51009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произвольного классификатора:</a:t>
            </a:r>
            <a:endParaRPr>
              <a:latin typeface="Old Standard TT"/>
              <a:ea typeface="Old Standard TT"/>
              <a:cs typeface="Old Standard TT"/>
              <a:sym typeface="Old Standard TT"/>
            </a:endParaRPr>
          </a:p>
        </p:txBody>
      </p:sp>
      <p:sp>
        <p:nvSpPr>
          <p:cNvPr id="334" name="Google Shape;334;g9df5b45186_1_273"/>
          <p:cNvSpPr txBox="1"/>
          <p:nvPr/>
        </p:nvSpPr>
        <p:spPr>
          <a:xfrm>
            <a:off x="311700" y="3473150"/>
            <a:ext cx="84735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логистической регрессии (</a:t>
            </a:r>
            <a:r>
              <a:rPr b="1" lang="ru">
                <a:latin typeface="Old Standard TT"/>
                <a:ea typeface="Old Standard TT"/>
                <a:cs typeface="Old Standard TT"/>
                <a:sym typeface="Old Standard TT"/>
              </a:rPr>
              <a:t>LogLoss</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8" name="Shape 338"/>
        <p:cNvGrpSpPr/>
        <p:nvPr/>
      </p:nvGrpSpPr>
      <p:grpSpPr>
        <a:xfrm>
          <a:off x="0" y="0"/>
          <a:ext cx="0" cy="0"/>
          <a:chOff x="0" y="0"/>
          <a:chExt cx="0" cy="0"/>
        </a:xfrm>
      </p:grpSpPr>
      <p:sp>
        <p:nvSpPr>
          <p:cNvPr id="339" name="Google Shape;339;g9df5b45186_1_2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Обобщение на много классов</a:t>
            </a:r>
            <a:endParaRPr/>
          </a:p>
        </p:txBody>
      </p:sp>
      <p:sp>
        <p:nvSpPr>
          <p:cNvPr id="340" name="Google Shape;340;g9df5b45186_1_228"/>
          <p:cNvSpPr txBox="1"/>
          <p:nvPr/>
        </p:nvSpPr>
        <p:spPr>
          <a:xfrm>
            <a:off x="433325" y="1176150"/>
            <a:ext cx="70746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Пусть у нас есть m классов. Введем две новые функции:</a:t>
            </a:r>
            <a:endParaRPr sz="1800">
              <a:latin typeface="Old Standard TT"/>
              <a:ea typeface="Old Standard TT"/>
              <a:cs typeface="Old Standard TT"/>
              <a:sym typeface="Old Standard TT"/>
            </a:endParaRPr>
          </a:p>
        </p:txBody>
      </p:sp>
      <p:pic>
        <p:nvPicPr>
          <p:cNvPr id="341" name="Google Shape;341;g9df5b45186_1_22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502663" y="2039025"/>
            <a:ext cx="4138675" cy="1165066"/>
          </a:xfrm>
          <a:prstGeom prst="rect">
            <a:avLst/>
          </a:prstGeom>
          <a:noFill/>
          <a:ln>
            <a:noFill/>
          </a:ln>
        </p:spPr>
      </p:pic>
      <p:pic>
        <p:nvPicPr>
          <p:cNvPr id="342" name="Google Shape;342;g9df5b45186_1_22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821200" y="3667875"/>
            <a:ext cx="5501606" cy="61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6" name="Shape 346"/>
        <p:cNvGrpSpPr/>
        <p:nvPr/>
      </p:nvGrpSpPr>
      <p:grpSpPr>
        <a:xfrm>
          <a:off x="0" y="0"/>
          <a:ext cx="0" cy="0"/>
          <a:chOff x="0" y="0"/>
          <a:chExt cx="0" cy="0"/>
        </a:xfrm>
      </p:grpSpPr>
      <p:sp>
        <p:nvSpPr>
          <p:cNvPr id="347" name="Google Shape;347;g9df5b45186_1_24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 работы Softmax</a:t>
            </a:r>
            <a:endParaRPr/>
          </a:p>
        </p:txBody>
      </p:sp>
      <p:pic>
        <p:nvPicPr>
          <p:cNvPr id="348" name="Google Shape;348;g9df5b45186_1_243"/>
          <p:cNvPicPr preferRelativeResize="0"/>
          <p:nvPr/>
        </p:nvPicPr>
        <p:blipFill>
          <a:blip r:embed="rId3">
            <a:alphaModFix/>
          </a:blip>
          <a:stretch>
            <a:fillRect/>
          </a:stretch>
        </p:blipFill>
        <p:spPr>
          <a:xfrm>
            <a:off x="1948750" y="1425300"/>
            <a:ext cx="5310149" cy="2730300"/>
          </a:xfrm>
          <a:prstGeom prst="rect">
            <a:avLst/>
          </a:prstGeom>
          <a:noFill/>
          <a:ln>
            <a:noFill/>
          </a:ln>
        </p:spPr>
      </p:pic>
      <p:sp>
        <p:nvSpPr>
          <p:cNvPr id="349" name="Google Shape;349;g9df5b45186_1_243"/>
          <p:cNvSpPr/>
          <p:nvPr/>
        </p:nvSpPr>
        <p:spPr>
          <a:xfrm>
            <a:off x="2011675" y="1661825"/>
            <a:ext cx="7395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9df5b45186_1_243"/>
          <p:cNvSpPr/>
          <p:nvPr/>
        </p:nvSpPr>
        <p:spPr>
          <a:xfrm>
            <a:off x="3460125" y="1661825"/>
            <a:ext cx="20580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4" name="Shape 354"/>
        <p:cNvGrpSpPr/>
        <p:nvPr/>
      </p:nvGrpSpPr>
      <p:grpSpPr>
        <a:xfrm>
          <a:off x="0" y="0"/>
          <a:ext cx="0" cy="0"/>
          <a:chOff x="0" y="0"/>
          <a:chExt cx="0" cy="0"/>
        </a:xfrm>
      </p:grpSpPr>
      <p:sp>
        <p:nvSpPr>
          <p:cNvPr id="355" name="Google Shape;355;g9df5b45186_1_26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Много классов</a:t>
            </a:r>
            <a:endParaRPr/>
          </a:p>
        </p:txBody>
      </p:sp>
      <p:pic>
        <p:nvPicPr>
          <p:cNvPr id="356" name="Google Shape;356;g9df5b45186_1_26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979500" y="1376750"/>
            <a:ext cx="3880150" cy="458700"/>
          </a:xfrm>
          <a:prstGeom prst="rect">
            <a:avLst/>
          </a:prstGeom>
          <a:noFill/>
          <a:ln>
            <a:noFill/>
          </a:ln>
        </p:spPr>
      </p:pic>
      <p:pic>
        <p:nvPicPr>
          <p:cNvPr id="357" name="Google Shape;357;g9df5b45186_1_26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460775" y="3359350"/>
            <a:ext cx="6222451" cy="1025675"/>
          </a:xfrm>
          <a:prstGeom prst="rect">
            <a:avLst/>
          </a:prstGeom>
          <a:noFill/>
          <a:ln>
            <a:noFill/>
          </a:ln>
        </p:spPr>
      </p:pic>
      <p:sp>
        <p:nvSpPr>
          <p:cNvPr id="358" name="Google Shape;358;g9df5b45186_1_260"/>
          <p:cNvSpPr txBox="1"/>
          <p:nvPr/>
        </p:nvSpPr>
        <p:spPr>
          <a:xfrm>
            <a:off x="513700" y="2484650"/>
            <a:ext cx="81894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Выпишем предсказанную вероятность для к-го класса.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Ее можно подставить в функцию потерь для произвольного классификатора.</a:t>
            </a:r>
            <a:endParaRPr sz="1800">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9df5b45186_6_89"/>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Градиентный спуск</a:t>
            </a:r>
            <a:endParaRPr b="1">
              <a:solidFill>
                <a:srgbClr val="FFEB00"/>
              </a:solidFill>
              <a:latin typeface="Montserrat"/>
              <a:ea typeface="Montserrat"/>
              <a:cs typeface="Montserrat"/>
              <a:sym typeface="Montserrat"/>
            </a:endParaRPr>
          </a:p>
        </p:txBody>
      </p:sp>
      <p:pic>
        <p:nvPicPr>
          <p:cNvPr id="364" name="Google Shape;364;g9df5b45186_6_89"/>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8" name="Shape 368"/>
        <p:cNvGrpSpPr/>
        <p:nvPr/>
      </p:nvGrpSpPr>
      <p:grpSpPr>
        <a:xfrm>
          <a:off x="0" y="0"/>
          <a:ext cx="0" cy="0"/>
          <a:chOff x="0" y="0"/>
          <a:chExt cx="0" cy="0"/>
        </a:xfrm>
      </p:grpSpPr>
      <p:sp>
        <p:nvSpPr>
          <p:cNvPr id="369" name="Google Shape;369;g9dfe3bbabb_1_3"/>
          <p:cNvSpPr txBox="1"/>
          <p:nvPr>
            <p:ph type="title"/>
          </p:nvPr>
        </p:nvSpPr>
        <p:spPr>
          <a:xfrm>
            <a:off x="311700" y="395325"/>
            <a:ext cx="88323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логистической регрессии</a:t>
            </a:r>
            <a:endParaRPr/>
          </a:p>
        </p:txBody>
      </p:sp>
      <p:pic>
        <p:nvPicPr>
          <p:cNvPr id="370" name="Google Shape;370;g9dfe3bbabb_1_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10425" y="2571750"/>
            <a:ext cx="4538325" cy="795325"/>
          </a:xfrm>
          <a:prstGeom prst="rect">
            <a:avLst/>
          </a:prstGeom>
          <a:noFill/>
          <a:ln>
            <a:noFill/>
          </a:ln>
        </p:spPr>
      </p:pic>
      <p:sp>
        <p:nvSpPr>
          <p:cNvPr id="371" name="Google Shape;371;g9dfe3bbabb_1_3"/>
          <p:cNvSpPr txBox="1"/>
          <p:nvPr/>
        </p:nvSpPr>
        <p:spPr>
          <a:xfrm>
            <a:off x="311700" y="1214950"/>
            <a:ext cx="77148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 полученную ранее формулу функции потерь можно подставить вероятность, которую предсказывает  логистическая регрессия.</a:t>
            </a:r>
            <a:endParaRPr sz="1800">
              <a:latin typeface="Old Standard TT"/>
              <a:ea typeface="Old Standard TT"/>
              <a:cs typeface="Old Standard TT"/>
              <a:sym typeface="Old Standard TT"/>
            </a:endParaRPr>
          </a:p>
        </p:txBody>
      </p:sp>
      <p:pic>
        <p:nvPicPr>
          <p:cNvPr id="372" name="Google Shape;372;g9dfe3bbabb_1_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75663" y="3811736"/>
            <a:ext cx="6227369" cy="739500"/>
          </a:xfrm>
          <a:prstGeom prst="rect">
            <a:avLst/>
          </a:prstGeom>
          <a:noFill/>
          <a:ln>
            <a:noFill/>
          </a:ln>
        </p:spPr>
      </p:pic>
      <p:sp>
        <p:nvSpPr>
          <p:cNvPr id="373" name="Google Shape;373;g9dfe3bbabb_1_3"/>
          <p:cNvSpPr txBox="1"/>
          <p:nvPr/>
        </p:nvSpPr>
        <p:spPr>
          <a:xfrm>
            <a:off x="311700" y="3154250"/>
            <a:ext cx="47673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374" name="Google Shape;374;g9dfe3bbabb_1_3"/>
          <p:cNvSpPr txBox="1"/>
          <p:nvPr/>
        </p:nvSpPr>
        <p:spPr>
          <a:xfrm>
            <a:off x="311700" y="2285850"/>
            <a:ext cx="51009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произвольного классификатора:</a:t>
            </a:r>
            <a:endParaRPr>
              <a:latin typeface="Old Standard TT"/>
              <a:ea typeface="Old Standard TT"/>
              <a:cs typeface="Old Standard TT"/>
              <a:sym typeface="Old Standard TT"/>
            </a:endParaRPr>
          </a:p>
        </p:txBody>
      </p:sp>
      <p:sp>
        <p:nvSpPr>
          <p:cNvPr id="375" name="Google Shape;375;g9dfe3bbabb_1_3"/>
          <p:cNvSpPr txBox="1"/>
          <p:nvPr/>
        </p:nvSpPr>
        <p:spPr>
          <a:xfrm>
            <a:off x="311700" y="3473150"/>
            <a:ext cx="84735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Функция потерь для логистической регрессии (</a:t>
            </a:r>
            <a:r>
              <a:rPr b="1" lang="ru">
                <a:latin typeface="Old Standard TT"/>
                <a:ea typeface="Old Standard TT"/>
                <a:cs typeface="Old Standard TT"/>
                <a:sym typeface="Old Standard TT"/>
              </a:rPr>
              <a:t>LogLoss</a:t>
            </a: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5" name="Shape 115"/>
        <p:cNvGrpSpPr/>
        <p:nvPr/>
      </p:nvGrpSpPr>
      <p:grpSpPr>
        <a:xfrm>
          <a:off x="0" y="0"/>
          <a:ext cx="0" cy="0"/>
          <a:chOff x="0" y="0"/>
          <a:chExt cx="0" cy="0"/>
        </a:xfrm>
      </p:grpSpPr>
      <p:sp>
        <p:nvSpPr>
          <p:cNvPr id="116" name="Google Shape;116;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Постановка задачи</a:t>
            </a:r>
            <a:endParaRPr/>
          </a:p>
        </p:txBody>
      </p:sp>
      <p:sp>
        <p:nvSpPr>
          <p:cNvPr id="117" name="Google Shape;117;p4"/>
          <p:cNvSpPr txBox="1"/>
          <p:nvPr/>
        </p:nvSpPr>
        <p:spPr>
          <a:xfrm>
            <a:off x="311700" y="1111575"/>
            <a:ext cx="77013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Датасет:</a:t>
            </a:r>
            <a:endParaRPr b="1" sz="1800">
              <a:latin typeface="Old Standard TT"/>
              <a:ea typeface="Old Standard TT"/>
              <a:cs typeface="Old Standard TT"/>
              <a:sym typeface="Old Standard TT"/>
            </a:endParaRPr>
          </a:p>
        </p:txBody>
      </p:sp>
      <p:pic>
        <p:nvPicPr>
          <p:cNvPr id="118" name="Google Shape;118;p4"/>
          <p:cNvPicPr preferRelativeResize="0"/>
          <p:nvPr/>
        </p:nvPicPr>
        <p:blipFill>
          <a:blip r:embed="rId3">
            <a:alphaModFix/>
          </a:blip>
          <a:stretch>
            <a:fillRect/>
          </a:stretch>
        </p:blipFill>
        <p:spPr>
          <a:xfrm>
            <a:off x="418025" y="1633525"/>
            <a:ext cx="2209800" cy="342900"/>
          </a:xfrm>
          <a:prstGeom prst="rect">
            <a:avLst/>
          </a:prstGeom>
          <a:noFill/>
          <a:ln>
            <a:noFill/>
          </a:ln>
        </p:spPr>
      </p:pic>
      <p:pic>
        <p:nvPicPr>
          <p:cNvPr id="119" name="Google Shape;119;p4"/>
          <p:cNvPicPr preferRelativeResize="0"/>
          <p:nvPr/>
        </p:nvPicPr>
        <p:blipFill>
          <a:blip r:embed="rId4">
            <a:alphaModFix/>
          </a:blip>
          <a:stretch>
            <a:fillRect/>
          </a:stretch>
        </p:blipFill>
        <p:spPr>
          <a:xfrm>
            <a:off x="2325850" y="2048499"/>
            <a:ext cx="2352492" cy="1046509"/>
          </a:xfrm>
          <a:prstGeom prst="rect">
            <a:avLst/>
          </a:prstGeom>
          <a:noFill/>
          <a:ln>
            <a:noFill/>
          </a:ln>
        </p:spPr>
      </p:pic>
      <p:pic>
        <p:nvPicPr>
          <p:cNvPr id="120" name="Google Shape;120;p4"/>
          <p:cNvPicPr preferRelativeResize="0"/>
          <p:nvPr/>
        </p:nvPicPr>
        <p:blipFill>
          <a:blip r:embed="rId5">
            <a:alphaModFix/>
          </a:blip>
          <a:stretch>
            <a:fillRect/>
          </a:stretch>
        </p:blipFill>
        <p:spPr>
          <a:xfrm>
            <a:off x="5708428" y="2028335"/>
            <a:ext cx="1109722" cy="1086838"/>
          </a:xfrm>
          <a:prstGeom prst="rect">
            <a:avLst/>
          </a:prstGeom>
          <a:noFill/>
          <a:ln>
            <a:noFill/>
          </a:ln>
        </p:spPr>
      </p:pic>
      <p:sp>
        <p:nvSpPr>
          <p:cNvPr id="121" name="Google Shape;121;p4"/>
          <p:cNvSpPr txBox="1"/>
          <p:nvPr/>
        </p:nvSpPr>
        <p:spPr>
          <a:xfrm>
            <a:off x="418025" y="3305141"/>
            <a:ext cx="77811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latin typeface="Old Standard TT"/>
                <a:ea typeface="Old Standard TT"/>
                <a:cs typeface="Old Standard TT"/>
                <a:sym typeface="Old Standard TT"/>
              </a:rPr>
              <a:t>Функция потерь:</a:t>
            </a:r>
            <a:endParaRPr b="1" sz="1800">
              <a:latin typeface="Old Standard TT"/>
              <a:ea typeface="Old Standard TT"/>
              <a:cs typeface="Old Standard TT"/>
              <a:sym typeface="Old Standard TT"/>
            </a:endParaRPr>
          </a:p>
        </p:txBody>
      </p:sp>
      <p:pic>
        <p:nvPicPr>
          <p:cNvPr id="122" name="Google Shape;122;p4"/>
          <p:cNvPicPr preferRelativeResize="0"/>
          <p:nvPr/>
        </p:nvPicPr>
        <p:blipFill>
          <a:blip r:embed="rId6">
            <a:alphaModFix/>
          </a:blip>
          <a:stretch>
            <a:fillRect/>
          </a:stretch>
        </p:blipFill>
        <p:spPr>
          <a:xfrm>
            <a:off x="2777375" y="3856247"/>
            <a:ext cx="3589250" cy="704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9" name="Shape 379"/>
        <p:cNvGrpSpPr/>
        <p:nvPr/>
      </p:nvGrpSpPr>
      <p:grpSpPr>
        <a:xfrm>
          <a:off x="0" y="0"/>
          <a:ext cx="0" cy="0"/>
          <a:chOff x="0" y="0"/>
          <a:chExt cx="0" cy="0"/>
        </a:xfrm>
      </p:grpSpPr>
      <p:sp>
        <p:nvSpPr>
          <p:cNvPr id="380" name="Google Shape;380;g9df5b45186_6_14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Эвристика градиентного спуска</a:t>
            </a:r>
            <a:endParaRPr/>
          </a:p>
        </p:txBody>
      </p:sp>
      <p:pic>
        <p:nvPicPr>
          <p:cNvPr descr="An Introduction to Gradient Descent – mc.ai" id="381" name="Google Shape;381;g9df5b45186_6_143"/>
          <p:cNvPicPr preferRelativeResize="0"/>
          <p:nvPr/>
        </p:nvPicPr>
        <p:blipFill>
          <a:blip r:embed="rId3">
            <a:alphaModFix/>
          </a:blip>
          <a:stretch>
            <a:fillRect/>
          </a:stretch>
        </p:blipFill>
        <p:spPr>
          <a:xfrm>
            <a:off x="1891338" y="1250650"/>
            <a:ext cx="5361326" cy="3341875"/>
          </a:xfrm>
          <a:prstGeom prst="rect">
            <a:avLst/>
          </a:prstGeom>
          <a:noFill/>
          <a:ln>
            <a:noFill/>
          </a:ln>
        </p:spPr>
      </p:pic>
      <p:sp>
        <p:nvSpPr>
          <p:cNvPr id="382" name="Google Shape;382;g9df5b45186_6_143"/>
          <p:cNvSpPr/>
          <p:nvPr/>
        </p:nvSpPr>
        <p:spPr>
          <a:xfrm>
            <a:off x="1547925" y="1199375"/>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9df5b45186_6_143"/>
          <p:cNvSpPr/>
          <p:nvPr/>
        </p:nvSpPr>
        <p:spPr>
          <a:xfrm>
            <a:off x="3894050" y="4006825"/>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9df5b45186_6_143"/>
          <p:cNvSpPr/>
          <p:nvPr/>
        </p:nvSpPr>
        <p:spPr>
          <a:xfrm>
            <a:off x="6968000" y="3954200"/>
            <a:ext cx="1209600" cy="26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g9df5b45186_6_1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619650" y="1465775"/>
            <a:ext cx="474192" cy="266400"/>
          </a:xfrm>
          <a:prstGeom prst="rect">
            <a:avLst/>
          </a:prstGeom>
          <a:noFill/>
          <a:ln>
            <a:noFill/>
          </a:ln>
        </p:spPr>
      </p:pic>
      <p:pic>
        <p:nvPicPr>
          <p:cNvPr id="386" name="Google Shape;386;g9df5b45186_6_14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014550" y="4030496"/>
            <a:ext cx="161225" cy="148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90" name="Shape 390"/>
        <p:cNvGrpSpPr/>
        <p:nvPr/>
      </p:nvGrpSpPr>
      <p:grpSpPr>
        <a:xfrm>
          <a:off x="0" y="0"/>
          <a:ext cx="0" cy="0"/>
          <a:chOff x="0" y="0"/>
          <a:chExt cx="0" cy="0"/>
        </a:xfrm>
      </p:grpSpPr>
      <p:sp>
        <p:nvSpPr>
          <p:cNvPr id="391" name="Google Shape;391;g9df5b45186_6_9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формализация</a:t>
            </a:r>
            <a:endParaRPr/>
          </a:p>
        </p:txBody>
      </p:sp>
      <p:sp>
        <p:nvSpPr>
          <p:cNvPr id="392" name="Google Shape;392;g9df5b45186_6_93"/>
          <p:cNvSpPr/>
          <p:nvPr/>
        </p:nvSpPr>
        <p:spPr>
          <a:xfrm>
            <a:off x="2011675" y="1661825"/>
            <a:ext cx="7395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9df5b45186_6_93"/>
          <p:cNvSpPr/>
          <p:nvPr/>
        </p:nvSpPr>
        <p:spPr>
          <a:xfrm>
            <a:off x="3460125" y="1661825"/>
            <a:ext cx="2058000" cy="27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9df5b45186_6_93"/>
          <p:cNvSpPr txBox="1"/>
          <p:nvPr/>
        </p:nvSpPr>
        <p:spPr>
          <a:xfrm>
            <a:off x="420300" y="1199375"/>
            <a:ext cx="66531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У нас стоит задача минимизации какой-то функции:</a:t>
            </a:r>
            <a:endParaRPr sz="1800">
              <a:latin typeface="Old Standard TT"/>
              <a:ea typeface="Old Standard TT"/>
              <a:cs typeface="Old Standard TT"/>
              <a:sym typeface="Old Standard TT"/>
            </a:endParaRPr>
          </a:p>
        </p:txBody>
      </p:sp>
      <p:sp>
        <p:nvSpPr>
          <p:cNvPr id="395" name="Google Shape;395;g9df5b45186_6_93"/>
          <p:cNvSpPr txBox="1"/>
          <p:nvPr/>
        </p:nvSpPr>
        <p:spPr>
          <a:xfrm>
            <a:off x="420300" y="2255250"/>
            <a:ext cx="6786300" cy="22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Чтобы применять метод градиентного спуска нужно уметь вычислять градиент функции в точке:</a:t>
            </a:r>
            <a:endParaRPr sz="1800">
              <a:latin typeface="Old Standard TT"/>
              <a:ea typeface="Old Standard TT"/>
              <a:cs typeface="Old Standard TT"/>
              <a:sym typeface="Old Standard TT"/>
            </a:endParaRPr>
          </a:p>
        </p:txBody>
      </p:sp>
      <p:pic>
        <p:nvPicPr>
          <p:cNvPr id="396" name="Google Shape;396;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963600" y="1732475"/>
            <a:ext cx="1937475" cy="352275"/>
          </a:xfrm>
          <a:prstGeom prst="rect">
            <a:avLst/>
          </a:prstGeom>
          <a:noFill/>
          <a:ln>
            <a:noFill/>
          </a:ln>
        </p:spPr>
      </p:pic>
      <p:pic>
        <p:nvPicPr>
          <p:cNvPr id="397" name="Google Shape;397;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213375" y="2980512"/>
            <a:ext cx="4551500" cy="722775"/>
          </a:xfrm>
          <a:prstGeom prst="rect">
            <a:avLst/>
          </a:prstGeom>
          <a:noFill/>
          <a:ln>
            <a:noFill/>
          </a:ln>
        </p:spPr>
      </p:pic>
      <p:sp>
        <p:nvSpPr>
          <p:cNvPr id="398" name="Google Shape;398;g9df5b45186_6_93"/>
          <p:cNvSpPr txBox="1"/>
          <p:nvPr/>
        </p:nvSpPr>
        <p:spPr>
          <a:xfrm>
            <a:off x="420300" y="3915925"/>
            <a:ext cx="72168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Заранее зададим некоторое число      , которое будет влиять на то, насколько большие шаги мы делаем. Оно называется </a:t>
            </a:r>
            <a:r>
              <a:rPr i="1" lang="ru" sz="1800">
                <a:latin typeface="Old Standard TT"/>
                <a:ea typeface="Old Standard TT"/>
                <a:cs typeface="Old Standard TT"/>
                <a:sym typeface="Old Standard TT"/>
              </a:rPr>
              <a:t>learning rate</a:t>
            </a:r>
            <a:r>
              <a:rPr lang="ru" sz="1800">
                <a:latin typeface="Old Standard TT"/>
                <a:ea typeface="Old Standard TT"/>
                <a:cs typeface="Old Standard TT"/>
                <a:sym typeface="Old Standard TT"/>
              </a:rPr>
              <a:t> </a:t>
            </a:r>
            <a:endParaRPr sz="1800">
              <a:latin typeface="Old Standard TT"/>
              <a:ea typeface="Old Standard TT"/>
              <a:cs typeface="Old Standard TT"/>
              <a:sym typeface="Old Standard TT"/>
            </a:endParaRPr>
          </a:p>
        </p:txBody>
      </p:sp>
      <p:pic>
        <p:nvPicPr>
          <p:cNvPr id="399" name="Google Shape;399;g9df5b45186_6_9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020300" y="4043275"/>
            <a:ext cx="240000" cy="190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3" name="Shape 403"/>
        <p:cNvGrpSpPr/>
        <p:nvPr/>
      </p:nvGrpSpPr>
      <p:grpSpPr>
        <a:xfrm>
          <a:off x="0" y="0"/>
          <a:ext cx="0" cy="0"/>
          <a:chOff x="0" y="0"/>
          <a:chExt cx="0" cy="0"/>
        </a:xfrm>
      </p:grpSpPr>
      <p:sp>
        <p:nvSpPr>
          <p:cNvPr id="404" name="Google Shape;404;g9df5b45186_6_10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Шаг градиентного спуска</a:t>
            </a:r>
            <a:endParaRPr/>
          </a:p>
        </p:txBody>
      </p:sp>
      <p:pic>
        <p:nvPicPr>
          <p:cNvPr id="405" name="Google Shape;405;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609450" y="1644338"/>
            <a:ext cx="2048740" cy="726550"/>
          </a:xfrm>
          <a:prstGeom prst="rect">
            <a:avLst/>
          </a:prstGeom>
          <a:noFill/>
          <a:ln>
            <a:noFill/>
          </a:ln>
        </p:spPr>
      </p:pic>
      <p:pic>
        <p:nvPicPr>
          <p:cNvPr id="406" name="Google Shape;406;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4572000" y="1616613"/>
            <a:ext cx="2261350" cy="781975"/>
          </a:xfrm>
          <a:prstGeom prst="rect">
            <a:avLst/>
          </a:prstGeom>
          <a:noFill/>
          <a:ln>
            <a:noFill/>
          </a:ln>
        </p:spPr>
      </p:pic>
      <p:sp>
        <p:nvSpPr>
          <p:cNvPr id="407" name="Google Shape;407;g9df5b45186_6_108"/>
          <p:cNvSpPr txBox="1"/>
          <p:nvPr/>
        </p:nvSpPr>
        <p:spPr>
          <a:xfrm>
            <a:off x="311700" y="1178025"/>
            <a:ext cx="81558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 каждом шаге будем менять все переменные, от которых зависит функция:</a:t>
            </a:r>
            <a:endParaRPr sz="1800">
              <a:latin typeface="Old Standard TT"/>
              <a:ea typeface="Old Standard TT"/>
              <a:cs typeface="Old Standard TT"/>
              <a:sym typeface="Old Standard TT"/>
            </a:endParaRPr>
          </a:p>
        </p:txBody>
      </p:sp>
      <p:sp>
        <p:nvSpPr>
          <p:cNvPr id="408" name="Google Shape;408;g9df5b45186_6_108"/>
          <p:cNvSpPr txBox="1"/>
          <p:nvPr/>
        </p:nvSpPr>
        <p:spPr>
          <a:xfrm>
            <a:off x="3817623" y="1562316"/>
            <a:ext cx="1332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latin typeface="Old Standard TT"/>
                <a:ea typeface="Old Standard TT"/>
                <a:cs typeface="Old Standard TT"/>
                <a:sym typeface="Old Standard TT"/>
              </a:rPr>
              <a:t>...</a:t>
            </a:r>
            <a:endParaRPr sz="3000">
              <a:latin typeface="Old Standard TT"/>
              <a:ea typeface="Old Standard TT"/>
              <a:cs typeface="Old Standard TT"/>
              <a:sym typeface="Old Standard TT"/>
            </a:endParaRPr>
          </a:p>
        </p:txBody>
      </p:sp>
      <p:sp>
        <p:nvSpPr>
          <p:cNvPr id="409" name="Google Shape;409;g9df5b45186_6_108"/>
          <p:cNvSpPr txBox="1"/>
          <p:nvPr/>
        </p:nvSpPr>
        <p:spPr>
          <a:xfrm>
            <a:off x="311700" y="2685768"/>
            <a:ext cx="65196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Или в векторной форме:</a:t>
            </a:r>
            <a:endParaRPr sz="1800">
              <a:latin typeface="Old Standard TT"/>
              <a:ea typeface="Old Standard TT"/>
              <a:cs typeface="Old Standard TT"/>
              <a:sym typeface="Old Standard TT"/>
            </a:endParaRPr>
          </a:p>
        </p:txBody>
      </p:sp>
      <p:pic>
        <p:nvPicPr>
          <p:cNvPr id="410" name="Google Shape;410;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1609450" y="3249475"/>
            <a:ext cx="2302239" cy="369000"/>
          </a:xfrm>
          <a:prstGeom prst="rect">
            <a:avLst/>
          </a:prstGeom>
          <a:noFill/>
          <a:ln>
            <a:noFill/>
          </a:ln>
        </p:spPr>
      </p:pic>
      <p:sp>
        <p:nvSpPr>
          <p:cNvPr id="411" name="Google Shape;411;g9df5b45186_6_108"/>
          <p:cNvSpPr/>
          <p:nvPr/>
        </p:nvSpPr>
        <p:spPr>
          <a:xfrm>
            <a:off x="2353424" y="1781375"/>
            <a:ext cx="140700" cy="48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2" name="Google Shape;412;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84209" t="0"/>
          <a:stretch/>
        </p:blipFill>
        <p:spPr>
          <a:xfrm>
            <a:off x="2350834" y="1642362"/>
            <a:ext cx="323500" cy="726550"/>
          </a:xfrm>
          <a:prstGeom prst="rect">
            <a:avLst/>
          </a:prstGeom>
          <a:noFill/>
          <a:ln>
            <a:noFill/>
          </a:ln>
        </p:spPr>
      </p:pic>
      <p:pic>
        <p:nvPicPr>
          <p:cNvPr id="413" name="Google Shape;413;g9df5b45186_6_108"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83740" t="0"/>
          <a:stretch/>
        </p:blipFill>
        <p:spPr>
          <a:xfrm>
            <a:off x="5398453" y="1614128"/>
            <a:ext cx="367675" cy="781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17" name="Shape 417"/>
        <p:cNvGrpSpPr/>
        <p:nvPr/>
      </p:nvGrpSpPr>
      <p:grpSpPr>
        <a:xfrm>
          <a:off x="0" y="0"/>
          <a:ext cx="0" cy="0"/>
          <a:chOff x="0" y="0"/>
          <a:chExt cx="0" cy="0"/>
        </a:xfrm>
      </p:grpSpPr>
      <p:sp>
        <p:nvSpPr>
          <p:cNvPr id="418" name="Google Shape;418;g9df5b45186_6_1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a:t>
            </a:r>
            <a:endParaRPr/>
          </a:p>
        </p:txBody>
      </p:sp>
      <p:sp>
        <p:nvSpPr>
          <p:cNvPr id="419" name="Google Shape;419;g9df5b45186_6_130"/>
          <p:cNvSpPr txBox="1"/>
          <p:nvPr/>
        </p:nvSpPr>
        <p:spPr>
          <a:xfrm>
            <a:off x="311700" y="1271150"/>
            <a:ext cx="7893300" cy="48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Выбираем точку, с которой начнем оптимизацию.</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t/>
            </a:r>
            <a:endParaRPr sz="1800">
              <a:latin typeface="Old Standard TT"/>
              <a:ea typeface="Old Standard TT"/>
              <a:cs typeface="Old Standard TT"/>
              <a:sym typeface="Old Standard TT"/>
            </a:endParaRPr>
          </a:p>
        </p:txBody>
      </p:sp>
      <p:pic>
        <p:nvPicPr>
          <p:cNvPr id="420" name="Google Shape;420;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050247" y="2033887"/>
            <a:ext cx="2048740" cy="726550"/>
          </a:xfrm>
          <a:prstGeom prst="rect">
            <a:avLst/>
          </a:prstGeom>
          <a:noFill/>
          <a:ln>
            <a:noFill/>
          </a:ln>
        </p:spPr>
      </p:pic>
      <p:pic>
        <p:nvPicPr>
          <p:cNvPr id="421" name="Google Shape;421;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023048" y="2006162"/>
            <a:ext cx="2261350" cy="781975"/>
          </a:xfrm>
          <a:prstGeom prst="rect">
            <a:avLst/>
          </a:prstGeom>
          <a:noFill/>
          <a:ln>
            <a:noFill/>
          </a:ln>
        </p:spPr>
      </p:pic>
      <p:sp>
        <p:nvSpPr>
          <p:cNvPr id="422" name="Google Shape;422;g9df5b45186_6_130"/>
          <p:cNvSpPr txBox="1"/>
          <p:nvPr/>
        </p:nvSpPr>
        <p:spPr>
          <a:xfrm>
            <a:off x="762748" y="1567575"/>
            <a:ext cx="81558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 каждом шаге будем менять все переменные, от которых зависит функция:</a:t>
            </a:r>
            <a:endParaRPr sz="1800">
              <a:latin typeface="Old Standard TT"/>
              <a:ea typeface="Old Standard TT"/>
              <a:cs typeface="Old Standard TT"/>
              <a:sym typeface="Old Standard TT"/>
            </a:endParaRPr>
          </a:p>
        </p:txBody>
      </p:sp>
      <p:sp>
        <p:nvSpPr>
          <p:cNvPr id="423" name="Google Shape;423;g9df5b45186_6_130"/>
          <p:cNvSpPr txBox="1"/>
          <p:nvPr/>
        </p:nvSpPr>
        <p:spPr>
          <a:xfrm>
            <a:off x="4268671" y="1951866"/>
            <a:ext cx="1332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latin typeface="Old Standard TT"/>
                <a:ea typeface="Old Standard TT"/>
                <a:cs typeface="Old Standard TT"/>
                <a:sym typeface="Old Standard TT"/>
              </a:rPr>
              <a:t>...</a:t>
            </a:r>
            <a:endParaRPr sz="3000">
              <a:latin typeface="Old Standard TT"/>
              <a:ea typeface="Old Standard TT"/>
              <a:cs typeface="Old Standard TT"/>
              <a:sym typeface="Old Standard TT"/>
            </a:endParaRPr>
          </a:p>
        </p:txBody>
      </p:sp>
      <p:sp>
        <p:nvSpPr>
          <p:cNvPr id="424" name="Google Shape;424;g9df5b45186_6_130"/>
          <p:cNvSpPr txBox="1"/>
          <p:nvPr/>
        </p:nvSpPr>
        <p:spPr>
          <a:xfrm>
            <a:off x="762748" y="2788286"/>
            <a:ext cx="65196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Или в векторной форме:</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Повторяем, пока изменение не будет достаточно маленьким или пройдет много шагов.</a:t>
            </a:r>
            <a:endParaRPr sz="1800">
              <a:latin typeface="Old Standard TT"/>
              <a:ea typeface="Old Standard TT"/>
              <a:cs typeface="Old Standard TT"/>
              <a:sym typeface="Old Standard TT"/>
            </a:endParaRPr>
          </a:p>
        </p:txBody>
      </p:sp>
      <p:pic>
        <p:nvPicPr>
          <p:cNvPr id="425" name="Google Shape;425;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050247" y="3327316"/>
            <a:ext cx="2302239" cy="369000"/>
          </a:xfrm>
          <a:prstGeom prst="rect">
            <a:avLst/>
          </a:prstGeom>
          <a:noFill/>
          <a:ln>
            <a:noFill/>
          </a:ln>
        </p:spPr>
      </p:pic>
      <p:pic>
        <p:nvPicPr>
          <p:cNvPr id="426" name="Google Shape;426;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84209" t="0"/>
          <a:stretch/>
        </p:blipFill>
        <p:spPr>
          <a:xfrm>
            <a:off x="2785831" y="2031585"/>
            <a:ext cx="323500" cy="726550"/>
          </a:xfrm>
          <a:prstGeom prst="rect">
            <a:avLst/>
          </a:prstGeom>
          <a:noFill/>
          <a:ln>
            <a:noFill/>
          </a:ln>
        </p:spPr>
      </p:pic>
      <p:pic>
        <p:nvPicPr>
          <p:cNvPr id="427" name="Google Shape;427;g9df5b45186_6_130"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0" l="0" r="83740" t="0"/>
          <a:stretch/>
        </p:blipFill>
        <p:spPr>
          <a:xfrm>
            <a:off x="5848645" y="2000798"/>
            <a:ext cx="367675" cy="781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31" name="Shape 431"/>
        <p:cNvGrpSpPr/>
        <p:nvPr/>
      </p:nvGrpSpPr>
      <p:grpSpPr>
        <a:xfrm>
          <a:off x="0" y="0"/>
          <a:ext cx="0" cy="0"/>
          <a:chOff x="0" y="0"/>
          <a:chExt cx="0" cy="0"/>
        </a:xfrm>
      </p:grpSpPr>
      <p:sp>
        <p:nvSpPr>
          <p:cNvPr id="432" name="Google Shape;432;g9df5b45186_6_17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параболы</a:t>
            </a:r>
            <a:endParaRPr/>
          </a:p>
        </p:txBody>
      </p:sp>
      <p:sp>
        <p:nvSpPr>
          <p:cNvPr id="433" name="Google Shape;433;g9df5b45186_6_170"/>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минимизировать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solidFill>
                  <a:srgbClr val="FFFFFF"/>
                </a:solidFill>
                <a:latin typeface="Old Standard TT"/>
                <a:ea typeface="Old Standard TT"/>
                <a:cs typeface="Old Standard TT"/>
                <a:sym typeface="Old Standard TT"/>
              </a:rPr>
              <a:t>/</a:t>
            </a:r>
            <a:r>
              <a:rPr lang="ru" sz="1800">
                <a:latin typeface="Old Standard TT"/>
                <a:ea typeface="Old Standard TT"/>
                <a:cs typeface="Old Standard TT"/>
                <a:sym typeface="Old Standard TT"/>
              </a:rPr>
              <a:t> </a:t>
            </a:r>
            <a:r>
              <a:rPr lang="ru" sz="1800">
                <a:solidFill>
                  <a:srgbClr val="FFFFFF"/>
                </a:solidFill>
                <a:latin typeface="Old Standard TT"/>
                <a:ea typeface="Old Standard TT"/>
                <a:cs typeface="Old Standard TT"/>
                <a:sym typeface="Old Standard TT"/>
              </a:rPr>
              <a:t>/</a:t>
            </a:r>
            <a:endParaRPr sz="1800">
              <a:solidFill>
                <a:srgbClr val="FFFFFF"/>
              </a:solidFill>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Теперь делаем обновления:</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С каждым шагом мы будем приближаться к 0 - минимуму функции.</a:t>
            </a:r>
            <a:endParaRPr sz="1800">
              <a:latin typeface="Old Standard TT"/>
              <a:ea typeface="Old Standard TT"/>
              <a:cs typeface="Old Standard TT"/>
              <a:sym typeface="Old Standard TT"/>
            </a:endParaRPr>
          </a:p>
        </p:txBody>
      </p:sp>
      <p:pic>
        <p:nvPicPr>
          <p:cNvPr id="434" name="Google Shape;434;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013850" y="1230125"/>
            <a:ext cx="1178875" cy="325200"/>
          </a:xfrm>
          <a:prstGeom prst="rect">
            <a:avLst/>
          </a:prstGeom>
          <a:noFill/>
          <a:ln>
            <a:noFill/>
          </a:ln>
        </p:spPr>
      </p:pic>
      <p:pic>
        <p:nvPicPr>
          <p:cNvPr id="435" name="Google Shape;435;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076352" y="2073822"/>
            <a:ext cx="752913" cy="222600"/>
          </a:xfrm>
          <a:prstGeom prst="rect">
            <a:avLst/>
          </a:prstGeom>
          <a:noFill/>
          <a:ln>
            <a:noFill/>
          </a:ln>
        </p:spPr>
      </p:pic>
      <p:pic>
        <p:nvPicPr>
          <p:cNvPr id="436" name="Google Shape;436;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448975" y="1259375"/>
            <a:ext cx="1178875" cy="266712"/>
          </a:xfrm>
          <a:prstGeom prst="rect">
            <a:avLst/>
          </a:prstGeom>
          <a:noFill/>
          <a:ln>
            <a:noFill/>
          </a:ln>
        </p:spPr>
      </p:pic>
      <p:pic>
        <p:nvPicPr>
          <p:cNvPr id="437" name="Google Shape;437;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645850" y="1609450"/>
            <a:ext cx="1014850" cy="222600"/>
          </a:xfrm>
          <a:prstGeom prst="rect">
            <a:avLst/>
          </a:prstGeom>
          <a:noFill/>
          <a:ln>
            <a:noFill/>
          </a:ln>
        </p:spPr>
      </p:pic>
      <p:pic>
        <p:nvPicPr>
          <p:cNvPr id="438" name="Google Shape;438;g9df5b45186_6_17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1540750" y="2783025"/>
            <a:ext cx="2153991" cy="222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42" name="Shape 442"/>
        <p:cNvGrpSpPr/>
        <p:nvPr/>
      </p:nvGrpSpPr>
      <p:grpSpPr>
        <a:xfrm>
          <a:off x="0" y="0"/>
          <a:ext cx="0" cy="0"/>
          <a:chOff x="0" y="0"/>
          <a:chExt cx="0" cy="0"/>
        </a:xfrm>
      </p:grpSpPr>
      <p:sp>
        <p:nvSpPr>
          <p:cNvPr id="443" name="Google Shape;443;g9df5b45186_6_19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44" name="Google Shape;444;g9df5b45186_6_19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55875" y="1759569"/>
            <a:ext cx="3044600" cy="845375"/>
          </a:xfrm>
          <a:prstGeom prst="rect">
            <a:avLst/>
          </a:prstGeom>
          <a:noFill/>
          <a:ln>
            <a:noFill/>
          </a:ln>
        </p:spPr>
      </p:pic>
      <p:sp>
        <p:nvSpPr>
          <p:cNvPr id="445" name="Google Shape;445;g9df5b45186_6_192"/>
          <p:cNvSpPr txBox="1"/>
          <p:nvPr/>
        </p:nvSpPr>
        <p:spPr>
          <a:xfrm>
            <a:off x="461300" y="1043025"/>
            <a:ext cx="70119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 (она зависит только от весов, потому что изменять мы будем их):</a:t>
            </a:r>
            <a:endParaRPr sz="1800">
              <a:latin typeface="Old Standard TT"/>
              <a:ea typeface="Old Standard TT"/>
              <a:cs typeface="Old Standard TT"/>
              <a:sym typeface="Old Standard TT"/>
            </a:endParaRPr>
          </a:p>
        </p:txBody>
      </p:sp>
      <p:sp>
        <p:nvSpPr>
          <p:cNvPr id="446" name="Google Shape;446;g9df5b45186_6_192"/>
          <p:cNvSpPr txBox="1"/>
          <p:nvPr/>
        </p:nvSpPr>
        <p:spPr>
          <a:xfrm>
            <a:off x="461300" y="2584255"/>
            <a:ext cx="64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Производная функции потерь по весам:</a:t>
            </a:r>
            <a:endParaRPr sz="1800">
              <a:latin typeface="Old Standard TT"/>
              <a:ea typeface="Old Standard TT"/>
              <a:cs typeface="Old Standard TT"/>
              <a:sym typeface="Old Standard T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50" name="Shape 450"/>
        <p:cNvGrpSpPr/>
        <p:nvPr/>
      </p:nvGrpSpPr>
      <p:grpSpPr>
        <a:xfrm>
          <a:off x="0" y="0"/>
          <a:ext cx="0" cy="0"/>
          <a:chOff x="0" y="0"/>
          <a:chExt cx="0" cy="0"/>
        </a:xfrm>
      </p:grpSpPr>
      <p:sp>
        <p:nvSpPr>
          <p:cNvPr id="451" name="Google Shape;451;g9df5b45186_6_2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52" name="Google Shape;452;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689675" y="3939725"/>
            <a:ext cx="2857972" cy="741725"/>
          </a:xfrm>
          <a:prstGeom prst="rect">
            <a:avLst/>
          </a:prstGeom>
          <a:noFill/>
          <a:ln>
            <a:noFill/>
          </a:ln>
        </p:spPr>
      </p:pic>
      <p:sp>
        <p:nvSpPr>
          <p:cNvPr id="453" name="Google Shape;453;g9df5b45186_6_215"/>
          <p:cNvSpPr txBox="1"/>
          <p:nvPr/>
        </p:nvSpPr>
        <p:spPr>
          <a:xfrm>
            <a:off x="461300" y="1123355"/>
            <a:ext cx="64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Пошагово возьмем производную лосса по параметрам:</a:t>
            </a:r>
            <a:endParaRPr sz="1800">
              <a:latin typeface="Old Standard TT"/>
              <a:ea typeface="Old Standard TT"/>
              <a:cs typeface="Old Standard TT"/>
              <a:sym typeface="Old Standard TT"/>
            </a:endParaRPr>
          </a:p>
        </p:txBody>
      </p:sp>
      <p:pic>
        <p:nvPicPr>
          <p:cNvPr id="454" name="Google Shape;454;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643113" y="1687050"/>
            <a:ext cx="2598633" cy="741725"/>
          </a:xfrm>
          <a:prstGeom prst="rect">
            <a:avLst/>
          </a:prstGeom>
          <a:noFill/>
          <a:ln>
            <a:noFill/>
          </a:ln>
        </p:spPr>
      </p:pic>
      <p:pic>
        <p:nvPicPr>
          <p:cNvPr id="455" name="Google Shape;455;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566038" y="2779413"/>
            <a:ext cx="3257350" cy="741723"/>
          </a:xfrm>
          <a:prstGeom prst="rect">
            <a:avLst/>
          </a:prstGeom>
          <a:noFill/>
          <a:ln>
            <a:noFill/>
          </a:ln>
        </p:spPr>
      </p:pic>
      <p:pic>
        <p:nvPicPr>
          <p:cNvPr id="456" name="Google Shape;456;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494048" y="2051724"/>
            <a:ext cx="207200" cy="309100"/>
          </a:xfrm>
          <a:prstGeom prst="rect">
            <a:avLst/>
          </a:prstGeom>
          <a:noFill/>
          <a:ln>
            <a:noFill/>
          </a:ln>
        </p:spPr>
      </p:pic>
      <p:pic>
        <p:nvPicPr>
          <p:cNvPr id="457" name="Google Shape;457;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527989" y="4315249"/>
            <a:ext cx="207200" cy="309100"/>
          </a:xfrm>
          <a:prstGeom prst="rect">
            <a:avLst/>
          </a:prstGeom>
          <a:noFill/>
          <a:ln>
            <a:noFill/>
          </a:ln>
        </p:spPr>
      </p:pic>
      <p:pic>
        <p:nvPicPr>
          <p:cNvPr id="458" name="Google Shape;458;g9df5b45186_6_2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b="58324" l="-1917" r="93944" t="0"/>
          <a:stretch/>
        </p:blipFill>
        <p:spPr>
          <a:xfrm>
            <a:off x="2413957" y="3133990"/>
            <a:ext cx="207200" cy="309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62" name="Shape 462"/>
        <p:cNvGrpSpPr/>
        <p:nvPr/>
      </p:nvGrpSpPr>
      <p:grpSpPr>
        <a:xfrm>
          <a:off x="0" y="0"/>
          <a:ext cx="0" cy="0"/>
          <a:chOff x="0" y="0"/>
          <a:chExt cx="0" cy="0"/>
        </a:xfrm>
      </p:grpSpPr>
      <p:sp>
        <p:nvSpPr>
          <p:cNvPr id="463" name="Google Shape;463;g9df5b45186_6_2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pic>
        <p:nvPicPr>
          <p:cNvPr id="464" name="Google Shape;464;g9df5b45186_6_2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55875" y="1759569"/>
            <a:ext cx="3044600" cy="845375"/>
          </a:xfrm>
          <a:prstGeom prst="rect">
            <a:avLst/>
          </a:prstGeom>
          <a:noFill/>
          <a:ln>
            <a:noFill/>
          </a:ln>
        </p:spPr>
      </p:pic>
      <p:pic>
        <p:nvPicPr>
          <p:cNvPr id="465" name="Google Shape;465;g9df5b45186_6_2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43325" y="3442575"/>
            <a:ext cx="3257354" cy="845375"/>
          </a:xfrm>
          <a:prstGeom prst="rect">
            <a:avLst/>
          </a:prstGeom>
          <a:noFill/>
          <a:ln>
            <a:noFill/>
          </a:ln>
        </p:spPr>
      </p:pic>
      <p:sp>
        <p:nvSpPr>
          <p:cNvPr id="466" name="Google Shape;466;g9df5b45186_6_226"/>
          <p:cNvSpPr txBox="1"/>
          <p:nvPr/>
        </p:nvSpPr>
        <p:spPr>
          <a:xfrm>
            <a:off x="461300" y="1043025"/>
            <a:ext cx="70119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 (она зависит только от весов, потому что изменять мы будем их):</a:t>
            </a:r>
            <a:endParaRPr sz="1800">
              <a:latin typeface="Old Standard TT"/>
              <a:ea typeface="Old Standard TT"/>
              <a:cs typeface="Old Standard TT"/>
              <a:sym typeface="Old Standard TT"/>
            </a:endParaRPr>
          </a:p>
        </p:txBody>
      </p:sp>
      <p:sp>
        <p:nvSpPr>
          <p:cNvPr id="467" name="Google Shape;467;g9df5b45186_6_226"/>
          <p:cNvSpPr txBox="1"/>
          <p:nvPr/>
        </p:nvSpPr>
        <p:spPr>
          <a:xfrm>
            <a:off x="461300" y="2916705"/>
            <a:ext cx="6417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Производная функции потерь по весам:</a:t>
            </a:r>
            <a:endParaRPr sz="1800">
              <a:latin typeface="Old Standard TT"/>
              <a:ea typeface="Old Standard TT"/>
              <a:cs typeface="Old Standard TT"/>
              <a:sym typeface="Old Standard T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71" name="Shape 471"/>
        <p:cNvGrpSpPr/>
        <p:nvPr/>
      </p:nvGrpSpPr>
      <p:grpSpPr>
        <a:xfrm>
          <a:off x="0" y="0"/>
          <a:ext cx="0" cy="0"/>
          <a:chOff x="0" y="0"/>
          <a:chExt cx="0" cy="0"/>
        </a:xfrm>
      </p:grpSpPr>
      <p:sp>
        <p:nvSpPr>
          <p:cNvPr id="472" name="Google Shape;472;g9df5b45186_6_23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линейной регрессии</a:t>
            </a:r>
            <a:endParaRPr/>
          </a:p>
        </p:txBody>
      </p:sp>
      <p:sp>
        <p:nvSpPr>
          <p:cNvPr id="473" name="Google Shape;473;g9df5b45186_6_234"/>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Будем минимизировать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Как-то выберем начальные веса.</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AutoNum type="arabicParenR"/>
            </a:pPr>
            <a:r>
              <a:rPr lang="ru" sz="1800">
                <a:latin typeface="Old Standard TT"/>
                <a:ea typeface="Old Standard TT"/>
                <a:cs typeface="Old Standard TT"/>
                <a:sym typeface="Old Standard TT"/>
              </a:rPr>
              <a:t>Теперь делаем обновления:</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474" name="Google Shape;474;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3061800" y="1128075"/>
            <a:ext cx="2098474" cy="582650"/>
          </a:xfrm>
          <a:prstGeom prst="rect">
            <a:avLst/>
          </a:prstGeom>
          <a:noFill/>
          <a:ln>
            <a:noFill/>
          </a:ln>
        </p:spPr>
      </p:pic>
      <p:pic>
        <p:nvPicPr>
          <p:cNvPr id="475" name="Google Shape;475;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542650" y="2754925"/>
            <a:ext cx="2203925" cy="689125"/>
          </a:xfrm>
          <a:prstGeom prst="rect">
            <a:avLst/>
          </a:prstGeom>
          <a:noFill/>
          <a:ln>
            <a:noFill/>
          </a:ln>
        </p:spPr>
      </p:pic>
      <p:pic>
        <p:nvPicPr>
          <p:cNvPr id="476" name="Google Shape;476;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4759975" y="2754925"/>
            <a:ext cx="2272250" cy="689125"/>
          </a:xfrm>
          <a:prstGeom prst="rect">
            <a:avLst/>
          </a:prstGeom>
          <a:noFill/>
          <a:ln>
            <a:noFill/>
          </a:ln>
        </p:spPr>
      </p:pic>
      <p:pic>
        <p:nvPicPr>
          <p:cNvPr id="477" name="Google Shape;477;g9df5b45186_6_23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4015150" y="3106625"/>
            <a:ext cx="476250" cy="47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81" name="Shape 481"/>
        <p:cNvGrpSpPr/>
        <p:nvPr/>
      </p:nvGrpSpPr>
      <p:grpSpPr>
        <a:xfrm>
          <a:off x="0" y="0"/>
          <a:ext cx="0" cy="0"/>
          <a:chOff x="0" y="0"/>
          <a:chExt cx="0" cy="0"/>
        </a:xfrm>
      </p:grpSpPr>
      <p:sp>
        <p:nvSpPr>
          <p:cNvPr id="482" name="Google Shape;482;g9df5b45186_6_25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логистической регрессии</a:t>
            </a:r>
            <a:endParaRPr/>
          </a:p>
        </p:txBody>
      </p:sp>
      <p:sp>
        <p:nvSpPr>
          <p:cNvPr id="483" name="Google Shape;483;g9df5b45186_6_251"/>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484" name="Google Shape;484;g9df5b45186_6_251"/>
          <p:cNvSpPr txBox="1"/>
          <p:nvPr/>
        </p:nvSpPr>
        <p:spPr>
          <a:xfrm>
            <a:off x="457200" y="1254375"/>
            <a:ext cx="8264700" cy="3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Функция потерь:</a:t>
            </a:r>
            <a:endParaRPr sz="1800">
              <a:latin typeface="Old Standard TT"/>
              <a:ea typeface="Old Standard TT"/>
              <a:cs typeface="Old Standard TT"/>
              <a:sym typeface="Old Standard TT"/>
            </a:endParaRPr>
          </a:p>
        </p:txBody>
      </p:sp>
      <p:pic>
        <p:nvPicPr>
          <p:cNvPr id="485" name="Google Shape;485;g9df5b45186_6_251"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12126" t="0"/>
          <a:stretch/>
        </p:blipFill>
        <p:spPr>
          <a:xfrm>
            <a:off x="1054350" y="1879150"/>
            <a:ext cx="4537550" cy="613200"/>
          </a:xfrm>
          <a:prstGeom prst="rect">
            <a:avLst/>
          </a:prstGeom>
          <a:noFill/>
          <a:ln>
            <a:noFill/>
          </a:ln>
        </p:spPr>
      </p:pic>
      <p:pic>
        <p:nvPicPr>
          <p:cNvPr id="486" name="Google Shape;486;g9df5b45186_6_251"/>
          <p:cNvPicPr preferRelativeResize="0"/>
          <p:nvPr/>
        </p:nvPicPr>
        <p:blipFill>
          <a:blip r:embed="rId4">
            <a:alphaModFix/>
          </a:blip>
          <a:stretch>
            <a:fillRect/>
          </a:stretch>
        </p:blipFill>
        <p:spPr>
          <a:xfrm>
            <a:off x="1054350" y="2660061"/>
            <a:ext cx="1967200" cy="65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6" name="Shape 126"/>
        <p:cNvGrpSpPr/>
        <p:nvPr/>
      </p:nvGrpSpPr>
      <p:grpSpPr>
        <a:xfrm>
          <a:off x="0" y="0"/>
          <a:ext cx="0" cy="0"/>
          <a:chOff x="0" y="0"/>
          <a:chExt cx="0" cy="0"/>
        </a:xfrm>
      </p:grpSpPr>
      <p:sp>
        <p:nvSpPr>
          <p:cNvPr id="127" name="Google Shape;127;g9df5b450a9_0_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Определение модели</a:t>
            </a:r>
            <a:endParaRPr/>
          </a:p>
        </p:txBody>
      </p:sp>
      <p:pic>
        <p:nvPicPr>
          <p:cNvPr id="128" name="Google Shape;128;g9df5b450a9_0_13"/>
          <p:cNvPicPr preferRelativeResize="0"/>
          <p:nvPr/>
        </p:nvPicPr>
        <p:blipFill>
          <a:blip r:embed="rId3">
            <a:alphaModFix/>
          </a:blip>
          <a:stretch>
            <a:fillRect/>
          </a:stretch>
        </p:blipFill>
        <p:spPr>
          <a:xfrm>
            <a:off x="6415961" y="2772013"/>
            <a:ext cx="2206050" cy="285489"/>
          </a:xfrm>
          <a:prstGeom prst="rect">
            <a:avLst/>
          </a:prstGeom>
          <a:noFill/>
          <a:ln>
            <a:noFill/>
          </a:ln>
        </p:spPr>
      </p:pic>
      <p:sp>
        <p:nvSpPr>
          <p:cNvPr id="129" name="Google Shape;129;g9df5b450a9_0_13"/>
          <p:cNvSpPr txBox="1"/>
          <p:nvPr/>
        </p:nvSpPr>
        <p:spPr>
          <a:xfrm>
            <a:off x="311700" y="1153725"/>
            <a:ext cx="55965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будем искать модель в следующем виде</a:t>
            </a:r>
            <a:endParaRPr sz="1800">
              <a:latin typeface="Old Standard TT"/>
              <a:ea typeface="Old Standard TT"/>
              <a:cs typeface="Old Standard TT"/>
              <a:sym typeface="Old Standard TT"/>
            </a:endParaRPr>
          </a:p>
        </p:txBody>
      </p:sp>
      <p:sp>
        <p:nvSpPr>
          <p:cNvPr id="130" name="Google Shape;130;g9df5b450a9_0_13"/>
          <p:cNvSpPr txBox="1"/>
          <p:nvPr/>
        </p:nvSpPr>
        <p:spPr>
          <a:xfrm>
            <a:off x="423075" y="2676500"/>
            <a:ext cx="64785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Намного удобнее для записи внести 1 в вектор признаков</a:t>
            </a:r>
            <a:endParaRPr sz="1800">
              <a:latin typeface="Old Standard TT"/>
              <a:ea typeface="Old Standard TT"/>
              <a:cs typeface="Old Standard TT"/>
              <a:sym typeface="Old Standard TT"/>
            </a:endParaRPr>
          </a:p>
        </p:txBody>
      </p:sp>
      <p:pic>
        <p:nvPicPr>
          <p:cNvPr id="131" name="Google Shape;131;g9df5b450a9_0_13"/>
          <p:cNvPicPr preferRelativeResize="0"/>
          <p:nvPr/>
        </p:nvPicPr>
        <p:blipFill>
          <a:blip r:embed="rId4">
            <a:alphaModFix/>
          </a:blip>
          <a:stretch>
            <a:fillRect/>
          </a:stretch>
        </p:blipFill>
        <p:spPr>
          <a:xfrm>
            <a:off x="1852613" y="1794863"/>
            <a:ext cx="5438775" cy="381000"/>
          </a:xfrm>
          <a:prstGeom prst="rect">
            <a:avLst/>
          </a:prstGeom>
          <a:noFill/>
          <a:ln>
            <a:noFill/>
          </a:ln>
        </p:spPr>
      </p:pic>
      <p:pic>
        <p:nvPicPr>
          <p:cNvPr id="132" name="Google Shape;132;g9df5b450a9_0_13"/>
          <p:cNvPicPr preferRelativeResize="0"/>
          <p:nvPr/>
        </p:nvPicPr>
        <p:blipFill>
          <a:blip r:embed="rId5">
            <a:alphaModFix/>
          </a:blip>
          <a:stretch>
            <a:fillRect/>
          </a:stretch>
        </p:blipFill>
        <p:spPr>
          <a:xfrm>
            <a:off x="2952762" y="3215831"/>
            <a:ext cx="3238500" cy="857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90" name="Shape 490"/>
        <p:cNvGrpSpPr/>
        <p:nvPr/>
      </p:nvGrpSpPr>
      <p:grpSpPr>
        <a:xfrm>
          <a:off x="0" y="0"/>
          <a:ext cx="0" cy="0"/>
          <a:chOff x="0" y="0"/>
          <a:chExt cx="0" cy="0"/>
        </a:xfrm>
      </p:grpSpPr>
      <p:sp>
        <p:nvSpPr>
          <p:cNvPr id="491" name="Google Shape;491;g9df5b45186_6_26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Градиентный спуск для логистической регрессии</a:t>
            </a:r>
            <a:endParaRPr/>
          </a:p>
        </p:txBody>
      </p:sp>
      <p:sp>
        <p:nvSpPr>
          <p:cNvPr id="492" name="Google Shape;492;g9df5b45186_6_263"/>
          <p:cNvSpPr txBox="1"/>
          <p:nvPr/>
        </p:nvSpPr>
        <p:spPr>
          <a:xfrm>
            <a:off x="481800" y="1158375"/>
            <a:ext cx="78933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sp>
        <p:nvSpPr>
          <p:cNvPr id="493" name="Google Shape;493;g9df5b45186_6_263"/>
          <p:cNvSpPr txBox="1"/>
          <p:nvPr/>
        </p:nvSpPr>
        <p:spPr>
          <a:xfrm>
            <a:off x="457200" y="1254375"/>
            <a:ext cx="8264700" cy="3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Возьмем производную:</a:t>
            </a:r>
            <a:endParaRPr sz="1800">
              <a:latin typeface="Old Standard TT"/>
              <a:ea typeface="Old Standard TT"/>
              <a:cs typeface="Old Standard TT"/>
              <a:sym typeface="Old Standard TT"/>
            </a:endParaRPr>
          </a:p>
        </p:txBody>
      </p:sp>
      <p:sp>
        <p:nvSpPr>
          <p:cNvPr id="494" name="Google Shape;494;g9df5b45186_6_263"/>
          <p:cNvSpPr txBox="1"/>
          <p:nvPr/>
        </p:nvSpPr>
        <p:spPr>
          <a:xfrm>
            <a:off x="481800" y="3523725"/>
            <a:ext cx="64371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Соединим:</a:t>
            </a:r>
            <a:endParaRPr sz="1800">
              <a:latin typeface="Old Standard TT"/>
              <a:ea typeface="Old Standard TT"/>
              <a:cs typeface="Old Standard TT"/>
              <a:sym typeface="Old Standard TT"/>
            </a:endParaRPr>
          </a:p>
        </p:txBody>
      </p:sp>
      <p:pic>
        <p:nvPicPr>
          <p:cNvPr id="495" name="Google Shape;495;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79271" y="1709463"/>
            <a:ext cx="5291405" cy="777175"/>
          </a:xfrm>
          <a:prstGeom prst="rect">
            <a:avLst/>
          </a:prstGeom>
          <a:noFill/>
          <a:ln>
            <a:noFill/>
          </a:ln>
        </p:spPr>
      </p:pic>
      <p:pic>
        <p:nvPicPr>
          <p:cNvPr id="496" name="Google Shape;496;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659145" y="2738220"/>
            <a:ext cx="3825704" cy="699200"/>
          </a:xfrm>
          <a:prstGeom prst="rect">
            <a:avLst/>
          </a:prstGeom>
          <a:noFill/>
          <a:ln>
            <a:noFill/>
          </a:ln>
        </p:spPr>
      </p:pic>
      <p:pic>
        <p:nvPicPr>
          <p:cNvPr id="497" name="Google Shape;497;g9df5b45186_6_26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1788088" y="4049025"/>
            <a:ext cx="5567820" cy="777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9df5b45186_6_297"/>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Регуляризация</a:t>
            </a:r>
            <a:endParaRPr b="1">
              <a:solidFill>
                <a:srgbClr val="FFEB00"/>
              </a:solidFill>
              <a:latin typeface="Montserrat"/>
              <a:ea typeface="Montserrat"/>
              <a:cs typeface="Montserrat"/>
              <a:sym typeface="Montserrat"/>
            </a:endParaRPr>
          </a:p>
        </p:txBody>
      </p:sp>
      <p:pic>
        <p:nvPicPr>
          <p:cNvPr id="503" name="Google Shape;503;g9df5b45186_6_297"/>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07" name="Shape 507"/>
        <p:cNvGrpSpPr/>
        <p:nvPr/>
      </p:nvGrpSpPr>
      <p:grpSpPr>
        <a:xfrm>
          <a:off x="0" y="0"/>
          <a:ext cx="0" cy="0"/>
          <a:chOff x="0" y="0"/>
          <a:chExt cx="0" cy="0"/>
        </a:xfrm>
      </p:grpSpPr>
      <p:sp>
        <p:nvSpPr>
          <p:cNvPr id="508" name="Google Shape;508;g9df5b45186_6_30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Мультиколлинеарность для линейной регрессии</a:t>
            </a:r>
            <a:endParaRPr/>
          </a:p>
        </p:txBody>
      </p:sp>
      <p:pic>
        <p:nvPicPr>
          <p:cNvPr id="509" name="Google Shape;509;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0" t="0"/>
          <a:stretch/>
        </p:blipFill>
        <p:spPr>
          <a:xfrm>
            <a:off x="2191129" y="2876802"/>
            <a:ext cx="1726175" cy="256875"/>
          </a:xfrm>
          <a:prstGeom prst="rect">
            <a:avLst/>
          </a:prstGeom>
          <a:noFill/>
          <a:ln>
            <a:noFill/>
          </a:ln>
        </p:spPr>
      </p:pic>
      <p:pic>
        <p:nvPicPr>
          <p:cNvPr id="510" name="Google Shape;510;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99045" y="2608804"/>
            <a:ext cx="238529" cy="202750"/>
          </a:xfrm>
          <a:prstGeom prst="rect">
            <a:avLst/>
          </a:prstGeom>
          <a:noFill/>
          <a:ln>
            <a:noFill/>
          </a:ln>
        </p:spPr>
      </p:pic>
      <p:sp>
        <p:nvSpPr>
          <p:cNvPr id="511" name="Google Shape;511;g9df5b45186_6_301"/>
          <p:cNvSpPr txBox="1"/>
          <p:nvPr/>
        </p:nvSpPr>
        <p:spPr>
          <a:xfrm>
            <a:off x="587575" y="1150650"/>
            <a:ext cx="78588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Вспомним определение линейной регрессии:</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p:txBody>
      </p:sp>
      <p:pic>
        <p:nvPicPr>
          <p:cNvPr id="512" name="Google Shape;512;g9df5b45186_6_301"/>
          <p:cNvPicPr preferRelativeResize="0"/>
          <p:nvPr/>
        </p:nvPicPr>
        <p:blipFill>
          <a:blip r:embed="rId5">
            <a:alphaModFix/>
          </a:blip>
          <a:stretch>
            <a:fillRect/>
          </a:stretch>
        </p:blipFill>
        <p:spPr>
          <a:xfrm>
            <a:off x="2964401" y="1684874"/>
            <a:ext cx="3105144" cy="821950"/>
          </a:xfrm>
          <a:prstGeom prst="rect">
            <a:avLst/>
          </a:prstGeom>
          <a:noFill/>
          <a:ln>
            <a:noFill/>
          </a:ln>
        </p:spPr>
      </p:pic>
      <p:pic>
        <p:nvPicPr>
          <p:cNvPr id="513" name="Google Shape;513;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4516925" y="2876800"/>
            <a:ext cx="913333" cy="256875"/>
          </a:xfrm>
          <a:prstGeom prst="rect">
            <a:avLst/>
          </a:prstGeom>
          <a:noFill/>
          <a:ln>
            <a:noFill/>
          </a:ln>
        </p:spPr>
      </p:pic>
      <p:sp>
        <p:nvSpPr>
          <p:cNvPr id="514" name="Google Shape;514;g9df5b45186_6_301"/>
          <p:cNvSpPr txBox="1"/>
          <p:nvPr/>
        </p:nvSpPr>
        <p:spPr>
          <a:xfrm>
            <a:off x="501900" y="2487704"/>
            <a:ext cx="8330400" cy="35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Если столбцы матрицы      линейно зависимы, то существуют такие коэффициенты                             , что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Но тогда существует бесконечное количество весов, дающих одинаковые предсказания:     </a:t>
            </a:r>
            <a:endParaRPr sz="1800">
              <a:latin typeface="Old Standard TT"/>
              <a:ea typeface="Old Standard TT"/>
              <a:cs typeface="Old Standard TT"/>
              <a:sym typeface="Old Standard TT"/>
            </a:endParaRPr>
          </a:p>
        </p:txBody>
      </p:sp>
      <p:pic>
        <p:nvPicPr>
          <p:cNvPr id="515" name="Google Shape;515;g9df5b45186_6_3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1287200" y="4164757"/>
            <a:ext cx="6759792" cy="358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19" name="Shape 519"/>
        <p:cNvGrpSpPr/>
        <p:nvPr/>
      </p:nvGrpSpPr>
      <p:grpSpPr>
        <a:xfrm>
          <a:off x="0" y="0"/>
          <a:ext cx="0" cy="0"/>
          <a:chOff x="0" y="0"/>
          <a:chExt cx="0" cy="0"/>
        </a:xfrm>
      </p:grpSpPr>
      <p:sp>
        <p:nvSpPr>
          <p:cNvPr id="520" name="Google Shape;520;g9df5b45186_6_326"/>
          <p:cNvSpPr txBox="1"/>
          <p:nvPr/>
        </p:nvSpPr>
        <p:spPr>
          <a:xfrm>
            <a:off x="587575" y="3354025"/>
            <a:ext cx="7246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sp>
        <p:nvSpPr>
          <p:cNvPr id="521" name="Google Shape;521;g9df5b45186_6_3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Weight Decay</a:t>
            </a:r>
            <a:endParaRPr/>
          </a:p>
        </p:txBody>
      </p:sp>
      <p:sp>
        <p:nvSpPr>
          <p:cNvPr id="522" name="Google Shape;522;g9df5b45186_6_326"/>
          <p:cNvSpPr txBox="1"/>
          <p:nvPr/>
        </p:nvSpPr>
        <p:spPr>
          <a:xfrm>
            <a:off x="403950" y="1211850"/>
            <a:ext cx="8348400" cy="9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можем предположить, что веса не должны быть большими по модулю.</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Изменим функцию потерь, чтобы отражать это (   - </a:t>
            </a:r>
            <a:r>
              <a:rPr lang="ru" sz="1800">
                <a:latin typeface="Old Standard TT"/>
                <a:ea typeface="Old Standard TT"/>
                <a:cs typeface="Old Standard TT"/>
                <a:sym typeface="Old Standard TT"/>
              </a:rPr>
              <a:t>некоторая </a:t>
            </a:r>
            <a:r>
              <a:rPr lang="ru" sz="1800">
                <a:latin typeface="Old Standard TT"/>
                <a:ea typeface="Old Standard TT"/>
                <a:cs typeface="Old Standard TT"/>
                <a:sym typeface="Old Standard TT"/>
              </a:rPr>
              <a:t>константа):</a:t>
            </a:r>
            <a:endParaRPr sz="1800">
              <a:latin typeface="Old Standard TT"/>
              <a:ea typeface="Old Standard TT"/>
              <a:cs typeface="Old Standard TT"/>
              <a:sym typeface="Old Standard TT"/>
            </a:endParaRPr>
          </a:p>
        </p:txBody>
      </p:sp>
      <p:sp>
        <p:nvSpPr>
          <p:cNvPr id="523" name="Google Shape;523;g9df5b45186_6_326"/>
          <p:cNvSpPr txBox="1"/>
          <p:nvPr/>
        </p:nvSpPr>
        <p:spPr>
          <a:xfrm>
            <a:off x="501875" y="2289050"/>
            <a:ext cx="5361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-регуляризация</a:t>
            </a:r>
            <a:endParaRPr sz="1800">
              <a:latin typeface="Old Standard TT"/>
              <a:ea typeface="Old Standard TT"/>
              <a:cs typeface="Old Standard TT"/>
              <a:sym typeface="Old Standard TT"/>
            </a:endParaRPr>
          </a:p>
        </p:txBody>
      </p:sp>
      <p:pic>
        <p:nvPicPr>
          <p:cNvPr id="524" name="Google Shape;524;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50836" y="2399236"/>
            <a:ext cx="269300" cy="234921"/>
          </a:xfrm>
          <a:prstGeom prst="rect">
            <a:avLst/>
          </a:prstGeom>
          <a:noFill/>
          <a:ln>
            <a:noFill/>
          </a:ln>
        </p:spPr>
      </p:pic>
      <p:pic>
        <p:nvPicPr>
          <p:cNvPr id="525" name="Google Shape;525;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87549" y="3392482"/>
            <a:ext cx="269300" cy="240028"/>
          </a:xfrm>
          <a:prstGeom prst="rect">
            <a:avLst/>
          </a:prstGeom>
          <a:noFill/>
          <a:ln>
            <a:noFill/>
          </a:ln>
        </p:spPr>
      </p:pic>
      <p:sp>
        <p:nvSpPr>
          <p:cNvPr id="526" name="Google Shape;526;g9df5b45186_6_326"/>
          <p:cNvSpPr txBox="1"/>
          <p:nvPr/>
        </p:nvSpPr>
        <p:spPr>
          <a:xfrm>
            <a:off x="612041" y="3243865"/>
            <a:ext cx="5214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r>
              <a:rPr lang="ru" sz="1800">
                <a:latin typeface="Old Standard TT"/>
                <a:ea typeface="Old Standard TT"/>
                <a:cs typeface="Old Standard TT"/>
                <a:sym typeface="Old Standard TT"/>
              </a:rPr>
              <a:t>-регуляризация</a:t>
            </a:r>
            <a:endParaRPr sz="1800">
              <a:latin typeface="Old Standard TT"/>
              <a:ea typeface="Old Standard TT"/>
              <a:cs typeface="Old Standard TT"/>
              <a:sym typeface="Old Standard TT"/>
            </a:endParaRPr>
          </a:p>
        </p:txBody>
      </p:sp>
      <p:pic>
        <p:nvPicPr>
          <p:cNvPr id="527" name="Google Shape;527;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616299" y="2571750"/>
            <a:ext cx="3911422" cy="782275"/>
          </a:xfrm>
          <a:prstGeom prst="rect">
            <a:avLst/>
          </a:prstGeom>
          <a:noFill/>
          <a:ln>
            <a:noFill/>
          </a:ln>
        </p:spPr>
      </p:pic>
      <p:pic>
        <p:nvPicPr>
          <p:cNvPr id="528" name="Google Shape;528;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2616276" y="3632500"/>
            <a:ext cx="4031257" cy="782275"/>
          </a:xfrm>
          <a:prstGeom prst="rect">
            <a:avLst/>
          </a:prstGeom>
          <a:noFill/>
          <a:ln>
            <a:noFill/>
          </a:ln>
        </p:spPr>
      </p:pic>
      <p:pic>
        <p:nvPicPr>
          <p:cNvPr id="529" name="Google Shape;529;g9df5b45186_6_32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5387675" y="1889825"/>
            <a:ext cx="146176" cy="234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3" name="Shape 533"/>
        <p:cNvGrpSpPr/>
        <p:nvPr/>
      </p:nvGrpSpPr>
      <p:grpSpPr>
        <a:xfrm>
          <a:off x="0" y="0"/>
          <a:ext cx="0" cy="0"/>
          <a:chOff x="0" y="0"/>
          <a:chExt cx="0" cy="0"/>
        </a:xfrm>
      </p:grpSpPr>
      <p:sp>
        <p:nvSpPr>
          <p:cNvPr id="534" name="Google Shape;534;g9df5b45186_6_35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Как изменится градиент</a:t>
            </a:r>
            <a:endParaRPr/>
          </a:p>
        </p:txBody>
      </p:sp>
      <p:sp>
        <p:nvSpPr>
          <p:cNvPr id="535" name="Google Shape;535;g9df5b45186_6_352"/>
          <p:cNvSpPr txBox="1"/>
          <p:nvPr/>
        </p:nvSpPr>
        <p:spPr>
          <a:xfrm>
            <a:off x="523350" y="3034950"/>
            <a:ext cx="7246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sp>
        <p:nvSpPr>
          <p:cNvPr id="536" name="Google Shape;536;g9df5b45186_6_352"/>
          <p:cNvSpPr txBox="1"/>
          <p:nvPr/>
        </p:nvSpPr>
        <p:spPr>
          <a:xfrm>
            <a:off x="523325" y="1280200"/>
            <a:ext cx="5361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-регуляризация</a:t>
            </a:r>
            <a:endParaRPr sz="1800">
              <a:latin typeface="Old Standard TT"/>
              <a:ea typeface="Old Standard TT"/>
              <a:cs typeface="Old Standard TT"/>
              <a:sym typeface="Old Standard TT"/>
            </a:endParaRPr>
          </a:p>
        </p:txBody>
      </p:sp>
      <p:pic>
        <p:nvPicPr>
          <p:cNvPr id="537" name="Google Shape;537;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72286" y="1390386"/>
            <a:ext cx="269300" cy="234921"/>
          </a:xfrm>
          <a:prstGeom prst="rect">
            <a:avLst/>
          </a:prstGeom>
          <a:noFill/>
          <a:ln>
            <a:noFill/>
          </a:ln>
        </p:spPr>
      </p:pic>
      <p:pic>
        <p:nvPicPr>
          <p:cNvPr id="538" name="Google Shape;538;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23324" y="3073407"/>
            <a:ext cx="269300" cy="240028"/>
          </a:xfrm>
          <a:prstGeom prst="rect">
            <a:avLst/>
          </a:prstGeom>
          <a:noFill/>
          <a:ln>
            <a:noFill/>
          </a:ln>
        </p:spPr>
      </p:pic>
      <p:sp>
        <p:nvSpPr>
          <p:cNvPr id="539" name="Google Shape;539;g9df5b45186_6_352"/>
          <p:cNvSpPr txBox="1"/>
          <p:nvPr/>
        </p:nvSpPr>
        <p:spPr>
          <a:xfrm>
            <a:off x="547816" y="2924790"/>
            <a:ext cx="5214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   </a:t>
            </a:r>
            <a:r>
              <a:rPr lang="ru" sz="1800">
                <a:latin typeface="Old Standard TT"/>
                <a:ea typeface="Old Standard TT"/>
                <a:cs typeface="Old Standard TT"/>
                <a:sym typeface="Old Standard TT"/>
              </a:rPr>
              <a:t>-регуляризация</a:t>
            </a:r>
            <a:endParaRPr sz="1800">
              <a:latin typeface="Old Standard TT"/>
              <a:ea typeface="Old Standard TT"/>
              <a:cs typeface="Old Standard TT"/>
              <a:sym typeface="Old Standard TT"/>
            </a:endParaRPr>
          </a:p>
        </p:txBody>
      </p:sp>
      <p:pic>
        <p:nvPicPr>
          <p:cNvPr id="540" name="Google Shape;540;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306900" y="1724875"/>
            <a:ext cx="4530209" cy="899750"/>
          </a:xfrm>
          <a:prstGeom prst="rect">
            <a:avLst/>
          </a:prstGeom>
          <a:noFill/>
          <a:ln>
            <a:noFill/>
          </a:ln>
        </p:spPr>
      </p:pic>
      <p:pic>
        <p:nvPicPr>
          <p:cNvPr id="541" name="Google Shape;541;g9df5b45186_6_35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2306900" y="3545675"/>
            <a:ext cx="5260076" cy="899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9ad9bd1dfa_0_11"/>
          <p:cNvSpPr txBox="1"/>
          <p:nvPr>
            <p:ph type="ctrTitle"/>
          </p:nvPr>
        </p:nvSpPr>
        <p:spPr>
          <a:xfrm>
            <a:off x="311708" y="16199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Нормализация признаков</a:t>
            </a:r>
            <a:endParaRPr b="1">
              <a:solidFill>
                <a:srgbClr val="FFEB00"/>
              </a:solidFill>
              <a:latin typeface="Montserrat"/>
              <a:ea typeface="Montserrat"/>
              <a:cs typeface="Montserrat"/>
              <a:sym typeface="Montserrat"/>
            </a:endParaRPr>
          </a:p>
        </p:txBody>
      </p:sp>
      <p:pic>
        <p:nvPicPr>
          <p:cNvPr id="547" name="Google Shape;547;g9ad9bd1dfa_0_11"/>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51" name="Shape 551"/>
        <p:cNvGrpSpPr/>
        <p:nvPr/>
      </p:nvGrpSpPr>
      <p:grpSpPr>
        <a:xfrm>
          <a:off x="0" y="0"/>
          <a:ext cx="0" cy="0"/>
          <a:chOff x="0" y="0"/>
          <a:chExt cx="0" cy="0"/>
        </a:xfrm>
      </p:grpSpPr>
      <p:sp>
        <p:nvSpPr>
          <p:cNvPr id="552" name="Google Shape;552;g9dfe3bbabb_0_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Что такое нормализация?</a:t>
            </a:r>
            <a:endParaRPr/>
          </a:p>
        </p:txBody>
      </p:sp>
      <p:pic>
        <p:nvPicPr>
          <p:cNvPr id="553" name="Google Shape;553;g9dfe3bbabb_0_0"/>
          <p:cNvPicPr preferRelativeResize="0"/>
          <p:nvPr/>
        </p:nvPicPr>
        <p:blipFill>
          <a:blip r:embed="rId3">
            <a:alphaModFix/>
          </a:blip>
          <a:stretch>
            <a:fillRect/>
          </a:stretch>
        </p:blipFill>
        <p:spPr>
          <a:xfrm>
            <a:off x="1124900" y="1705400"/>
            <a:ext cx="2108825" cy="677150"/>
          </a:xfrm>
          <a:prstGeom prst="rect">
            <a:avLst/>
          </a:prstGeom>
          <a:noFill/>
          <a:ln>
            <a:noFill/>
          </a:ln>
        </p:spPr>
      </p:pic>
      <p:sp>
        <p:nvSpPr>
          <p:cNvPr id="554" name="Google Shape;554;g9dfe3bbabb_0_0"/>
          <p:cNvSpPr txBox="1"/>
          <p:nvPr/>
        </p:nvSpPr>
        <p:spPr>
          <a:xfrm>
            <a:off x="311700" y="1142413"/>
            <a:ext cx="5430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Мы изменяем признаки в датасете по правилу:</a:t>
            </a:r>
            <a:endParaRPr sz="1800">
              <a:latin typeface="Old Standard TT"/>
              <a:ea typeface="Old Standard TT"/>
              <a:cs typeface="Old Standard TT"/>
              <a:sym typeface="Old Standard TT"/>
            </a:endParaRPr>
          </a:p>
        </p:txBody>
      </p:sp>
      <p:sp>
        <p:nvSpPr>
          <p:cNvPr id="555" name="Google Shape;555;g9dfe3bbabb_0_0"/>
          <p:cNvSpPr txBox="1"/>
          <p:nvPr/>
        </p:nvSpPr>
        <p:spPr>
          <a:xfrm>
            <a:off x="175140" y="2723018"/>
            <a:ext cx="7341000" cy="18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 среднее значение j-го признака в обучающей выборке</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           - стандартное отклонение j-го признака в обучающей выборке</a:t>
            </a:r>
            <a:endParaRPr sz="1800">
              <a:latin typeface="Old Standard TT"/>
              <a:ea typeface="Old Standard TT"/>
              <a:cs typeface="Old Standard TT"/>
              <a:sym typeface="Old Standard TT"/>
            </a:endParaRPr>
          </a:p>
        </p:txBody>
      </p:sp>
      <p:pic>
        <p:nvPicPr>
          <p:cNvPr id="556" name="Google Shape;556;g9dfe3bbabb_0_0"/>
          <p:cNvPicPr preferRelativeResize="0"/>
          <p:nvPr/>
        </p:nvPicPr>
        <p:blipFill rotWithShape="1">
          <a:blip r:embed="rId3">
            <a:alphaModFix/>
          </a:blip>
          <a:srcRect b="61585" l="84037" r="0" t="0"/>
          <a:stretch/>
        </p:blipFill>
        <p:spPr>
          <a:xfrm>
            <a:off x="644915" y="2853006"/>
            <a:ext cx="336625" cy="260125"/>
          </a:xfrm>
          <a:prstGeom prst="rect">
            <a:avLst/>
          </a:prstGeom>
          <a:noFill/>
          <a:ln>
            <a:noFill/>
          </a:ln>
        </p:spPr>
      </p:pic>
      <p:pic>
        <p:nvPicPr>
          <p:cNvPr id="557" name="Google Shape;557;g9dfe3bbabb_0_0"/>
          <p:cNvPicPr preferRelativeResize="0"/>
          <p:nvPr/>
        </p:nvPicPr>
        <p:blipFill rotWithShape="1">
          <a:blip r:embed="rId3">
            <a:alphaModFix/>
          </a:blip>
          <a:srcRect b="-4701" l="66669" r="17368" t="66287"/>
          <a:stretch/>
        </p:blipFill>
        <p:spPr>
          <a:xfrm>
            <a:off x="644915" y="3152941"/>
            <a:ext cx="336625" cy="260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61" name="Shape 561"/>
        <p:cNvGrpSpPr/>
        <p:nvPr/>
      </p:nvGrpSpPr>
      <p:grpSpPr>
        <a:xfrm>
          <a:off x="0" y="0"/>
          <a:ext cx="0" cy="0"/>
          <a:chOff x="0" y="0"/>
          <a:chExt cx="0" cy="0"/>
        </a:xfrm>
      </p:grpSpPr>
      <p:sp>
        <p:nvSpPr>
          <p:cNvPr id="562" name="Google Shape;562;g9dfe3bbabb_0_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Зачем?</a:t>
            </a:r>
            <a:endParaRPr/>
          </a:p>
        </p:txBody>
      </p:sp>
      <p:sp>
        <p:nvSpPr>
          <p:cNvPr id="563" name="Google Shape;563;g9dfe3bbabb_0_16"/>
          <p:cNvSpPr txBox="1"/>
          <p:nvPr/>
        </p:nvSpPr>
        <p:spPr>
          <a:xfrm>
            <a:off x="501600" y="1258000"/>
            <a:ext cx="7341000" cy="324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Градиентный спуск и другие методы плохо работают на признаках с очень большим или маленьким масштабом.</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Разный масштаб весов вредит регуляризации.</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Для нормированных данных веса говорят о важности признаков.</a:t>
            </a:r>
            <a:endParaRPr sz="1800">
              <a:latin typeface="Old Standard TT"/>
              <a:ea typeface="Old Standard TT"/>
              <a:cs typeface="Old Standard TT"/>
              <a:sym typeface="Old Standard T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1"/>
          <p:cNvSpPr txBox="1"/>
          <p:nvPr>
            <p:ph type="ctrTitle"/>
          </p:nvPr>
        </p:nvSpPr>
        <p:spPr>
          <a:xfrm>
            <a:off x="239050" y="2129250"/>
            <a:ext cx="8520600" cy="885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The End</a:t>
            </a:r>
            <a:endParaRPr b="1">
              <a:solidFill>
                <a:srgbClr val="FFEB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6" name="Shape 136"/>
        <p:cNvGrpSpPr/>
        <p:nvPr/>
      </p:nvGrpSpPr>
      <p:grpSpPr>
        <a:xfrm>
          <a:off x="0" y="0"/>
          <a:ext cx="0" cy="0"/>
          <a:chOff x="0" y="0"/>
          <a:chExt cx="0" cy="0"/>
        </a:xfrm>
      </p:grpSpPr>
      <p:sp>
        <p:nvSpPr>
          <p:cNvPr id="137" name="Google Shape;137;g9df5b45186_1_8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Линейность по параметрам</a:t>
            </a:r>
            <a:endParaRPr/>
          </a:p>
        </p:txBody>
      </p:sp>
      <p:sp>
        <p:nvSpPr>
          <p:cNvPr id="138" name="Google Shape;138;g9df5b45186_1_88"/>
          <p:cNvSpPr txBox="1"/>
          <p:nvPr/>
        </p:nvSpPr>
        <p:spPr>
          <a:xfrm>
            <a:off x="589000" y="1293875"/>
            <a:ext cx="6150600" cy="3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Какое может быть происхождение у признаков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Просто численный признак</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Преобразования </a:t>
            </a:r>
            <a:r>
              <a:rPr lang="ru" sz="1800">
                <a:latin typeface="Old Standard TT"/>
                <a:ea typeface="Old Standard TT"/>
                <a:cs typeface="Old Standard TT"/>
                <a:sym typeface="Old Standard TT"/>
              </a:rPr>
              <a:t>численных</a:t>
            </a:r>
            <a:r>
              <a:rPr lang="ru" sz="1800">
                <a:latin typeface="Old Standard TT"/>
                <a:ea typeface="Old Standard TT"/>
                <a:cs typeface="Old Standard TT"/>
                <a:sym typeface="Old Standard TT"/>
              </a:rPr>
              <a:t> признаков (корень, логарифм, итд)</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Степени численного признака </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Значения из One-hot-Encoding’а</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ru" sz="1800">
                <a:latin typeface="Old Standard TT"/>
                <a:ea typeface="Old Standard TT"/>
                <a:cs typeface="Old Standard TT"/>
                <a:sym typeface="Old Standard TT"/>
              </a:rPr>
              <a:t>Взаимодействия между разными признаками (</a:t>
            </a:r>
            <a:endParaRPr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lang="ru" sz="1800">
                <a:latin typeface="Old Standard TT"/>
                <a:ea typeface="Old Standard TT"/>
                <a:cs typeface="Old Standard TT"/>
                <a:sym typeface="Old Standard TT"/>
              </a:rPr>
              <a:t>Линейная модель линейна по параметрам, а не признакам.</a:t>
            </a:r>
            <a:endParaRPr sz="1800">
              <a:latin typeface="Old Standard TT"/>
              <a:ea typeface="Old Standard TT"/>
              <a:cs typeface="Old Standard TT"/>
              <a:sym typeface="Old Standard TT"/>
            </a:endParaRPr>
          </a:p>
        </p:txBody>
      </p:sp>
      <p:pic>
        <p:nvPicPr>
          <p:cNvPr id="139" name="Google Shape;139;g9df5b45186_1_8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484475" y="1458037"/>
            <a:ext cx="247650" cy="180975"/>
          </a:xfrm>
          <a:prstGeom prst="rect">
            <a:avLst/>
          </a:prstGeom>
          <a:noFill/>
          <a:ln>
            <a:noFill/>
          </a:ln>
        </p:spPr>
      </p:pic>
      <p:pic>
        <p:nvPicPr>
          <p:cNvPr id="140" name="Google Shape;140;g9df5b45186_1_88"/>
          <p:cNvPicPr preferRelativeResize="0"/>
          <p:nvPr/>
        </p:nvPicPr>
        <p:blipFill>
          <a:blip r:embed="rId4">
            <a:alphaModFix/>
          </a:blip>
          <a:stretch>
            <a:fillRect/>
          </a:stretch>
        </p:blipFill>
        <p:spPr>
          <a:xfrm>
            <a:off x="4255994" y="2468674"/>
            <a:ext cx="1846450" cy="302300"/>
          </a:xfrm>
          <a:prstGeom prst="rect">
            <a:avLst/>
          </a:prstGeom>
          <a:noFill/>
          <a:ln>
            <a:noFill/>
          </a:ln>
        </p:spPr>
      </p:pic>
      <p:pic>
        <p:nvPicPr>
          <p:cNvPr id="141" name="Google Shape;141;g9df5b45186_1_88"/>
          <p:cNvPicPr preferRelativeResize="0"/>
          <p:nvPr/>
        </p:nvPicPr>
        <p:blipFill>
          <a:blip r:embed="rId5">
            <a:alphaModFix/>
          </a:blip>
          <a:stretch>
            <a:fillRect/>
          </a:stretch>
        </p:blipFill>
        <p:spPr>
          <a:xfrm>
            <a:off x="5799708" y="3132085"/>
            <a:ext cx="1295400" cy="180975"/>
          </a:xfrm>
          <a:prstGeom prst="rect">
            <a:avLst/>
          </a:prstGeom>
          <a:noFill/>
          <a:ln>
            <a:noFill/>
          </a:ln>
        </p:spPr>
      </p:pic>
      <p:sp>
        <p:nvSpPr>
          <p:cNvPr id="142" name="Google Shape;142;g9df5b45186_1_88"/>
          <p:cNvSpPr txBox="1"/>
          <p:nvPr/>
        </p:nvSpPr>
        <p:spPr>
          <a:xfrm>
            <a:off x="7048702" y="2956744"/>
            <a:ext cx="4443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6" name="Shape 146"/>
        <p:cNvGrpSpPr/>
        <p:nvPr/>
      </p:nvGrpSpPr>
      <p:grpSpPr>
        <a:xfrm>
          <a:off x="0" y="0"/>
          <a:ext cx="0" cy="0"/>
          <a:chOff x="0" y="0"/>
          <a:chExt cx="0" cy="0"/>
        </a:xfrm>
      </p:grpSpPr>
      <p:sp>
        <p:nvSpPr>
          <p:cNvPr id="147" name="Google Shape;147;g9df5b450a9_0_5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a:t>
            </a:r>
            <a:endParaRPr/>
          </a:p>
        </p:txBody>
      </p:sp>
      <p:pic>
        <p:nvPicPr>
          <p:cNvPr id="148" name="Google Shape;148;g9df5b450a9_0_57"/>
          <p:cNvPicPr preferRelativeResize="0"/>
          <p:nvPr/>
        </p:nvPicPr>
        <p:blipFill>
          <a:blip r:embed="rId3">
            <a:alphaModFix/>
          </a:blip>
          <a:stretch>
            <a:fillRect/>
          </a:stretch>
        </p:blipFill>
        <p:spPr>
          <a:xfrm>
            <a:off x="1552775" y="1058225"/>
            <a:ext cx="6038456" cy="3780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2" name="Shape 152"/>
        <p:cNvGrpSpPr/>
        <p:nvPr/>
      </p:nvGrpSpPr>
      <p:grpSpPr>
        <a:xfrm>
          <a:off x="0" y="0"/>
          <a:ext cx="0" cy="0"/>
          <a:chOff x="0" y="0"/>
          <a:chExt cx="0" cy="0"/>
        </a:xfrm>
      </p:grpSpPr>
      <p:sp>
        <p:nvSpPr>
          <p:cNvPr id="153" name="Google Shape;153;g9df5b450a9_0_4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Точное решение</a:t>
            </a:r>
            <a:endParaRPr/>
          </a:p>
        </p:txBody>
      </p:sp>
      <p:pic>
        <p:nvPicPr>
          <p:cNvPr id="154" name="Google Shape;154;g9df5b450a9_0_48"/>
          <p:cNvPicPr preferRelativeResize="0"/>
          <p:nvPr/>
        </p:nvPicPr>
        <p:blipFill>
          <a:blip r:embed="rId3">
            <a:alphaModFix/>
          </a:blip>
          <a:stretch>
            <a:fillRect/>
          </a:stretch>
        </p:blipFill>
        <p:spPr>
          <a:xfrm>
            <a:off x="1619250" y="2008250"/>
            <a:ext cx="5905500" cy="2286000"/>
          </a:xfrm>
          <a:prstGeom prst="rect">
            <a:avLst/>
          </a:prstGeom>
          <a:noFill/>
          <a:ln>
            <a:noFill/>
          </a:ln>
        </p:spPr>
      </p:pic>
      <p:pic>
        <p:nvPicPr>
          <p:cNvPr id="155" name="Google Shape;155;g9df5b450a9_0_48"/>
          <p:cNvPicPr preferRelativeResize="0"/>
          <p:nvPr/>
        </p:nvPicPr>
        <p:blipFill>
          <a:blip r:embed="rId4">
            <a:alphaModFix/>
          </a:blip>
          <a:stretch>
            <a:fillRect/>
          </a:stretch>
        </p:blipFill>
        <p:spPr>
          <a:xfrm>
            <a:off x="4276440" y="1213697"/>
            <a:ext cx="1114425" cy="285750"/>
          </a:xfrm>
          <a:prstGeom prst="rect">
            <a:avLst/>
          </a:prstGeom>
          <a:noFill/>
          <a:ln>
            <a:noFill/>
          </a:ln>
        </p:spPr>
      </p:pic>
      <p:sp>
        <p:nvSpPr>
          <p:cNvPr id="156" name="Google Shape;156;g9df5b450a9_0_48"/>
          <p:cNvSpPr txBox="1"/>
          <p:nvPr/>
        </p:nvSpPr>
        <p:spPr>
          <a:xfrm>
            <a:off x="311700" y="1110400"/>
            <a:ext cx="44583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Запишем то, что мы хотим получить:</a:t>
            </a:r>
            <a:endParaRPr sz="18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0" name="Shape 160"/>
        <p:cNvGrpSpPr/>
        <p:nvPr/>
      </p:nvGrpSpPr>
      <p:grpSpPr>
        <a:xfrm>
          <a:off x="0" y="0"/>
          <a:ext cx="0" cy="0"/>
          <a:chOff x="0" y="0"/>
          <a:chExt cx="0" cy="0"/>
        </a:xfrm>
      </p:grpSpPr>
      <p:sp>
        <p:nvSpPr>
          <p:cNvPr id="161" name="Google Shape;161;g9df5b45186_1_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Точное решение</a:t>
            </a:r>
            <a:endParaRPr/>
          </a:p>
        </p:txBody>
      </p:sp>
      <p:sp>
        <p:nvSpPr>
          <p:cNvPr id="162" name="Google Shape;162;g9df5b45186_1_13"/>
          <p:cNvSpPr txBox="1"/>
          <p:nvPr/>
        </p:nvSpPr>
        <p:spPr>
          <a:xfrm>
            <a:off x="311700" y="1110400"/>
            <a:ext cx="77121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Случай            , тогда матрица      - квадратная и может иметь обратную.</a:t>
            </a:r>
            <a:endParaRPr sz="1800">
              <a:latin typeface="Old Standard TT"/>
              <a:ea typeface="Old Standard TT"/>
              <a:cs typeface="Old Standard TT"/>
              <a:sym typeface="Old Standard TT"/>
            </a:endParaRPr>
          </a:p>
        </p:txBody>
      </p:sp>
      <p:pic>
        <p:nvPicPr>
          <p:cNvPr id="163" name="Google Shape;163;g9df5b45186_1_13"/>
          <p:cNvPicPr preferRelativeResize="0"/>
          <p:nvPr/>
        </p:nvPicPr>
        <p:blipFill>
          <a:blip r:embed="rId3">
            <a:alphaModFix/>
          </a:blip>
          <a:stretch>
            <a:fillRect/>
          </a:stretch>
        </p:blipFill>
        <p:spPr>
          <a:xfrm>
            <a:off x="1233844" y="1229200"/>
            <a:ext cx="685800" cy="219075"/>
          </a:xfrm>
          <a:prstGeom prst="rect">
            <a:avLst/>
          </a:prstGeom>
          <a:noFill/>
          <a:ln>
            <a:noFill/>
          </a:ln>
        </p:spPr>
      </p:pic>
      <p:pic>
        <p:nvPicPr>
          <p:cNvPr id="164" name="Google Shape;164;g9df5b45186_1_13"/>
          <p:cNvPicPr preferRelativeResize="0"/>
          <p:nvPr/>
        </p:nvPicPr>
        <p:blipFill>
          <a:blip r:embed="rId4">
            <a:alphaModFix/>
          </a:blip>
          <a:stretch>
            <a:fillRect/>
          </a:stretch>
        </p:blipFill>
        <p:spPr>
          <a:xfrm>
            <a:off x="3560900" y="1229200"/>
            <a:ext cx="257175" cy="219075"/>
          </a:xfrm>
          <a:prstGeom prst="rect">
            <a:avLst/>
          </a:prstGeom>
          <a:noFill/>
          <a:ln>
            <a:noFill/>
          </a:ln>
        </p:spPr>
      </p:pic>
      <p:sp>
        <p:nvSpPr>
          <p:cNvPr id="165" name="Google Shape;165;g9df5b45186_1_13"/>
          <p:cNvSpPr/>
          <p:nvPr/>
        </p:nvSpPr>
        <p:spPr>
          <a:xfrm>
            <a:off x="1187300" y="2361475"/>
            <a:ext cx="1245600" cy="1245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9df5b45186_1_13"/>
          <p:cNvSpPr/>
          <p:nvPr/>
        </p:nvSpPr>
        <p:spPr>
          <a:xfrm rot="5400000">
            <a:off x="2230125" y="284747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9df5b45186_1_13"/>
          <p:cNvSpPr txBox="1"/>
          <p:nvPr/>
        </p:nvSpPr>
        <p:spPr>
          <a:xfrm>
            <a:off x="3039784" y="2796025"/>
            <a:ext cx="376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
        <p:nvSpPr>
          <p:cNvPr id="168" name="Google Shape;168;g9df5b45186_1_13"/>
          <p:cNvSpPr/>
          <p:nvPr/>
        </p:nvSpPr>
        <p:spPr>
          <a:xfrm rot="5400000">
            <a:off x="2978575" y="284747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9df5b45186_1_13"/>
          <p:cNvSpPr txBox="1"/>
          <p:nvPr/>
        </p:nvSpPr>
        <p:spPr>
          <a:xfrm>
            <a:off x="1659750" y="2717500"/>
            <a:ext cx="273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170" name="Google Shape;170;g9df5b45186_1_13"/>
          <p:cNvPicPr preferRelativeResize="0"/>
          <p:nvPr/>
        </p:nvPicPr>
        <p:blipFill>
          <a:blip r:embed="rId4">
            <a:alphaModFix/>
          </a:blip>
          <a:stretch>
            <a:fillRect/>
          </a:stretch>
        </p:blipFill>
        <p:spPr>
          <a:xfrm>
            <a:off x="1667963" y="2874738"/>
            <a:ext cx="257175" cy="219075"/>
          </a:xfrm>
          <a:prstGeom prst="rect">
            <a:avLst/>
          </a:prstGeom>
          <a:noFill/>
          <a:ln>
            <a:noFill/>
          </a:ln>
        </p:spPr>
      </p:pic>
      <p:pic>
        <p:nvPicPr>
          <p:cNvPr id="171" name="Google Shape;171;g9df5b45186_1_13"/>
          <p:cNvPicPr preferRelativeResize="0"/>
          <p:nvPr/>
        </p:nvPicPr>
        <p:blipFill>
          <a:blip r:embed="rId5">
            <a:alphaModFix/>
          </a:blip>
          <a:stretch>
            <a:fillRect/>
          </a:stretch>
        </p:blipFill>
        <p:spPr>
          <a:xfrm>
            <a:off x="2734300" y="2912838"/>
            <a:ext cx="257175" cy="142875"/>
          </a:xfrm>
          <a:prstGeom prst="rect">
            <a:avLst/>
          </a:prstGeom>
          <a:noFill/>
          <a:ln>
            <a:noFill/>
          </a:ln>
        </p:spPr>
      </p:pic>
      <p:pic>
        <p:nvPicPr>
          <p:cNvPr id="172" name="Google Shape;172;g9df5b45186_1_13"/>
          <p:cNvPicPr preferRelativeResize="0"/>
          <p:nvPr/>
        </p:nvPicPr>
        <p:blipFill>
          <a:blip r:embed="rId6">
            <a:alphaModFix/>
          </a:blip>
          <a:stretch>
            <a:fillRect/>
          </a:stretch>
        </p:blipFill>
        <p:spPr>
          <a:xfrm>
            <a:off x="3510888" y="2879500"/>
            <a:ext cx="180975" cy="209550"/>
          </a:xfrm>
          <a:prstGeom prst="rect">
            <a:avLst/>
          </a:prstGeom>
          <a:noFill/>
          <a:ln>
            <a:noFill/>
          </a:ln>
        </p:spPr>
      </p:pic>
      <p:pic>
        <p:nvPicPr>
          <p:cNvPr id="173" name="Google Shape;173;g9df5b45186_1_13"/>
          <p:cNvPicPr preferRelativeResize="0"/>
          <p:nvPr/>
        </p:nvPicPr>
        <p:blipFill>
          <a:blip r:embed="rId7">
            <a:alphaModFix/>
          </a:blip>
          <a:stretch>
            <a:fillRect/>
          </a:stretch>
        </p:blipFill>
        <p:spPr>
          <a:xfrm>
            <a:off x="2493550" y="2908088"/>
            <a:ext cx="161925" cy="152400"/>
          </a:xfrm>
          <a:prstGeom prst="rect">
            <a:avLst/>
          </a:prstGeom>
          <a:noFill/>
          <a:ln>
            <a:noFill/>
          </a:ln>
        </p:spPr>
      </p:pic>
      <p:pic>
        <p:nvPicPr>
          <p:cNvPr id="174" name="Google Shape;174;g9df5b45186_1_13"/>
          <p:cNvPicPr preferRelativeResize="0"/>
          <p:nvPr/>
        </p:nvPicPr>
        <p:blipFill>
          <a:blip r:embed="rId8">
            <a:alphaModFix/>
          </a:blip>
          <a:stretch>
            <a:fillRect/>
          </a:stretch>
        </p:blipFill>
        <p:spPr>
          <a:xfrm>
            <a:off x="5294615" y="2691860"/>
            <a:ext cx="1114425" cy="285750"/>
          </a:xfrm>
          <a:prstGeom prst="rect">
            <a:avLst/>
          </a:prstGeom>
          <a:noFill/>
          <a:ln>
            <a:noFill/>
          </a:ln>
        </p:spPr>
      </p:pic>
      <p:pic>
        <p:nvPicPr>
          <p:cNvPr id="175" name="Google Shape;175;g9df5b45186_1_13"/>
          <p:cNvPicPr preferRelativeResize="0"/>
          <p:nvPr/>
        </p:nvPicPr>
        <p:blipFill>
          <a:blip r:embed="rId9">
            <a:alphaModFix/>
          </a:blip>
          <a:stretch>
            <a:fillRect/>
          </a:stretch>
        </p:blipFill>
        <p:spPr>
          <a:xfrm>
            <a:off x="5202350" y="3743475"/>
            <a:ext cx="1428750" cy="342900"/>
          </a:xfrm>
          <a:prstGeom prst="rect">
            <a:avLst/>
          </a:prstGeom>
          <a:noFill/>
          <a:ln>
            <a:noFill/>
          </a:ln>
        </p:spPr>
      </p:pic>
      <p:sp>
        <p:nvSpPr>
          <p:cNvPr id="176" name="Google Shape;176;g9df5b45186_1_13"/>
          <p:cNvSpPr txBox="1"/>
          <p:nvPr/>
        </p:nvSpPr>
        <p:spPr>
          <a:xfrm>
            <a:off x="5011375" y="1955163"/>
            <a:ext cx="3167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Система линейных уравнений:</a:t>
            </a:r>
            <a:endParaRPr sz="1800">
              <a:latin typeface="Old Standard TT"/>
              <a:ea typeface="Old Standard TT"/>
              <a:cs typeface="Old Standard TT"/>
              <a:sym typeface="Old Standard TT"/>
            </a:endParaRPr>
          </a:p>
        </p:txBody>
      </p:sp>
      <p:sp>
        <p:nvSpPr>
          <p:cNvPr id="177" name="Google Shape;177;g9df5b45186_1_13"/>
          <p:cNvSpPr txBox="1"/>
          <p:nvPr/>
        </p:nvSpPr>
        <p:spPr>
          <a:xfrm>
            <a:off x="5011363" y="3346363"/>
            <a:ext cx="14964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Решение</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1" name="Shape 181"/>
        <p:cNvGrpSpPr/>
        <p:nvPr/>
      </p:nvGrpSpPr>
      <p:grpSpPr>
        <a:xfrm>
          <a:off x="0" y="0"/>
          <a:ext cx="0" cy="0"/>
          <a:chOff x="0" y="0"/>
          <a:chExt cx="0" cy="0"/>
        </a:xfrm>
      </p:grpSpPr>
      <p:sp>
        <p:nvSpPr>
          <p:cNvPr id="182" name="Google Shape;182;g9df5b45186_1_3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Pseudo-Inverse</a:t>
            </a:r>
            <a:endParaRPr/>
          </a:p>
        </p:txBody>
      </p:sp>
      <p:sp>
        <p:nvSpPr>
          <p:cNvPr id="183" name="Google Shape;183;g9df5b45186_1_37"/>
          <p:cNvSpPr txBox="1"/>
          <p:nvPr/>
        </p:nvSpPr>
        <p:spPr>
          <a:xfrm>
            <a:off x="311700" y="1110400"/>
            <a:ext cx="80202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Обычно             , тогда у нас </a:t>
            </a:r>
            <a:r>
              <a:rPr i="1" lang="ru" sz="1800">
                <a:latin typeface="Old Standard TT"/>
                <a:ea typeface="Old Standard TT"/>
                <a:cs typeface="Old Standard TT"/>
                <a:sym typeface="Old Standard TT"/>
              </a:rPr>
              <a:t>переопределенная</a:t>
            </a:r>
            <a:r>
              <a:rPr i="1" lang="ru" sz="1800">
                <a:latin typeface="Old Standard TT"/>
                <a:ea typeface="Old Standard TT"/>
                <a:cs typeface="Old Standard TT"/>
                <a:sym typeface="Old Standard TT"/>
              </a:rPr>
              <a:t> система линейных уравнений</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sp>
        <p:nvSpPr>
          <p:cNvPr id="184" name="Google Shape;184;g9df5b45186_1_37"/>
          <p:cNvSpPr/>
          <p:nvPr/>
        </p:nvSpPr>
        <p:spPr>
          <a:xfrm>
            <a:off x="810725" y="2117925"/>
            <a:ext cx="1245600" cy="25650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9df5b45186_1_37"/>
          <p:cNvSpPr/>
          <p:nvPr/>
        </p:nvSpPr>
        <p:spPr>
          <a:xfrm rot="5400000">
            <a:off x="1853550" y="2603925"/>
            <a:ext cx="12456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9df5b45186_1_37"/>
          <p:cNvSpPr txBox="1"/>
          <p:nvPr/>
        </p:nvSpPr>
        <p:spPr>
          <a:xfrm>
            <a:off x="2663209" y="2552475"/>
            <a:ext cx="376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
        <p:nvSpPr>
          <p:cNvPr id="187" name="Google Shape;187;g9df5b45186_1_37"/>
          <p:cNvSpPr/>
          <p:nvPr/>
        </p:nvSpPr>
        <p:spPr>
          <a:xfrm rot="5400000">
            <a:off x="1942300" y="3263625"/>
            <a:ext cx="2565000" cy="2736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9df5b45186_1_37"/>
          <p:cNvSpPr txBox="1"/>
          <p:nvPr/>
        </p:nvSpPr>
        <p:spPr>
          <a:xfrm>
            <a:off x="1283175" y="2473950"/>
            <a:ext cx="2736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189" name="Google Shape;189;g9df5b45186_1_37"/>
          <p:cNvPicPr preferRelativeResize="0"/>
          <p:nvPr/>
        </p:nvPicPr>
        <p:blipFill>
          <a:blip r:embed="rId3">
            <a:alphaModFix/>
          </a:blip>
          <a:stretch>
            <a:fillRect/>
          </a:stretch>
        </p:blipFill>
        <p:spPr>
          <a:xfrm>
            <a:off x="1291388" y="2631188"/>
            <a:ext cx="257175" cy="219075"/>
          </a:xfrm>
          <a:prstGeom prst="rect">
            <a:avLst/>
          </a:prstGeom>
          <a:noFill/>
          <a:ln>
            <a:noFill/>
          </a:ln>
        </p:spPr>
      </p:pic>
      <p:pic>
        <p:nvPicPr>
          <p:cNvPr id="190" name="Google Shape;190;g9df5b45186_1_37"/>
          <p:cNvPicPr preferRelativeResize="0"/>
          <p:nvPr/>
        </p:nvPicPr>
        <p:blipFill>
          <a:blip r:embed="rId4">
            <a:alphaModFix/>
          </a:blip>
          <a:stretch>
            <a:fillRect/>
          </a:stretch>
        </p:blipFill>
        <p:spPr>
          <a:xfrm>
            <a:off x="2357725" y="2669288"/>
            <a:ext cx="257175" cy="142875"/>
          </a:xfrm>
          <a:prstGeom prst="rect">
            <a:avLst/>
          </a:prstGeom>
          <a:noFill/>
          <a:ln>
            <a:noFill/>
          </a:ln>
        </p:spPr>
      </p:pic>
      <p:pic>
        <p:nvPicPr>
          <p:cNvPr id="191" name="Google Shape;191;g9df5b45186_1_37"/>
          <p:cNvPicPr preferRelativeResize="0"/>
          <p:nvPr/>
        </p:nvPicPr>
        <p:blipFill>
          <a:blip r:embed="rId5">
            <a:alphaModFix/>
          </a:blip>
          <a:stretch>
            <a:fillRect/>
          </a:stretch>
        </p:blipFill>
        <p:spPr>
          <a:xfrm>
            <a:off x="3134313" y="2635950"/>
            <a:ext cx="180975" cy="209550"/>
          </a:xfrm>
          <a:prstGeom prst="rect">
            <a:avLst/>
          </a:prstGeom>
          <a:noFill/>
          <a:ln>
            <a:noFill/>
          </a:ln>
        </p:spPr>
      </p:pic>
      <p:pic>
        <p:nvPicPr>
          <p:cNvPr id="192" name="Google Shape;192;g9df5b45186_1_37"/>
          <p:cNvPicPr preferRelativeResize="0"/>
          <p:nvPr/>
        </p:nvPicPr>
        <p:blipFill>
          <a:blip r:embed="rId6">
            <a:alphaModFix/>
          </a:blip>
          <a:stretch>
            <a:fillRect/>
          </a:stretch>
        </p:blipFill>
        <p:spPr>
          <a:xfrm>
            <a:off x="2116975" y="2664538"/>
            <a:ext cx="161925" cy="152400"/>
          </a:xfrm>
          <a:prstGeom prst="rect">
            <a:avLst/>
          </a:prstGeom>
          <a:noFill/>
          <a:ln>
            <a:noFill/>
          </a:ln>
        </p:spPr>
      </p:pic>
      <p:pic>
        <p:nvPicPr>
          <p:cNvPr id="193" name="Google Shape;193;g9df5b45186_1_37"/>
          <p:cNvPicPr preferRelativeResize="0"/>
          <p:nvPr/>
        </p:nvPicPr>
        <p:blipFill>
          <a:blip r:embed="rId7">
            <a:alphaModFix/>
          </a:blip>
          <a:stretch>
            <a:fillRect/>
          </a:stretch>
        </p:blipFill>
        <p:spPr>
          <a:xfrm>
            <a:off x="1253167" y="1208542"/>
            <a:ext cx="762000" cy="238125"/>
          </a:xfrm>
          <a:prstGeom prst="rect">
            <a:avLst/>
          </a:prstGeom>
          <a:noFill/>
          <a:ln>
            <a:noFill/>
          </a:ln>
        </p:spPr>
      </p:pic>
      <p:pic>
        <p:nvPicPr>
          <p:cNvPr id="194" name="Google Shape;194;g9df5b45186_1_37"/>
          <p:cNvPicPr preferRelativeResize="0"/>
          <p:nvPr/>
        </p:nvPicPr>
        <p:blipFill>
          <a:blip r:embed="rId8">
            <a:alphaModFix/>
          </a:blip>
          <a:stretch>
            <a:fillRect/>
          </a:stretch>
        </p:blipFill>
        <p:spPr>
          <a:xfrm>
            <a:off x="4676515" y="2564710"/>
            <a:ext cx="1114425" cy="285750"/>
          </a:xfrm>
          <a:prstGeom prst="rect">
            <a:avLst/>
          </a:prstGeom>
          <a:noFill/>
          <a:ln>
            <a:noFill/>
          </a:ln>
        </p:spPr>
      </p:pic>
      <p:sp>
        <p:nvSpPr>
          <p:cNvPr id="195" name="Google Shape;195;g9df5b45186_1_37"/>
          <p:cNvSpPr txBox="1"/>
          <p:nvPr/>
        </p:nvSpPr>
        <p:spPr>
          <a:xfrm>
            <a:off x="4393275" y="1828013"/>
            <a:ext cx="31671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Система линейных уравнений:</a:t>
            </a:r>
            <a:endParaRPr sz="1800">
              <a:latin typeface="Old Standard TT"/>
              <a:ea typeface="Old Standard TT"/>
              <a:cs typeface="Old Standard TT"/>
              <a:sym typeface="Old Standard TT"/>
            </a:endParaRPr>
          </a:p>
        </p:txBody>
      </p:sp>
      <p:sp>
        <p:nvSpPr>
          <p:cNvPr id="196" name="Google Shape;196;g9df5b45186_1_37"/>
          <p:cNvSpPr txBox="1"/>
          <p:nvPr/>
        </p:nvSpPr>
        <p:spPr>
          <a:xfrm>
            <a:off x="4364455" y="3006221"/>
            <a:ext cx="39009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Приближенное решение</a:t>
            </a:r>
            <a:r>
              <a:rPr lang="ru" sz="1800">
                <a:latin typeface="Old Standard TT"/>
                <a:ea typeface="Old Standard TT"/>
                <a:cs typeface="Old Standard TT"/>
                <a:sym typeface="Old Standard TT"/>
              </a:rPr>
              <a:t>:</a:t>
            </a:r>
            <a:endParaRPr sz="1800">
              <a:latin typeface="Old Standard TT"/>
              <a:ea typeface="Old Standard TT"/>
              <a:cs typeface="Old Standard TT"/>
              <a:sym typeface="Old Standard TT"/>
            </a:endParaRPr>
          </a:p>
        </p:txBody>
      </p:sp>
      <p:pic>
        <p:nvPicPr>
          <p:cNvPr id="197" name="Google Shape;197;g9df5b45186_1_37"/>
          <p:cNvPicPr preferRelativeResize="0"/>
          <p:nvPr/>
        </p:nvPicPr>
        <p:blipFill>
          <a:blip r:embed="rId9">
            <a:alphaModFix/>
          </a:blip>
          <a:stretch>
            <a:fillRect/>
          </a:stretch>
        </p:blipFill>
        <p:spPr>
          <a:xfrm>
            <a:off x="4629935" y="3460151"/>
            <a:ext cx="3533775" cy="352425"/>
          </a:xfrm>
          <a:prstGeom prst="rect">
            <a:avLst/>
          </a:prstGeom>
          <a:noFill/>
          <a:ln>
            <a:noFill/>
          </a:ln>
        </p:spPr>
      </p:pic>
      <p:sp>
        <p:nvSpPr>
          <p:cNvPr id="198" name="Google Shape;198;g9df5b45186_1_37"/>
          <p:cNvSpPr txBox="1"/>
          <p:nvPr/>
        </p:nvSpPr>
        <p:spPr>
          <a:xfrm>
            <a:off x="4556330" y="3812381"/>
            <a:ext cx="3891300" cy="8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ld Standard TT"/>
                <a:ea typeface="Old Standard TT"/>
                <a:cs typeface="Old Standard TT"/>
                <a:sym typeface="Old Standard TT"/>
              </a:rPr>
              <a:t>Псевдообратная матрица дает решение с наименьшей квадратичной ошибкой.</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