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65" r:id="rId4"/>
    <p:sldId id="264" r:id="rId5"/>
    <p:sldId id="259" r:id="rId6"/>
    <p:sldId id="267" r:id="rId7"/>
    <p:sldId id="260" r:id="rId8"/>
    <p:sldId id="263" r:id="rId9"/>
    <p:sldId id="261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55" autoAdjust="0"/>
  </p:normalViewPr>
  <p:slideViewPr>
    <p:cSldViewPr>
      <p:cViewPr>
        <p:scale>
          <a:sx n="80" d="100"/>
          <a:sy n="80" d="100"/>
        </p:scale>
        <p:origin x="-7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463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6C8FBD3-0C44-47E5-8290-23D23F344E10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5D8A9-3F74-4B04-87D3-B3E24E8F669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387737"/>
            <a:ext cx="7344816" cy="1731982"/>
          </a:xfrm>
        </p:spPr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fuckup</a:t>
            </a:r>
            <a:r>
              <a:rPr lang="ru-RU" dirty="0" smtClean="0"/>
              <a:t>(</a:t>
            </a:r>
            <a:r>
              <a:rPr lang="ru-RU" dirty="0" err="1" smtClean="0"/>
              <a:t>ов</a:t>
            </a:r>
            <a:r>
              <a:rPr lang="ru-RU" dirty="0" smtClean="0"/>
              <a:t>) </a:t>
            </a:r>
            <a:r>
              <a:rPr lang="en-US" dirty="0" smtClean="0"/>
              <a:t>#</a:t>
            </a:r>
            <a:r>
              <a:rPr lang="ru-RU" dirty="0" smtClean="0"/>
              <a:t>№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тему: </a:t>
            </a:r>
            <a:r>
              <a:rPr lang="en-US" dirty="0"/>
              <a:t>https://www.kaggle.com/c/random-acts-of-pizza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1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1200" dirty="0" smtClean="0">
                <a:solidFill>
                  <a:schemeClr val="tx2"/>
                </a:solidFill>
                <a:effectLst/>
              </a:rPr>
              <a:t>Уменьшать</a:t>
            </a:r>
            <a:r>
              <a:rPr lang="ru-RU" sz="2400" kern="1200" baseline="0" dirty="0" smtClean="0">
                <a:solidFill>
                  <a:schemeClr val="tx2"/>
                </a:solidFill>
                <a:effectLst/>
              </a:rPr>
              <a:t> количество признаков или нет? </a:t>
            </a:r>
            <a:r>
              <a:rPr lang="ru-RU" sz="2400" kern="1200" dirty="0" smtClean="0">
                <a:solidFill>
                  <a:schemeClr val="tx2"/>
                </a:solidFill>
                <a:effectLst/>
              </a:rPr>
              <a:t>(</a:t>
            </a:r>
            <a:r>
              <a:rPr lang="en-US" sz="2400" kern="1200" dirty="0" smtClean="0">
                <a:solidFill>
                  <a:schemeClr val="tx2"/>
                </a:solidFill>
                <a:effectLst/>
              </a:rPr>
              <a:t>FUCKUP #</a:t>
            </a:r>
            <a:r>
              <a:rPr lang="ru-RU" sz="2400" kern="1200" dirty="0" smtClean="0">
                <a:solidFill>
                  <a:schemeClr val="tx2"/>
                </a:solidFill>
                <a:effectLst/>
              </a:rPr>
              <a:t>4)</a:t>
            </a:r>
            <a:endParaRPr lang="ru-RU" sz="2400" dirty="0" smtClean="0">
              <a:effectLst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400" dirty="0" smtClean="0"/>
              <a:t>Руками</a:t>
            </a:r>
            <a:r>
              <a:rPr lang="ru-RU" sz="1400" baseline="0" dirty="0" smtClean="0"/>
              <a:t> сокращать признаки при таком их количестве – путь в никуда. Пришлось писать на основании </a:t>
            </a:r>
            <a:r>
              <a:rPr lang="en-US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RandomForestClassifier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и его метода </a:t>
            </a:r>
            <a:r>
              <a:rPr lang="en-US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feature_importances</a:t>
            </a:r>
            <a:r>
              <a:rPr 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_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функцию для этой</a:t>
            </a:r>
            <a:r>
              <a:rPr lang="ru-RU" sz="14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цели.</a:t>
            </a:r>
          </a:p>
          <a:p>
            <a:pPr marL="0" indent="0">
              <a:buNone/>
            </a:pPr>
            <a:r>
              <a:rPr lang="en-US" sz="1300" dirty="0" err="1" smtClean="0">
                <a:latin typeface="Agency FB" panose="020B0503020202020204" pitchFamily="34" charset="0"/>
              </a:rPr>
              <a:t>def</a:t>
            </a:r>
            <a:r>
              <a:rPr lang="en-US" sz="1300" dirty="0" smtClean="0">
                <a:latin typeface="Agency FB" panose="020B0503020202020204" pitchFamily="34" charset="0"/>
              </a:rPr>
              <a:t> </a:t>
            </a:r>
            <a:r>
              <a:rPr lang="en-US" sz="1300" dirty="0" err="1" smtClean="0">
                <a:latin typeface="Agency FB" panose="020B0503020202020204" pitchFamily="34" charset="0"/>
              </a:rPr>
              <a:t>feature_selection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df_res</a:t>
            </a:r>
            <a:r>
              <a:rPr lang="en-US" sz="1300" dirty="0" smtClean="0">
                <a:latin typeface="Agency FB" panose="020B0503020202020204" pitchFamily="34" charset="0"/>
              </a:rPr>
              <a:t>, y, </a:t>
            </a:r>
            <a:r>
              <a:rPr lang="en-US" sz="1300" dirty="0" err="1" smtClean="0">
                <a:latin typeface="Agency FB" panose="020B0503020202020204" pitchFamily="34" charset="0"/>
              </a:rPr>
              <a:t>file_number</a:t>
            </a:r>
            <a:r>
              <a:rPr lang="en-US" sz="1300" dirty="0" smtClean="0">
                <a:latin typeface="Agency FB" panose="020B0503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X_res_train</a:t>
            </a:r>
            <a:r>
              <a:rPr lang="en-US" sz="1300" dirty="0" smtClean="0">
                <a:latin typeface="Agency FB" panose="020B0503020202020204" pitchFamily="34" charset="0"/>
              </a:rPr>
              <a:t>, </a:t>
            </a:r>
            <a:r>
              <a:rPr lang="en-US" sz="1300" dirty="0" err="1" smtClean="0">
                <a:latin typeface="Agency FB" panose="020B0503020202020204" pitchFamily="34" charset="0"/>
              </a:rPr>
              <a:t>X_res_test</a:t>
            </a:r>
            <a:r>
              <a:rPr lang="en-US" sz="1300" dirty="0" smtClean="0">
                <a:latin typeface="Agency FB" panose="020B0503020202020204" pitchFamily="34" charset="0"/>
              </a:rPr>
              <a:t>, </a:t>
            </a:r>
            <a:r>
              <a:rPr lang="en-US" sz="1300" dirty="0" err="1" smtClean="0">
                <a:latin typeface="Agency FB" panose="020B0503020202020204" pitchFamily="34" charset="0"/>
              </a:rPr>
              <a:t>y_res_train</a:t>
            </a:r>
            <a:r>
              <a:rPr lang="en-US" sz="1300" dirty="0" smtClean="0">
                <a:latin typeface="Agency FB" panose="020B0503020202020204" pitchFamily="34" charset="0"/>
              </a:rPr>
              <a:t>, </a:t>
            </a:r>
            <a:r>
              <a:rPr lang="en-US" sz="1300" dirty="0" err="1" smtClean="0">
                <a:latin typeface="Agency FB" panose="020B0503020202020204" pitchFamily="34" charset="0"/>
              </a:rPr>
              <a:t>y_res_test</a:t>
            </a:r>
            <a:r>
              <a:rPr lang="en-US" sz="1300" dirty="0" smtClean="0">
                <a:latin typeface="Agency FB" panose="020B0503020202020204" pitchFamily="34" charset="0"/>
              </a:rPr>
              <a:t> = </a:t>
            </a:r>
            <a:r>
              <a:rPr lang="en-US" sz="1300" dirty="0" err="1" smtClean="0">
                <a:latin typeface="Agency FB" panose="020B0503020202020204" pitchFamily="34" charset="0"/>
              </a:rPr>
              <a:t>train_test_split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df_res</a:t>
            </a:r>
            <a:r>
              <a:rPr lang="en-US" sz="1300" dirty="0" smtClean="0">
                <a:latin typeface="Agency FB" panose="020B0503020202020204" pitchFamily="34" charset="0"/>
              </a:rPr>
              <a:t>, y, </a:t>
            </a:r>
            <a:r>
              <a:rPr lang="en-US" sz="1300" dirty="0" err="1" smtClean="0">
                <a:latin typeface="Agency FB" panose="020B0503020202020204" pitchFamily="34" charset="0"/>
              </a:rPr>
              <a:t>test_size</a:t>
            </a:r>
            <a:r>
              <a:rPr lang="en-US" sz="1300" dirty="0" smtClean="0">
                <a:latin typeface="Agency FB" panose="020B0503020202020204" pitchFamily="34" charset="0"/>
              </a:rPr>
              <a:t> = 0.25, </a:t>
            </a:r>
            <a:r>
              <a:rPr lang="en-US" sz="1300" dirty="0" err="1" smtClean="0">
                <a:latin typeface="Agency FB" panose="020B0503020202020204" pitchFamily="34" charset="0"/>
              </a:rPr>
              <a:t>random_state</a:t>
            </a:r>
            <a:r>
              <a:rPr lang="en-US" sz="1300" dirty="0" smtClean="0">
                <a:latin typeface="Agency FB" panose="020B0503020202020204" pitchFamily="34" charset="0"/>
              </a:rPr>
              <a:t> = 11, shuffle=True)    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rf</a:t>
            </a:r>
            <a:r>
              <a:rPr lang="en-US" sz="1300" dirty="0" smtClean="0">
                <a:latin typeface="Agency FB" panose="020B0503020202020204" pitchFamily="34" charset="0"/>
              </a:rPr>
              <a:t> = </a:t>
            </a:r>
            <a:r>
              <a:rPr lang="en-US" sz="1300" dirty="0" err="1" smtClean="0">
                <a:latin typeface="Agency FB" panose="020B0503020202020204" pitchFamily="34" charset="0"/>
              </a:rPr>
              <a:t>ensemble.RandomForestClassifier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n_estimators</a:t>
            </a:r>
            <a:r>
              <a:rPr lang="en-US" sz="1300" dirty="0" smtClean="0">
                <a:latin typeface="Agency FB" panose="020B0503020202020204" pitchFamily="34" charset="0"/>
              </a:rPr>
              <a:t>=100, </a:t>
            </a:r>
            <a:r>
              <a:rPr lang="en-US" sz="1300" dirty="0" err="1" smtClean="0">
                <a:latin typeface="Agency FB" panose="020B0503020202020204" pitchFamily="34" charset="0"/>
              </a:rPr>
              <a:t>random_state</a:t>
            </a:r>
            <a:r>
              <a:rPr lang="en-US" sz="1300" dirty="0" smtClean="0">
                <a:latin typeface="Agency FB" panose="020B0503020202020204" pitchFamily="34" charset="0"/>
              </a:rPr>
              <a:t>=11, </a:t>
            </a:r>
            <a:r>
              <a:rPr lang="en-US" sz="1300" dirty="0" err="1" smtClean="0">
                <a:latin typeface="Agency FB" panose="020B0503020202020204" pitchFamily="34" charset="0"/>
              </a:rPr>
              <a:t>n_jobs</a:t>
            </a:r>
            <a:r>
              <a:rPr lang="en-US" sz="1300" dirty="0" smtClean="0">
                <a:latin typeface="Agency FB" panose="020B0503020202020204" pitchFamily="34" charset="0"/>
              </a:rPr>
              <a:t>=-1)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rf.fit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X_res_train</a:t>
            </a:r>
            <a:r>
              <a:rPr lang="en-US" sz="1300" dirty="0" smtClean="0">
                <a:latin typeface="Agency FB" panose="020B0503020202020204" pitchFamily="34" charset="0"/>
              </a:rPr>
              <a:t>, </a:t>
            </a:r>
            <a:r>
              <a:rPr lang="en-US" sz="1300" dirty="0" err="1" smtClean="0">
                <a:latin typeface="Agency FB" panose="020B0503020202020204" pitchFamily="34" charset="0"/>
              </a:rPr>
              <a:t>y_res_train</a:t>
            </a:r>
            <a:r>
              <a:rPr lang="en-US" sz="1300" dirty="0" smtClean="0">
                <a:latin typeface="Agency FB" panose="020B05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err_train</a:t>
            </a:r>
            <a:r>
              <a:rPr lang="en-US" sz="1300" dirty="0" smtClean="0">
                <a:latin typeface="Agency FB" panose="020B0503020202020204" pitchFamily="34" charset="0"/>
              </a:rPr>
              <a:t> = </a:t>
            </a:r>
            <a:r>
              <a:rPr lang="en-US" sz="1300" dirty="0" err="1" smtClean="0">
                <a:latin typeface="Agency FB" panose="020B0503020202020204" pitchFamily="34" charset="0"/>
              </a:rPr>
              <a:t>np.mean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y_res_train</a:t>
            </a:r>
            <a:r>
              <a:rPr lang="en-US" sz="1300" dirty="0" smtClean="0">
                <a:latin typeface="Agency FB" panose="020B0503020202020204" pitchFamily="34" charset="0"/>
              </a:rPr>
              <a:t> != </a:t>
            </a:r>
            <a:r>
              <a:rPr lang="en-US" sz="1300" dirty="0" err="1" smtClean="0">
                <a:latin typeface="Agency FB" panose="020B0503020202020204" pitchFamily="34" charset="0"/>
              </a:rPr>
              <a:t>rf.predict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X_res_train</a:t>
            </a:r>
            <a:r>
              <a:rPr lang="en-US" sz="1300" dirty="0" smtClean="0">
                <a:latin typeface="Agency FB" panose="020B0503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err_test</a:t>
            </a:r>
            <a:r>
              <a:rPr lang="en-US" sz="1300" dirty="0" smtClean="0">
                <a:latin typeface="Agency FB" panose="020B0503020202020204" pitchFamily="34" charset="0"/>
              </a:rPr>
              <a:t>  = </a:t>
            </a:r>
            <a:r>
              <a:rPr lang="en-US" sz="1300" dirty="0" err="1" smtClean="0">
                <a:latin typeface="Agency FB" panose="020B0503020202020204" pitchFamily="34" charset="0"/>
              </a:rPr>
              <a:t>np.mean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y_res_test</a:t>
            </a:r>
            <a:r>
              <a:rPr lang="en-US" sz="1300" dirty="0" smtClean="0">
                <a:latin typeface="Agency FB" panose="020B0503020202020204" pitchFamily="34" charset="0"/>
              </a:rPr>
              <a:t>  != </a:t>
            </a:r>
            <a:r>
              <a:rPr lang="en-US" sz="1300" dirty="0" err="1" smtClean="0">
                <a:latin typeface="Agency FB" panose="020B0503020202020204" pitchFamily="34" charset="0"/>
              </a:rPr>
              <a:t>rf.predict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X_res_test</a:t>
            </a:r>
            <a:r>
              <a:rPr lang="en-US" sz="1300" dirty="0" smtClean="0">
                <a:latin typeface="Agency FB" panose="020B0503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print(</a:t>
            </a:r>
            <a:r>
              <a:rPr lang="en-US" sz="1300" dirty="0" err="1" smtClean="0">
                <a:latin typeface="Agency FB" panose="020B0503020202020204" pitchFamily="34" charset="0"/>
              </a:rPr>
              <a:t>err_train</a:t>
            </a:r>
            <a:r>
              <a:rPr lang="en-US" sz="1300" dirty="0" smtClean="0">
                <a:latin typeface="Agency FB" panose="020B0503020202020204" pitchFamily="34" charset="0"/>
              </a:rPr>
              <a:t>, </a:t>
            </a:r>
            <a:r>
              <a:rPr lang="en-US" sz="1300" dirty="0" err="1" smtClean="0">
                <a:latin typeface="Agency FB" panose="020B0503020202020204" pitchFamily="34" charset="0"/>
              </a:rPr>
              <a:t>err_test</a:t>
            </a:r>
            <a:r>
              <a:rPr lang="en-US" sz="1300" dirty="0" smtClean="0">
                <a:latin typeface="Agency FB" panose="020B0503020202020204" pitchFamily="34" charset="0"/>
              </a:rPr>
              <a:t>)    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scores = </a:t>
            </a:r>
            <a:r>
              <a:rPr lang="en-US" sz="1300" dirty="0" err="1" smtClean="0">
                <a:latin typeface="Agency FB" panose="020B0503020202020204" pitchFamily="34" charset="0"/>
              </a:rPr>
              <a:t>cross_val_score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rf</a:t>
            </a:r>
            <a:r>
              <a:rPr lang="en-US" sz="1300" dirty="0" smtClean="0">
                <a:latin typeface="Agency FB" panose="020B0503020202020204" pitchFamily="34" charset="0"/>
              </a:rPr>
              <a:t>, </a:t>
            </a:r>
            <a:r>
              <a:rPr lang="en-US" sz="1300" dirty="0" err="1" smtClean="0">
                <a:latin typeface="Agency FB" panose="020B0503020202020204" pitchFamily="34" charset="0"/>
              </a:rPr>
              <a:t>df_res</a:t>
            </a:r>
            <a:r>
              <a:rPr lang="en-US" sz="1300" dirty="0" smtClean="0">
                <a:latin typeface="Agency FB" panose="020B0503020202020204" pitchFamily="34" charset="0"/>
              </a:rPr>
              <a:t>, y, cv=5, </a:t>
            </a:r>
            <a:r>
              <a:rPr lang="en-US" sz="1300" dirty="0" err="1" smtClean="0">
                <a:latin typeface="Agency FB" panose="020B0503020202020204" pitchFamily="34" charset="0"/>
              </a:rPr>
              <a:t>n_jobs</a:t>
            </a:r>
            <a:r>
              <a:rPr lang="en-US" sz="1300" dirty="0" smtClean="0">
                <a:latin typeface="Agency FB" panose="020B0503020202020204" pitchFamily="34" charset="0"/>
              </a:rPr>
              <a:t>=-1, scoring='</a:t>
            </a:r>
            <a:r>
              <a:rPr lang="en-US" sz="1300" dirty="0" err="1" smtClean="0">
                <a:latin typeface="Agency FB" panose="020B0503020202020204" pitchFamily="34" charset="0"/>
              </a:rPr>
              <a:t>roc_auc</a:t>
            </a:r>
            <a:r>
              <a:rPr lang="en-US" sz="1300" dirty="0" smtClean="0">
                <a:latin typeface="Agency FB" panose="020B0503020202020204" pitchFamily="34" charset="0"/>
              </a:rPr>
              <a:t>')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print(scores)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print("ROC_AUC </a:t>
            </a:r>
            <a:r>
              <a:rPr lang="en-US" sz="1300" dirty="0" err="1" smtClean="0">
                <a:latin typeface="Agency FB" panose="020B0503020202020204" pitchFamily="34" charset="0"/>
              </a:rPr>
              <a:t>RandomForest</a:t>
            </a:r>
            <a:r>
              <a:rPr lang="en-US" sz="1300" dirty="0" smtClean="0">
                <a:latin typeface="Agency FB" panose="020B0503020202020204" pitchFamily="34" charset="0"/>
              </a:rPr>
              <a:t>: %0.2f (+/- %0.5f)" % (</a:t>
            </a:r>
            <a:r>
              <a:rPr lang="en-US" sz="1300" dirty="0" err="1" smtClean="0">
                <a:latin typeface="Agency FB" panose="020B0503020202020204" pitchFamily="34" charset="0"/>
              </a:rPr>
              <a:t>scores.mean</a:t>
            </a:r>
            <a:r>
              <a:rPr lang="en-US" sz="1300" dirty="0" smtClean="0">
                <a:latin typeface="Agency FB" panose="020B0503020202020204" pitchFamily="34" charset="0"/>
              </a:rPr>
              <a:t>(), </a:t>
            </a:r>
            <a:r>
              <a:rPr lang="en-US" sz="1300" dirty="0" err="1" smtClean="0">
                <a:latin typeface="Agency FB" panose="020B0503020202020204" pitchFamily="34" charset="0"/>
              </a:rPr>
              <a:t>scores.std</a:t>
            </a:r>
            <a:r>
              <a:rPr lang="en-US" sz="1300" dirty="0" smtClean="0">
                <a:latin typeface="Agency FB" panose="020B0503020202020204" pitchFamily="34" charset="0"/>
              </a:rPr>
              <a:t>()))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feature_names</a:t>
            </a:r>
            <a:r>
              <a:rPr lang="en-US" sz="1300" dirty="0" smtClean="0">
                <a:latin typeface="Agency FB" panose="020B0503020202020204" pitchFamily="34" charset="0"/>
              </a:rPr>
              <a:t> = </a:t>
            </a:r>
            <a:r>
              <a:rPr lang="en-US" sz="1300" dirty="0" err="1" smtClean="0">
                <a:latin typeface="Agency FB" panose="020B0503020202020204" pitchFamily="34" charset="0"/>
              </a:rPr>
              <a:t>df_res.columns</a:t>
            </a:r>
            <a:endParaRPr lang="en-US" sz="13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importances</a:t>
            </a:r>
            <a:r>
              <a:rPr lang="en-US" sz="1300" dirty="0" smtClean="0">
                <a:latin typeface="Agency FB" panose="020B0503020202020204" pitchFamily="34" charset="0"/>
              </a:rPr>
              <a:t> = </a:t>
            </a:r>
            <a:r>
              <a:rPr lang="en-US" sz="1300" dirty="0" err="1" smtClean="0">
                <a:latin typeface="Agency FB" panose="020B0503020202020204" pitchFamily="34" charset="0"/>
              </a:rPr>
              <a:t>rf.feature_importances</a:t>
            </a:r>
            <a:r>
              <a:rPr lang="en-US" sz="1300" dirty="0" smtClean="0">
                <a:latin typeface="Agency FB" panose="020B0503020202020204" pitchFamily="34" charset="0"/>
              </a:rPr>
              <a:t>_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indices = </a:t>
            </a:r>
            <a:r>
              <a:rPr lang="en-US" sz="1300" dirty="0" err="1" smtClean="0">
                <a:latin typeface="Agency FB" panose="020B0503020202020204" pitchFamily="34" charset="0"/>
              </a:rPr>
              <a:t>np.argsort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importances</a:t>
            </a:r>
            <a:r>
              <a:rPr lang="en-US" sz="1300" dirty="0" smtClean="0">
                <a:latin typeface="Agency FB" panose="020B0503020202020204" pitchFamily="34" charset="0"/>
              </a:rPr>
              <a:t>)[::-1]              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</a:t>
            </a:r>
            <a:r>
              <a:rPr lang="en-US" sz="1300" dirty="0" err="1" smtClean="0">
                <a:latin typeface="Agency FB" panose="020B0503020202020204" pitchFamily="34" charset="0"/>
              </a:rPr>
              <a:t>low_cost_features</a:t>
            </a:r>
            <a:r>
              <a:rPr lang="en-US" sz="1300" dirty="0" smtClean="0">
                <a:latin typeface="Agency FB" panose="020B0503020202020204" pitchFamily="34" charset="0"/>
              </a:rPr>
              <a:t> = list()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with open('res_' +</a:t>
            </a:r>
            <a:r>
              <a:rPr lang="en-US" sz="1300" dirty="0" err="1" smtClean="0">
                <a:latin typeface="Agency FB" panose="020B0503020202020204" pitchFamily="34" charset="0"/>
              </a:rPr>
              <a:t>str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file_number</a:t>
            </a:r>
            <a:r>
              <a:rPr lang="en-US" sz="1300" dirty="0" smtClean="0">
                <a:latin typeface="Agency FB" panose="020B0503020202020204" pitchFamily="34" charset="0"/>
              </a:rPr>
              <a:t>)+ '.txt', 'w') as f: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    with </a:t>
            </a:r>
            <a:r>
              <a:rPr lang="en-US" sz="1300" dirty="0" err="1" smtClean="0">
                <a:latin typeface="Agency FB" panose="020B0503020202020204" pitchFamily="34" charset="0"/>
              </a:rPr>
              <a:t>redirect_stdout</a:t>
            </a:r>
            <a:r>
              <a:rPr lang="en-US" sz="1300" dirty="0" smtClean="0">
                <a:latin typeface="Agency FB" panose="020B0503020202020204" pitchFamily="34" charset="0"/>
              </a:rPr>
              <a:t>(f):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        print("Feature </a:t>
            </a:r>
            <a:r>
              <a:rPr lang="en-US" sz="1300" dirty="0" err="1" smtClean="0">
                <a:latin typeface="Agency FB" panose="020B0503020202020204" pitchFamily="34" charset="0"/>
              </a:rPr>
              <a:t>importances</a:t>
            </a:r>
            <a:r>
              <a:rPr lang="en-US" sz="1300" dirty="0" smtClean="0">
                <a:latin typeface="Agency FB" panose="020B0503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        for f, </a:t>
            </a:r>
            <a:r>
              <a:rPr lang="en-US" sz="1300" dirty="0" err="1" smtClean="0">
                <a:latin typeface="Agency FB" panose="020B0503020202020204" pitchFamily="34" charset="0"/>
              </a:rPr>
              <a:t>idx</a:t>
            </a:r>
            <a:r>
              <a:rPr lang="en-US" sz="1300" dirty="0" smtClean="0">
                <a:latin typeface="Agency FB" panose="020B0503020202020204" pitchFamily="34" charset="0"/>
              </a:rPr>
              <a:t> in enumerate(indices):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            print("{:2d}. feature '{:5s}' ({:.12f})".format(f + 1, </a:t>
            </a:r>
            <a:r>
              <a:rPr lang="en-US" sz="1300" dirty="0" err="1" smtClean="0">
                <a:latin typeface="Agency FB" panose="020B0503020202020204" pitchFamily="34" charset="0"/>
              </a:rPr>
              <a:t>feature_names</a:t>
            </a:r>
            <a:r>
              <a:rPr lang="en-US" sz="1300" dirty="0" smtClean="0">
                <a:latin typeface="Agency FB" panose="020B0503020202020204" pitchFamily="34" charset="0"/>
              </a:rPr>
              <a:t>[</a:t>
            </a:r>
            <a:r>
              <a:rPr lang="en-US" sz="1300" dirty="0" err="1" smtClean="0">
                <a:latin typeface="Agency FB" panose="020B0503020202020204" pitchFamily="34" charset="0"/>
              </a:rPr>
              <a:t>idx</a:t>
            </a:r>
            <a:r>
              <a:rPr lang="en-US" sz="1300" dirty="0" smtClean="0">
                <a:latin typeface="Agency FB" panose="020B0503020202020204" pitchFamily="34" charset="0"/>
              </a:rPr>
              <a:t>], </a:t>
            </a:r>
            <a:r>
              <a:rPr lang="en-US" sz="1300" dirty="0" err="1" smtClean="0">
                <a:latin typeface="Agency FB" panose="020B0503020202020204" pitchFamily="34" charset="0"/>
              </a:rPr>
              <a:t>importances</a:t>
            </a:r>
            <a:r>
              <a:rPr lang="en-US" sz="1300" dirty="0" smtClean="0">
                <a:latin typeface="Agency FB" panose="020B0503020202020204" pitchFamily="34" charset="0"/>
              </a:rPr>
              <a:t>[</a:t>
            </a:r>
            <a:r>
              <a:rPr lang="en-US" sz="1300" dirty="0" err="1" smtClean="0">
                <a:latin typeface="Agency FB" panose="020B0503020202020204" pitchFamily="34" charset="0"/>
              </a:rPr>
              <a:t>idx</a:t>
            </a:r>
            <a:r>
              <a:rPr lang="en-US" sz="1300" dirty="0" smtClean="0">
                <a:latin typeface="Agency FB" panose="020B0503020202020204" pitchFamily="34" charset="0"/>
              </a:rPr>
              <a:t>]))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            if </a:t>
            </a:r>
            <a:r>
              <a:rPr lang="en-US" sz="1300" dirty="0" err="1" smtClean="0">
                <a:latin typeface="Agency FB" panose="020B0503020202020204" pitchFamily="34" charset="0"/>
              </a:rPr>
              <a:t>importances</a:t>
            </a:r>
            <a:r>
              <a:rPr lang="en-US" sz="1300" dirty="0" smtClean="0">
                <a:latin typeface="Agency FB" panose="020B0503020202020204" pitchFamily="34" charset="0"/>
              </a:rPr>
              <a:t>[</a:t>
            </a:r>
            <a:r>
              <a:rPr lang="en-US" sz="1300" dirty="0" err="1" smtClean="0">
                <a:latin typeface="Agency FB" panose="020B0503020202020204" pitchFamily="34" charset="0"/>
              </a:rPr>
              <a:t>idx</a:t>
            </a:r>
            <a:r>
              <a:rPr lang="en-US" sz="1300" dirty="0" smtClean="0">
                <a:latin typeface="Agency FB" panose="020B0503020202020204" pitchFamily="34" charset="0"/>
              </a:rPr>
              <a:t>] == 0: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                </a:t>
            </a:r>
            <a:r>
              <a:rPr lang="en-US" sz="1300" dirty="0" err="1" smtClean="0">
                <a:latin typeface="Agency FB" panose="020B0503020202020204" pitchFamily="34" charset="0"/>
              </a:rPr>
              <a:t>low_cost_features.append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feature_names</a:t>
            </a:r>
            <a:r>
              <a:rPr lang="en-US" sz="1300" dirty="0" smtClean="0">
                <a:latin typeface="Agency FB" panose="020B0503020202020204" pitchFamily="34" charset="0"/>
              </a:rPr>
              <a:t>[</a:t>
            </a:r>
            <a:r>
              <a:rPr lang="en-US" sz="1300" dirty="0" err="1" smtClean="0">
                <a:latin typeface="Agency FB" panose="020B0503020202020204" pitchFamily="34" charset="0"/>
              </a:rPr>
              <a:t>idx</a:t>
            </a:r>
            <a:r>
              <a:rPr lang="en-US" sz="1300" dirty="0" smtClean="0">
                <a:latin typeface="Agency FB" panose="020B050302020202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print('</a:t>
            </a:r>
            <a:r>
              <a:rPr lang="ru-RU" sz="1300" dirty="0" smtClean="0"/>
              <a:t>Кол-во пустых </a:t>
            </a:r>
            <a:r>
              <a:rPr lang="ru-RU" sz="1300" dirty="0" err="1" smtClean="0"/>
              <a:t>фич</a:t>
            </a:r>
            <a:r>
              <a:rPr lang="ru-RU" sz="1300" dirty="0" smtClean="0"/>
              <a:t>: ', </a:t>
            </a:r>
            <a:r>
              <a:rPr lang="en-US" sz="1300" dirty="0" err="1" smtClean="0">
                <a:latin typeface="Agency FB" panose="020B0503020202020204" pitchFamily="34" charset="0"/>
              </a:rPr>
              <a:t>len</a:t>
            </a:r>
            <a:r>
              <a:rPr lang="en-US" sz="1300" dirty="0" smtClean="0">
                <a:latin typeface="Agency FB" panose="020B0503020202020204" pitchFamily="34" charset="0"/>
              </a:rPr>
              <a:t>(</a:t>
            </a:r>
            <a:r>
              <a:rPr lang="en-US" sz="1300" dirty="0" err="1" smtClean="0">
                <a:latin typeface="Agency FB" panose="020B0503020202020204" pitchFamily="34" charset="0"/>
              </a:rPr>
              <a:t>low_cost_features</a:t>
            </a:r>
            <a:r>
              <a:rPr lang="en-US" sz="1300" dirty="0" smtClean="0">
                <a:latin typeface="Agency FB" panose="020B0503020202020204" pitchFamily="34" charset="0"/>
              </a:rPr>
              <a:t>))    </a:t>
            </a:r>
          </a:p>
          <a:p>
            <a:pPr marL="0" indent="0">
              <a:buNone/>
            </a:pPr>
            <a:r>
              <a:rPr lang="en-US" sz="1300" dirty="0" smtClean="0">
                <a:latin typeface="Agency FB" panose="020B0503020202020204" pitchFamily="34" charset="0"/>
              </a:rPr>
              <a:t>    return </a:t>
            </a:r>
            <a:r>
              <a:rPr lang="en-US" sz="1300" dirty="0" err="1" smtClean="0">
                <a:latin typeface="Agency FB" panose="020B0503020202020204" pitchFamily="34" charset="0"/>
              </a:rPr>
              <a:t>low_cost_features</a:t>
            </a:r>
            <a:endParaRPr lang="ru-RU" sz="1300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t="8095" r="7545" b="-476"/>
          <a:stretch/>
        </p:blipFill>
        <p:spPr>
          <a:xfrm>
            <a:off x="6876256" y="4437112"/>
            <a:ext cx="2116128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Уменьшать количество признаков </a:t>
            </a:r>
            <a:r>
              <a:rPr lang="ru-RU" sz="2400" dirty="0" smtClean="0"/>
              <a:t>или </a:t>
            </a:r>
            <a:r>
              <a:rPr lang="ru-RU" sz="2400" dirty="0"/>
              <a:t>нет? (</a:t>
            </a:r>
            <a:r>
              <a:rPr lang="en-US" sz="2400" dirty="0"/>
              <a:t>FUCKUP #</a:t>
            </a:r>
            <a:r>
              <a:rPr lang="ru-RU" sz="2400" dirty="0"/>
              <a:t>4</a:t>
            </a:r>
            <a:r>
              <a:rPr lang="ru-RU" sz="2400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продолжение</a:t>
            </a:r>
            <a:endParaRPr lang="ru-RU" sz="24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4294967295"/>
          </p:nvPr>
        </p:nvSpPr>
        <p:spPr>
          <a:xfrm>
            <a:off x="683568" y="2204864"/>
            <a:ext cx="7745505" cy="3877815"/>
          </a:xfrm>
        </p:spPr>
        <p:txBody>
          <a:bodyPr/>
          <a:lstStyle/>
          <a:p>
            <a:r>
              <a:rPr lang="ru-RU" dirty="0" smtClean="0"/>
              <a:t>На финальной версии ансамбля проверяю влияние количества признаков</a:t>
            </a:r>
            <a:r>
              <a:rPr lang="ru-RU" baseline="0" dirty="0" smtClean="0"/>
              <a:t> на результат (расчет на полном числе признаков 1095 или на сокращенном, после применения функции </a:t>
            </a:r>
            <a:r>
              <a:rPr lang="en-US" dirty="0" err="1"/>
              <a:t>feature_selection</a:t>
            </a:r>
            <a:r>
              <a:rPr lang="ru-RU" baseline="0" dirty="0" smtClean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Победил полный набор признаков!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0100" y="3717032"/>
            <a:ext cx="4896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Сокращенное число признаков</a:t>
            </a:r>
            <a:endParaRPr lang="en-US" sz="1200" b="1" dirty="0" smtClean="0"/>
          </a:p>
          <a:p>
            <a:r>
              <a:rPr lang="en-US" sz="1000" dirty="0" smtClean="0"/>
              <a:t>ROC_AUC scoring: 0.74656 (+/- 0.01235) [</a:t>
            </a:r>
            <a:r>
              <a:rPr lang="en-US" sz="1000" dirty="0" err="1" smtClean="0"/>
              <a:t>AdaBoostClassifier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0.77380 (+/- 0.01006) [</a:t>
            </a:r>
            <a:r>
              <a:rPr lang="en-US" sz="1000" dirty="0" err="1" smtClean="0"/>
              <a:t>MLPClassifier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0.76579 (+/- 0.02114) [</a:t>
            </a:r>
            <a:r>
              <a:rPr lang="en-US" sz="1000" dirty="0" err="1" smtClean="0"/>
              <a:t>GradientBoosting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0.77006 (+/- 0.01183) [</a:t>
            </a:r>
            <a:r>
              <a:rPr lang="en-US" sz="1000" dirty="0" err="1" smtClean="0"/>
              <a:t>SGDClassifier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0.76572 (+/- 0.01178) [</a:t>
            </a:r>
            <a:r>
              <a:rPr lang="en-US" sz="1000" dirty="0" err="1" smtClean="0"/>
              <a:t>LogisticRegression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0.77014 (+/- 0.01124) [</a:t>
            </a:r>
            <a:r>
              <a:rPr lang="en-US" sz="1000" dirty="0" err="1" smtClean="0"/>
              <a:t>LogisticRegressionCV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0.63204 (+/- 0.02937) [</a:t>
            </a:r>
            <a:r>
              <a:rPr lang="en-US" sz="1000" dirty="0" err="1" smtClean="0"/>
              <a:t>QuadraticDiscriminantAnalysis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0.66601 (+/- 0.01511) [</a:t>
            </a:r>
            <a:r>
              <a:rPr lang="en-US" sz="1000" dirty="0" err="1" smtClean="0"/>
              <a:t>GaussianNB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0.71931 (+/- 0.01662) [</a:t>
            </a:r>
            <a:r>
              <a:rPr lang="en-US" sz="1000" dirty="0" err="1" smtClean="0"/>
              <a:t>LinearDiscriminantAnalysis</a:t>
            </a:r>
            <a:r>
              <a:rPr lang="en-US" sz="1000" dirty="0" smtClean="0"/>
              <a:t>]</a:t>
            </a:r>
          </a:p>
          <a:p>
            <a:r>
              <a:rPr lang="en-US" sz="1000" b="1" u="sng" dirty="0" smtClean="0"/>
              <a:t>ROC_AUC scoring: 0.77344 (+/- 0.01210) [Ensemble]</a:t>
            </a:r>
            <a:endParaRPr lang="ru-RU" sz="1000" b="1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371703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 smtClean="0"/>
              <a:t>Полное число признаков</a:t>
            </a:r>
            <a:endParaRPr lang="en-US" sz="1200" b="1" dirty="0" smtClean="0"/>
          </a:p>
          <a:p>
            <a:r>
              <a:rPr lang="en-US" sz="1000" dirty="0" smtClean="0"/>
              <a:t>ROC_AUC scoring: 0.74524 (+/- 0.01376) [</a:t>
            </a:r>
            <a:r>
              <a:rPr lang="en-US" sz="1000" dirty="0" err="1" smtClean="0"/>
              <a:t>AdaBoostClassifier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0.76738 (+/- 0.01040) [</a:t>
            </a:r>
            <a:r>
              <a:rPr lang="en-US" sz="1000" dirty="0" err="1" smtClean="0"/>
              <a:t>MLPClassifier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0.76102 (+/- 0.02085) [</a:t>
            </a:r>
            <a:r>
              <a:rPr lang="en-US" sz="1000" dirty="0" err="1" smtClean="0"/>
              <a:t>GradientBoosting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0.76376 (+/- 0.01377) [</a:t>
            </a:r>
            <a:r>
              <a:rPr lang="en-US" sz="1000" dirty="0" err="1" smtClean="0"/>
              <a:t>SGDClassifier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0.76332 (+/- 0.01284) [</a:t>
            </a:r>
            <a:r>
              <a:rPr lang="en-US" sz="1000" dirty="0" err="1" smtClean="0"/>
              <a:t>LogisticRegression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0.75635 (+/- 0.01120) [</a:t>
            </a:r>
            <a:r>
              <a:rPr lang="en-US" sz="1000" dirty="0" err="1" smtClean="0"/>
              <a:t>LogisticRegressionCV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0.74467 (+/- 0.02125) [</a:t>
            </a:r>
            <a:r>
              <a:rPr lang="en-US" sz="1000" dirty="0" err="1" smtClean="0"/>
              <a:t>QuadraticDiscriminantAnalysis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0.68714 (+/- 0.01507) [</a:t>
            </a:r>
            <a:r>
              <a:rPr lang="en-US" sz="1000" dirty="0" err="1" smtClean="0"/>
              <a:t>GaussianNB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ROC_AUC scoring: 0.49556 (+/- 0.00908) [</a:t>
            </a:r>
            <a:r>
              <a:rPr lang="en-US" sz="1000" dirty="0" err="1" smtClean="0"/>
              <a:t>LinearDiscriminantAnalysis</a:t>
            </a:r>
            <a:r>
              <a:rPr lang="en-US" sz="1000" dirty="0" smtClean="0"/>
              <a:t>]</a:t>
            </a:r>
          </a:p>
          <a:p>
            <a:r>
              <a:rPr lang="en-US" sz="1000" b="1" u="sng" dirty="0" smtClean="0"/>
              <a:t>ROC_AUC scoring: 0.83617 (+/- 0.01056) [Ensemble]</a:t>
            </a:r>
            <a:endParaRPr lang="ru-RU" sz="1000" b="1" u="sng" dirty="0"/>
          </a:p>
        </p:txBody>
      </p:sp>
    </p:spTree>
    <p:extLst>
      <p:ext uri="{BB962C8B-B14F-4D97-AF65-F5344CB8AC3E}">
        <p14:creationId xmlns:p14="http://schemas.microsoft.com/office/powerpoint/2010/main" val="32371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осталось</a:t>
            </a:r>
            <a:r>
              <a:rPr lang="ru-RU" baseline="0" dirty="0" smtClean="0"/>
              <a:t> за кадром?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Можно </a:t>
            </a:r>
            <a:r>
              <a:rPr lang="ru-RU" dirty="0" smtClean="0"/>
              <a:t>было по другому сформировать текстовые признаки, а именно – сформировать два множества слов (те которые получили пиццу и те которые не получили), затем определить уникальные слова для этих двух случаев (вычитание одного множества из другого) и сделать две колонки признаков </a:t>
            </a:r>
            <a:r>
              <a:rPr lang="en-US" dirty="0" err="1" smtClean="0"/>
              <a:t>positive_words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negative_words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Можно было </a:t>
            </a:r>
            <a:r>
              <a:rPr lang="ru-RU" dirty="0" err="1" smtClean="0"/>
              <a:t>объеденить</a:t>
            </a:r>
            <a:r>
              <a:rPr lang="ru-RU" dirty="0" smtClean="0"/>
              <a:t> все имеющиеся на сейчас позитивные слова в один признак (считать вхождения в текст), а негативные в другой и проверить эффективность на найденном ансамбле.</a:t>
            </a:r>
          </a:p>
          <a:p>
            <a:r>
              <a:rPr lang="ru-RU" dirty="0" smtClean="0"/>
              <a:t>Методом перебора найти оптимальный состав ансамбля для классификации, параметр для максимизации задан </a:t>
            </a:r>
            <a:r>
              <a:rPr lang="en-US" dirty="0" smtClean="0"/>
              <a:t>ROC_AUC score. </a:t>
            </a:r>
            <a:r>
              <a:rPr lang="ru-RU" dirty="0" smtClean="0"/>
              <a:t>Перечень доступных алгоритмов</a:t>
            </a:r>
            <a:r>
              <a:rPr lang="en-US" dirty="0" smtClean="0"/>
              <a:t> </a:t>
            </a:r>
            <a:r>
              <a:rPr lang="ru-RU" dirty="0" smtClean="0"/>
              <a:t>можно взять в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Собрать ансамбль таким образом чтобы избавиться от </a:t>
            </a:r>
            <a:r>
              <a:rPr lang="ru-RU" dirty="0" err="1" smtClean="0"/>
              <a:t>ворнингов</a:t>
            </a:r>
            <a:r>
              <a:rPr lang="ru-RU" dirty="0" smtClean="0"/>
              <a:t>, хотя это все-таки </a:t>
            </a:r>
            <a:r>
              <a:rPr lang="ru-RU" dirty="0" err="1" smtClean="0"/>
              <a:t>ворнинги</a:t>
            </a:r>
            <a:r>
              <a:rPr lang="ru-RU" baseline="0" dirty="0" smtClean="0"/>
              <a:t> и расчет происходит.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Данные такие данные (</a:t>
            </a:r>
            <a:r>
              <a:rPr lang="en-US" sz="3200" dirty="0" smtClean="0"/>
              <a:t>FUCKUP #1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69209"/>
            <a:ext cx="3139843" cy="1944000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4294967295"/>
          </p:nvPr>
        </p:nvSpPr>
        <p:spPr>
          <a:xfrm>
            <a:off x="0" y="2247900"/>
            <a:ext cx="7747000" cy="38782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Данные в обучающей </a:t>
            </a:r>
            <a:r>
              <a:rPr lang="ru-RU" dirty="0" smtClean="0"/>
              <a:t>выборке </a:t>
            </a:r>
            <a:r>
              <a:rPr lang="ru-RU" dirty="0"/>
              <a:t>и в тестовой </a:t>
            </a:r>
            <a:r>
              <a:rPr lang="ru-RU" dirty="0" smtClean="0"/>
              <a:t>различные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тестовой выборке отсутствуют значимые поля</a:t>
            </a:r>
          </a:p>
          <a:p>
            <a:r>
              <a:rPr lang="ru-RU" baseline="0" dirty="0" smtClean="0"/>
              <a:t>Приходится переделывать обработчик на тренировочных данных</a:t>
            </a:r>
            <a:r>
              <a:rPr lang="uk-UA" baseline="0" dirty="0" smtClean="0"/>
              <a:t>, </a:t>
            </a:r>
            <a:r>
              <a:rPr lang="uk-UA" baseline="0" dirty="0" err="1" smtClean="0"/>
              <a:t>что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бы</a:t>
            </a:r>
            <a:r>
              <a:rPr lang="uk-UA" baseline="0" dirty="0" smtClean="0"/>
              <a:t> поля в </a:t>
            </a:r>
            <a:r>
              <a:rPr lang="uk-UA" baseline="0" dirty="0" err="1" smtClean="0"/>
              <a:t>тестовой</a:t>
            </a:r>
            <a:r>
              <a:rPr lang="uk-UA" baseline="0" dirty="0" smtClean="0"/>
              <a:t> и </a:t>
            </a:r>
            <a:r>
              <a:rPr lang="uk-UA" baseline="0" dirty="0" err="1" smtClean="0"/>
              <a:t>обучающей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выборке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совпадали</a:t>
            </a:r>
            <a:r>
              <a:rPr lang="uk-UA" baseline="0" dirty="0" smtClean="0"/>
              <a:t>.</a:t>
            </a:r>
          </a:p>
          <a:p>
            <a:r>
              <a:rPr lang="uk-UA" dirty="0" smtClean="0"/>
              <a:t>В результате – 120 строк </a:t>
            </a:r>
            <a:r>
              <a:rPr lang="uk-UA" dirty="0" err="1" smtClean="0"/>
              <a:t>кода</a:t>
            </a:r>
            <a:r>
              <a:rPr lang="uk-UA" dirty="0"/>
              <a:t> </a:t>
            </a:r>
            <a:r>
              <a:rPr lang="uk-UA" dirty="0" err="1" smtClean="0"/>
              <a:t>уходят</a:t>
            </a:r>
            <a:r>
              <a:rPr lang="uk-UA" dirty="0" smtClean="0"/>
              <a:t> в корзину </a:t>
            </a:r>
            <a:r>
              <a:rPr lang="uk-UA" dirty="0" err="1" smtClean="0"/>
              <a:t>т.к</a:t>
            </a:r>
            <a:r>
              <a:rPr lang="uk-UA" dirty="0" smtClean="0"/>
              <a:t>. </a:t>
            </a:r>
            <a:r>
              <a:rPr lang="uk-UA" dirty="0" err="1" smtClean="0"/>
              <a:t>бессмысленны</a:t>
            </a:r>
            <a:r>
              <a:rPr lang="uk-UA" dirty="0" smtClean="0"/>
              <a:t>.</a:t>
            </a:r>
          </a:p>
          <a:p>
            <a:r>
              <a:rPr lang="uk-UA" baseline="0" dirty="0" err="1" smtClean="0"/>
              <a:t>Потеряно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время</a:t>
            </a:r>
            <a:r>
              <a:rPr lang="en-US" baseline="0" dirty="0" smtClean="0"/>
              <a:t> </a:t>
            </a:r>
            <a:r>
              <a:rPr lang="ru-RU" baseline="0" dirty="0" smtClean="0"/>
              <a:t>на</a:t>
            </a:r>
            <a:r>
              <a:rPr lang="ru-RU" dirty="0" smtClean="0"/>
              <a:t> первый заход на задачу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ru-RU" dirty="0" smtClean="0"/>
              <a:t>А ведь было все так хорошо: </a:t>
            </a:r>
          </a:p>
          <a:p>
            <a:pPr marL="0" indent="0">
              <a:buNone/>
            </a:pPr>
            <a:r>
              <a:rPr lang="en-US" dirty="0" smtClean="0"/>
              <a:t>0.0 </a:t>
            </a:r>
            <a:r>
              <a:rPr lang="en-US" dirty="0"/>
              <a:t>0.0</a:t>
            </a:r>
          </a:p>
          <a:p>
            <a:pPr marL="0" indent="0">
              <a:buNone/>
            </a:pPr>
            <a:r>
              <a:rPr lang="en-US" dirty="0"/>
              <a:t>Accuracy: 1.00 (+/- 0.00000)</a:t>
            </a:r>
            <a:r>
              <a:rPr lang="uk-UA" dirty="0" smtClean="0"/>
              <a:t> </a:t>
            </a: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283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528" y="260648"/>
            <a:ext cx="3443288" cy="6588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Поля и их значимость в обучающей выборке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4294967295"/>
          </p:nvPr>
        </p:nvSpPr>
        <p:spPr>
          <a:xfrm>
            <a:off x="251520" y="908720"/>
            <a:ext cx="4608512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Feature </a:t>
            </a:r>
            <a:r>
              <a:rPr lang="en-US" sz="1100" dirty="0" err="1"/>
              <a:t>importances</a:t>
            </a:r>
            <a:r>
              <a:rPr lang="en-US" sz="1100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shroom</a:t>
            </a:r>
            <a:r>
              <a:rPr lang="en-US" sz="1100" dirty="0"/>
              <a:t>' (0.6028)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requester_number_of_posts_on_raop_at_retrieval</a:t>
            </a:r>
            <a:r>
              <a:rPr lang="en-US" sz="1100" dirty="0"/>
              <a:t>' (0.1125)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request_number_of_comments_at_retrieval</a:t>
            </a:r>
            <a:r>
              <a:rPr lang="en-US" sz="1100" dirty="0"/>
              <a:t>' (0.0565)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requester_number_of_comments_in_raop_at_retrieval</a:t>
            </a:r>
            <a:r>
              <a:rPr lang="en-US" sz="1100" dirty="0"/>
              <a:t>' (0.0368)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'PIF ' (0.0334)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requester_days_since_first_post_on_raop_at_retrieval</a:t>
            </a:r>
            <a:r>
              <a:rPr lang="en-US" sz="1100" dirty="0"/>
              <a:t>' (0.0205)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requester_account_age_in_days_at_retrieval</a:t>
            </a:r>
            <a:r>
              <a:rPr lang="en-US" sz="1100" dirty="0"/>
              <a:t>' (0.0154)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requester_upvotes_minus_downvotes_at_retrieval</a:t>
            </a:r>
            <a:r>
              <a:rPr lang="en-US" sz="1100" dirty="0"/>
              <a:t>' (0.0149)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requester_upvotes_plus_downvotes_at_retrieval</a:t>
            </a:r>
            <a:r>
              <a:rPr lang="en-US" sz="1100" dirty="0"/>
              <a:t>' (0.0138)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requester_number_of_comments_at_retrieval</a:t>
            </a:r>
            <a:r>
              <a:rPr lang="en-US" sz="1100" dirty="0"/>
              <a:t>' (0.0120)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requester_account_age_in_days_at_request</a:t>
            </a:r>
            <a:r>
              <a:rPr lang="en-US" sz="1100" dirty="0"/>
              <a:t>' (0.0083)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number_of_upvotes_of_request_at_retrieval</a:t>
            </a:r>
            <a:r>
              <a:rPr lang="en-US" sz="1100" dirty="0"/>
              <a:t>' (0.0079)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requester_upvotes_plus_downvotes_at_request</a:t>
            </a:r>
            <a:r>
              <a:rPr lang="en-US" sz="1100" dirty="0"/>
              <a:t>' (0.0076)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requester_number_of_posts_at_retrieval</a:t>
            </a:r>
            <a:r>
              <a:rPr lang="en-US" sz="1100" dirty="0"/>
              <a:t>' (0.0075)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requester_upvotes_minus_downvotes_at_request</a:t>
            </a:r>
            <a:r>
              <a:rPr lang="en-US" sz="1100" dirty="0"/>
              <a:t>' (0.0074)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requester_days_since_first_post_on_raop_at_request</a:t>
            </a:r>
            <a:r>
              <a:rPr lang="en-US" sz="1100" dirty="0"/>
              <a:t>' (0.0068)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requester_number_of_comments_at_request</a:t>
            </a:r>
            <a:r>
              <a:rPr lang="en-US" sz="1100" dirty="0"/>
              <a:t>' (0.0061)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requester_number_of_subreddits_at_request</a:t>
            </a:r>
            <a:r>
              <a:rPr lang="en-US" sz="1100" dirty="0"/>
              <a:t>' (0.0056)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number_of_downvotes_of_request_at_retrieval</a:t>
            </a:r>
            <a:r>
              <a:rPr lang="en-US" sz="1100" dirty="0"/>
              <a:t>' (0.0053)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requester_number_of_posts_at_request</a:t>
            </a:r>
            <a:r>
              <a:rPr lang="en-US" sz="1100" dirty="0"/>
              <a:t>' (0.0053)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requester_number_of_comments_in_raop_at_request</a:t>
            </a:r>
            <a:r>
              <a:rPr lang="en-US" sz="1100" dirty="0"/>
              <a:t>' (0.0049)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requester_number_of_posts_on_raop_at_request</a:t>
            </a:r>
            <a:r>
              <a:rPr lang="en-US" sz="1100" dirty="0"/>
              <a:t>' (0.0046)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feature </a:t>
            </a:r>
            <a:r>
              <a:rPr lang="en-US" sz="1100" dirty="0"/>
              <a:t>'</a:t>
            </a:r>
            <a:r>
              <a:rPr lang="en-US" sz="1100" dirty="0" err="1"/>
              <a:t>post_was_edited</a:t>
            </a:r>
            <a:r>
              <a:rPr lang="en-US" sz="1100" dirty="0"/>
              <a:t>' (0.0039)</a:t>
            </a:r>
            <a:endParaRPr lang="ru-RU" sz="11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4294967295"/>
          </p:nvPr>
        </p:nvSpPr>
        <p:spPr>
          <a:xfrm>
            <a:off x="5004048" y="188640"/>
            <a:ext cx="3888432" cy="6588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Доступные поля в тестовой выборке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4932040" y="1052736"/>
            <a:ext cx="4103687" cy="31718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giver_username_if_known</a:t>
            </a:r>
            <a:r>
              <a:rPr lang="en-US" sz="1100" dirty="0"/>
              <a:t>', </a:t>
            </a:r>
            <a:endParaRPr lang="en-US" sz="11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 smtClean="0"/>
              <a:t>'</a:t>
            </a:r>
            <a:r>
              <a:rPr lang="en-US" sz="1100" dirty="0" err="1" smtClean="0"/>
              <a:t>request_id</a:t>
            </a:r>
            <a:r>
              <a:rPr lang="en-US" sz="1100" dirty="0"/>
              <a:t>', </a:t>
            </a:r>
            <a:endParaRPr lang="en-US" sz="11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 smtClean="0"/>
              <a:t>'</a:t>
            </a:r>
            <a:r>
              <a:rPr lang="en-US" sz="1100" dirty="0" err="1" smtClean="0"/>
              <a:t>request_text_edit_aware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request_title</a:t>
            </a:r>
            <a:r>
              <a:rPr lang="en-US" sz="1100" dirty="0"/>
              <a:t>', '</a:t>
            </a:r>
            <a:r>
              <a:rPr lang="en-US" sz="1100" dirty="0" err="1"/>
              <a:t>requester_account_age_in_days_at_request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requester_days_since_first_post_on_raop_at_request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requester_number_of_comments_at_request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requester_number_of_comments_in_raop_at_request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requester_number_of_posts_at_request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requester_number_of_posts_on_raop_at_request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requester_number_of_subreddits_at_request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requester_subreddits_at_request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requester_upvotes_minus_downvotes_at_request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requester_upvotes_plus_downvotes_at_request</a:t>
            </a:r>
            <a:r>
              <a:rPr lang="en-US" sz="1100" dirty="0"/>
              <a:t>', </a:t>
            </a:r>
            <a:endParaRPr lang="ru-RU" sz="11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 smtClean="0"/>
              <a:t>'</a:t>
            </a:r>
            <a:r>
              <a:rPr lang="en-US" sz="1100" dirty="0" err="1" smtClean="0"/>
              <a:t>requester_username</a:t>
            </a:r>
            <a:r>
              <a:rPr lang="en-US" sz="1100" dirty="0"/>
              <a:t>',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'</a:t>
            </a:r>
            <a:r>
              <a:rPr lang="en-US" sz="1100" dirty="0" err="1"/>
              <a:t>unix_timestamp_of_request</a:t>
            </a:r>
            <a:r>
              <a:rPr lang="en-US" sz="1100" dirty="0"/>
              <a:t>', </a:t>
            </a:r>
            <a:endParaRPr lang="en-US" sz="11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100" dirty="0" smtClean="0"/>
              <a:t>'</a:t>
            </a:r>
            <a:r>
              <a:rPr lang="en-US" sz="1100" dirty="0" err="1" smtClean="0"/>
              <a:t>unix_timestamp_of_request_utc</a:t>
            </a:r>
            <a:r>
              <a:rPr lang="en-US" sz="1100" dirty="0"/>
              <a:t>'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531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06025" cy="797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/>
              <a:t>Как учитывать текстовые признаки?</a:t>
            </a:r>
            <a:r>
              <a:rPr lang="en-US" sz="3200" dirty="0" smtClean="0"/>
              <a:t> </a:t>
            </a:r>
            <a:r>
              <a:rPr lang="ru-RU" sz="3200" kern="1200" dirty="0" smtClean="0">
                <a:solidFill>
                  <a:schemeClr val="tx2"/>
                </a:solidFill>
                <a:effectLst/>
              </a:rPr>
              <a:t>(</a:t>
            </a:r>
            <a:r>
              <a:rPr lang="en-US" sz="3200" kern="1200" dirty="0" smtClean="0">
                <a:solidFill>
                  <a:schemeClr val="tx2"/>
                </a:solidFill>
                <a:effectLst/>
              </a:rPr>
              <a:t>FUCKUP #2</a:t>
            </a:r>
            <a:r>
              <a:rPr lang="ru-RU" sz="3200" kern="1200" dirty="0" smtClean="0">
                <a:solidFill>
                  <a:schemeClr val="tx2"/>
                </a:solidFill>
                <a:effectLst/>
              </a:rPr>
              <a:t>)</a:t>
            </a:r>
            <a:endParaRPr lang="ru-RU" sz="3200" dirty="0" smtClean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437112"/>
            <a:ext cx="3072000" cy="2304000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ru-RU" dirty="0" smtClean="0"/>
              <a:t>Составляю словари по признакам указанным в</a:t>
            </a:r>
            <a:r>
              <a:rPr lang="ru-RU" baseline="0" dirty="0" smtClean="0"/>
              <a:t> предлагающемся документа из </a:t>
            </a:r>
            <a:r>
              <a:rPr lang="ru-RU" dirty="0" err="1" smtClean="0"/>
              <a:t>С</a:t>
            </a:r>
            <a:r>
              <a:rPr lang="ru-RU" baseline="0" dirty="0" err="1" smtClean="0"/>
              <a:t>тенфорда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Разбираю поле </a:t>
            </a:r>
            <a:r>
              <a:rPr lang="en-US" dirty="0" smtClean="0"/>
              <a:t>'</a:t>
            </a:r>
            <a:r>
              <a:rPr lang="en-US" dirty="0" err="1" smtClean="0"/>
              <a:t>request_text_edit_aware</a:t>
            </a:r>
            <a:r>
              <a:rPr lang="en-US" dirty="0" smtClean="0"/>
              <a:t>‘</a:t>
            </a:r>
            <a:r>
              <a:rPr lang="ru-RU" dirty="0" smtClean="0"/>
              <a:t> для получения типичных написаний слов, которые используют просители пиццы.</a:t>
            </a:r>
          </a:p>
          <a:p>
            <a:r>
              <a:rPr lang="ru-RU" dirty="0" smtClean="0"/>
              <a:t>Разделяю по темам.</a:t>
            </a:r>
          </a:p>
          <a:p>
            <a:r>
              <a:rPr lang="ru-RU" dirty="0" smtClean="0"/>
              <a:t>Результат на этом шаге пока не ясен.</a:t>
            </a:r>
          </a:p>
          <a:p>
            <a:r>
              <a:rPr lang="ru-RU" dirty="0" smtClean="0"/>
              <a:t>Работы не меряно.</a:t>
            </a:r>
          </a:p>
        </p:txBody>
      </p:sp>
    </p:spTree>
    <p:extLst>
      <p:ext uri="{BB962C8B-B14F-4D97-AF65-F5344CB8AC3E}">
        <p14:creationId xmlns:p14="http://schemas.microsoft.com/office/powerpoint/2010/main" val="15687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/>
              <a:t>Признаков много не бывает?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kern="1200" dirty="0" smtClean="0">
                <a:solidFill>
                  <a:schemeClr val="tx2"/>
                </a:solidFill>
                <a:effectLst/>
              </a:rPr>
              <a:t>(</a:t>
            </a:r>
            <a:r>
              <a:rPr lang="en-US" sz="3200" kern="1200" dirty="0" smtClean="0">
                <a:solidFill>
                  <a:schemeClr val="tx2"/>
                </a:solidFill>
                <a:effectLst/>
              </a:rPr>
              <a:t>FUCKUP #</a:t>
            </a:r>
            <a:r>
              <a:rPr lang="ru-RU" sz="3200" kern="1200" dirty="0" smtClean="0">
                <a:solidFill>
                  <a:schemeClr val="tx2"/>
                </a:solidFill>
                <a:effectLst/>
              </a:rPr>
              <a:t>3)</a:t>
            </a:r>
            <a:endParaRPr lang="ru-RU" sz="3200" dirty="0" smtClean="0">
              <a:effectLst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ru-RU" dirty="0" smtClean="0"/>
              <a:t>Собираю все группы,</a:t>
            </a:r>
            <a:r>
              <a:rPr lang="ru-RU" baseline="0" dirty="0" smtClean="0"/>
              <a:t> в которых участвуют успешные получатели пиццы.</a:t>
            </a:r>
          </a:p>
          <a:p>
            <a:r>
              <a:rPr lang="ru-RU" baseline="0" dirty="0" smtClean="0"/>
              <a:t>Добавляю признаки группы в обучающий набор данных.</a:t>
            </a:r>
          </a:p>
          <a:p>
            <a:r>
              <a:rPr lang="ru-RU" dirty="0" smtClean="0"/>
              <a:t>В результате добавляется 1000+</a:t>
            </a:r>
            <a:r>
              <a:rPr lang="en-US" dirty="0" smtClean="0"/>
              <a:t> (1072)</a:t>
            </a:r>
            <a:r>
              <a:rPr lang="ru-RU" dirty="0" smtClean="0"/>
              <a:t> признаков. </a:t>
            </a:r>
            <a:endParaRPr lang="ru-RU" baseline="0" dirty="0" smtClean="0"/>
          </a:p>
          <a:p>
            <a:r>
              <a:rPr lang="ru-RU" baseline="0" dirty="0" smtClean="0"/>
              <a:t>А вот для «не получателей» на добавление признаков «не правильных групп» </a:t>
            </a:r>
            <a:r>
              <a:rPr lang="en-US" baseline="0" dirty="0" smtClean="0"/>
              <a:t>2000+ </a:t>
            </a:r>
            <a:r>
              <a:rPr lang="ru-RU" baseline="0" dirty="0" smtClean="0"/>
              <a:t>не хватает памяти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8" r="5980"/>
          <a:stretch/>
        </p:blipFill>
        <p:spPr>
          <a:xfrm>
            <a:off x="1691680" y="5445224"/>
            <a:ext cx="7174323" cy="11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Один алгоритм или ансамбль? </a:t>
            </a:r>
            <a:br>
              <a:rPr lang="ru-RU" sz="3200" dirty="0" smtClean="0"/>
            </a:br>
            <a:r>
              <a:rPr lang="ru-RU" sz="1400" dirty="0" smtClean="0"/>
              <a:t>В общем-то не </a:t>
            </a:r>
            <a:r>
              <a:rPr lang="en-US" sz="1400" dirty="0" smtClean="0"/>
              <a:t>FUCKUP, </a:t>
            </a:r>
            <a:r>
              <a:rPr lang="ru-RU" sz="1400" dirty="0" smtClean="0"/>
              <a:t>но это стало ясно позже.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49080"/>
            <a:ext cx="3363488" cy="2304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 основании документации и ссылок 7 модуля, факта,</a:t>
            </a:r>
            <a:r>
              <a:rPr lang="ru-RU" baseline="0" dirty="0" smtClean="0"/>
              <a:t> что речь идет о проекте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</a:t>
            </a:r>
            <a:r>
              <a:rPr lang="ru-RU" baseline="0" dirty="0" smtClean="0"/>
              <a:t>и собственной «чуйки» решил использовать ансамбль. Что оказалось верным чуть позже (после тюнинга состава ансамбля, использования </a:t>
            </a:r>
            <a:r>
              <a:rPr lang="en-US" baseline="0" dirty="0" err="1" smtClean="0"/>
              <a:t>preprocessora</a:t>
            </a:r>
            <a:r>
              <a:rPr lang="ru-RU" baseline="0" dirty="0" smtClean="0"/>
              <a:t>, выбора способа голосования</a:t>
            </a:r>
            <a:r>
              <a:rPr lang="en-US" baseline="0" dirty="0" smtClean="0"/>
              <a:t> </a:t>
            </a:r>
            <a:r>
              <a:rPr lang="ru-RU" baseline="0" dirty="0" smtClean="0"/>
              <a:t>и т.д.)</a:t>
            </a: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SOFT VOTING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0.74891 (+/- 0.01495)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AdaBoostClassifier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0.77335 (+/- 0.01388)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MLPClassifier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0.76529 (+/- 0.02125)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GradientBoosting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0.76938 (+/- 0.01214)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SGDClassifier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0.76558 (+/- 0.01202)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LogisticRegression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0.76988 (+/- 0.01217)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LogisticRegressionCV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0.63098 (+/- 0.03982)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QuadraticDiscriminantAnalysis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0.66601 (+/- 0.01688)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GaussianNB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0.71961 (+/- 0.01969)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LinearDiscriminantAnalysis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ROC_AUC 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scoring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0.77237 (+/- 0.01453) [</a:t>
            </a:r>
            <a:r>
              <a:rPr lang="ru-RU" sz="1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Ensemble</a:t>
            </a:r>
            <a:r>
              <a:rPr lang="ru-RU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endParaRPr lang="uk-UA" sz="140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2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состав ансамбля?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Первый вариант ансамбля</a:t>
            </a:r>
            <a:r>
              <a:rPr lang="ru-RU" baseline="0" dirty="0" smtClean="0"/>
              <a:t> давал следующий результат:</a:t>
            </a:r>
          </a:p>
          <a:p>
            <a:pPr marL="0" indent="0">
              <a:buNone/>
            </a:pPr>
            <a:r>
              <a:rPr lang="en-US" sz="1200" dirty="0" smtClean="0">
                <a:latin typeface="Agency FB" panose="020B0503020202020204" pitchFamily="34" charset="0"/>
              </a:rPr>
              <a:t>clf1 </a:t>
            </a:r>
            <a:r>
              <a:rPr lang="en-US" sz="1200" dirty="0">
                <a:latin typeface="Agency FB" panose="020B0503020202020204" pitchFamily="34" charset="0"/>
              </a:rPr>
              <a:t>= </a:t>
            </a:r>
            <a:r>
              <a:rPr lang="en-US" sz="1200" dirty="0" err="1">
                <a:latin typeface="Agency FB" panose="020B0503020202020204" pitchFamily="34" charset="0"/>
              </a:rPr>
              <a:t>GaussianNB</a:t>
            </a:r>
            <a:r>
              <a:rPr lang="en-US" sz="1200" dirty="0">
                <a:latin typeface="Agency FB" panose="020B0503020202020204" pitchFamily="34" charset="0"/>
              </a:rPr>
              <a:t>(priors=None</a:t>
            </a:r>
            <a:r>
              <a:rPr lang="en-US" sz="1200" dirty="0" smtClean="0">
                <a:latin typeface="Agency FB" panose="020B0503020202020204" pitchFamily="34" charset="0"/>
              </a:rPr>
              <a:t>)</a:t>
            </a:r>
            <a:r>
              <a:rPr lang="ru-RU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>
                <a:latin typeface="Agency FB" panose="020B0503020202020204" pitchFamily="34" charset="0"/>
              </a:rPr>
              <a:t>clf2 </a:t>
            </a:r>
            <a:r>
              <a:rPr lang="en-US" sz="1200" dirty="0">
                <a:latin typeface="Agency FB" panose="020B0503020202020204" pitchFamily="34" charset="0"/>
              </a:rPr>
              <a:t>= </a:t>
            </a:r>
            <a:r>
              <a:rPr lang="en-US" sz="1200" dirty="0" err="1">
                <a:latin typeface="Agency FB" panose="020B0503020202020204" pitchFamily="34" charset="0"/>
              </a:rPr>
              <a:t>ensemble.RandomForestClassifier</a:t>
            </a:r>
            <a:r>
              <a:rPr lang="en-US" sz="1200" dirty="0">
                <a:latin typeface="Agency FB" panose="020B0503020202020204" pitchFamily="34" charset="0"/>
              </a:rPr>
              <a:t>(</a:t>
            </a:r>
            <a:r>
              <a:rPr lang="en-US" sz="1200" dirty="0" err="1">
                <a:latin typeface="Agency FB" panose="020B0503020202020204" pitchFamily="34" charset="0"/>
              </a:rPr>
              <a:t>n_estimators</a:t>
            </a:r>
            <a:r>
              <a:rPr lang="en-US" sz="1200" dirty="0">
                <a:latin typeface="Agency FB" panose="020B0503020202020204" pitchFamily="34" charset="0"/>
              </a:rPr>
              <a:t>=200, </a:t>
            </a:r>
            <a:r>
              <a:rPr lang="en-US" sz="1200" dirty="0" err="1">
                <a:latin typeface="Agency FB" panose="020B0503020202020204" pitchFamily="34" charset="0"/>
              </a:rPr>
              <a:t>random_state</a:t>
            </a:r>
            <a:r>
              <a:rPr lang="en-US" sz="1200" dirty="0">
                <a:latin typeface="Agency FB" panose="020B0503020202020204" pitchFamily="34" charset="0"/>
              </a:rPr>
              <a:t>=11, </a:t>
            </a:r>
            <a:r>
              <a:rPr lang="ru-RU" sz="1200" dirty="0" smtClean="0"/>
              <a:t> </a:t>
            </a:r>
            <a:r>
              <a:rPr lang="en-US" sz="1200" dirty="0" err="1" smtClean="0">
                <a:latin typeface="Agency FB" panose="020B0503020202020204" pitchFamily="34" charset="0"/>
              </a:rPr>
              <a:t>n_jobs</a:t>
            </a:r>
            <a:r>
              <a:rPr lang="en-US" sz="1200" dirty="0">
                <a:latin typeface="Agency FB" panose="020B0503020202020204" pitchFamily="34" charset="0"/>
              </a:rPr>
              <a:t>=-1)</a:t>
            </a:r>
          </a:p>
          <a:p>
            <a:pPr marL="0" indent="0">
              <a:buNone/>
            </a:pPr>
            <a:r>
              <a:rPr lang="en-US" sz="1200" dirty="0" smtClean="0">
                <a:latin typeface="Agency FB" panose="020B0503020202020204" pitchFamily="34" charset="0"/>
              </a:rPr>
              <a:t>clf3 </a:t>
            </a:r>
            <a:r>
              <a:rPr lang="en-US" sz="1200" dirty="0">
                <a:latin typeface="Agency FB" panose="020B0503020202020204" pitchFamily="34" charset="0"/>
              </a:rPr>
              <a:t>= </a:t>
            </a:r>
            <a:r>
              <a:rPr lang="en-US" sz="1200" dirty="0" err="1">
                <a:latin typeface="Agency FB" panose="020B0503020202020204" pitchFamily="34" charset="0"/>
              </a:rPr>
              <a:t>ensemble.GradientBoostingClassifier</a:t>
            </a:r>
            <a:r>
              <a:rPr lang="en-US" sz="1200" dirty="0">
                <a:latin typeface="Agency FB" panose="020B0503020202020204" pitchFamily="34" charset="0"/>
              </a:rPr>
              <a:t>(</a:t>
            </a:r>
            <a:r>
              <a:rPr lang="en-US" sz="1200" dirty="0" err="1">
                <a:latin typeface="Agency FB" panose="020B0503020202020204" pitchFamily="34" charset="0"/>
              </a:rPr>
              <a:t>n_estimators</a:t>
            </a:r>
            <a:r>
              <a:rPr lang="en-US" sz="1200" dirty="0">
                <a:latin typeface="Agency FB" panose="020B0503020202020204" pitchFamily="34" charset="0"/>
              </a:rPr>
              <a:t>=3000, </a:t>
            </a:r>
            <a:r>
              <a:rPr lang="ru-RU" sz="1200" dirty="0" smtClean="0"/>
              <a:t> </a:t>
            </a:r>
            <a:r>
              <a:rPr lang="en-US" sz="1200" dirty="0" err="1" smtClean="0">
                <a:latin typeface="Agency FB" panose="020B0503020202020204" pitchFamily="34" charset="0"/>
              </a:rPr>
              <a:t>learning_rate</a:t>
            </a:r>
            <a:r>
              <a:rPr lang="en-US" sz="1200" dirty="0" smtClean="0">
                <a:latin typeface="Agency FB" panose="020B0503020202020204" pitchFamily="34" charset="0"/>
              </a:rPr>
              <a:t>=1.1</a:t>
            </a:r>
            <a:r>
              <a:rPr lang="en-US" sz="1200" dirty="0">
                <a:latin typeface="Agency FB" panose="020B0503020202020204" pitchFamily="34" charset="0"/>
              </a:rPr>
              <a:t>, </a:t>
            </a:r>
            <a:r>
              <a:rPr lang="en-US" sz="1200" dirty="0" err="1">
                <a:latin typeface="Agency FB" panose="020B0503020202020204" pitchFamily="34" charset="0"/>
              </a:rPr>
              <a:t>max_depth</a:t>
            </a:r>
            <a:r>
              <a:rPr lang="en-US" sz="1200" dirty="0">
                <a:latin typeface="Agency FB" panose="020B0503020202020204" pitchFamily="34" charset="0"/>
              </a:rPr>
              <a:t>=5, </a:t>
            </a:r>
            <a:r>
              <a:rPr lang="en-US" sz="1200" dirty="0" err="1" smtClean="0">
                <a:latin typeface="Agency FB" panose="020B0503020202020204" pitchFamily="34" charset="0"/>
              </a:rPr>
              <a:t>random_state</a:t>
            </a:r>
            <a:r>
              <a:rPr lang="en-US" sz="1200" dirty="0" smtClean="0">
                <a:latin typeface="Agency FB" panose="020B0503020202020204" pitchFamily="34" charset="0"/>
              </a:rPr>
              <a:t>=11)</a:t>
            </a:r>
            <a:endParaRPr lang="ru-RU" sz="1200" dirty="0" smtClean="0"/>
          </a:p>
          <a:p>
            <a:pPr marL="0" indent="0">
              <a:buNone/>
            </a:pPr>
            <a:r>
              <a:rPr lang="en-US" sz="1200" dirty="0" smtClean="0">
                <a:latin typeface="Agency FB" panose="020B0503020202020204" pitchFamily="34" charset="0"/>
              </a:rPr>
              <a:t>clf4 </a:t>
            </a:r>
            <a:r>
              <a:rPr lang="en-US" sz="1200" dirty="0">
                <a:latin typeface="Agency FB" panose="020B0503020202020204" pitchFamily="34" charset="0"/>
              </a:rPr>
              <a:t>= </a:t>
            </a:r>
            <a:r>
              <a:rPr lang="en-US" sz="1200" dirty="0" err="1">
                <a:latin typeface="Agency FB" panose="020B0503020202020204" pitchFamily="34" charset="0"/>
              </a:rPr>
              <a:t>SGDClassifier</a:t>
            </a:r>
            <a:r>
              <a:rPr lang="en-US" sz="1200" dirty="0">
                <a:latin typeface="Agency FB" panose="020B0503020202020204" pitchFamily="34" charset="0"/>
              </a:rPr>
              <a:t>(</a:t>
            </a:r>
            <a:r>
              <a:rPr lang="en-US" sz="1200" dirty="0" err="1">
                <a:latin typeface="Agency FB" panose="020B0503020202020204" pitchFamily="34" charset="0"/>
              </a:rPr>
              <a:t>max_iter</a:t>
            </a:r>
            <a:r>
              <a:rPr lang="en-US" sz="1200" dirty="0">
                <a:latin typeface="Agency FB" panose="020B0503020202020204" pitchFamily="34" charset="0"/>
              </a:rPr>
              <a:t>=35000, </a:t>
            </a:r>
            <a:r>
              <a:rPr lang="en-US" sz="1200" dirty="0" err="1">
                <a:latin typeface="Agency FB" panose="020B0503020202020204" pitchFamily="34" charset="0"/>
              </a:rPr>
              <a:t>tol</a:t>
            </a:r>
            <a:r>
              <a:rPr lang="en-US" sz="1200" dirty="0">
                <a:latin typeface="Agency FB" panose="020B0503020202020204" pitchFamily="34" charset="0"/>
              </a:rPr>
              <a:t>=1e-4, shuffle=True, penalty='l2', loss='log')</a:t>
            </a:r>
          </a:p>
          <a:p>
            <a:pPr marL="0" indent="0">
              <a:buNone/>
            </a:pPr>
            <a:r>
              <a:rPr lang="en-US" sz="1200" dirty="0" err="1" smtClean="0">
                <a:latin typeface="Agency FB" panose="020B0503020202020204" pitchFamily="34" charset="0"/>
              </a:rPr>
              <a:t>eclf</a:t>
            </a:r>
            <a:r>
              <a:rPr lang="en-US" sz="1200" dirty="0" smtClean="0">
                <a:latin typeface="Agency FB" panose="020B0503020202020204" pitchFamily="34" charset="0"/>
              </a:rPr>
              <a:t> </a:t>
            </a:r>
            <a:r>
              <a:rPr lang="en-US" sz="1200" dirty="0">
                <a:latin typeface="Agency FB" panose="020B0503020202020204" pitchFamily="34" charset="0"/>
              </a:rPr>
              <a:t>= </a:t>
            </a:r>
            <a:r>
              <a:rPr lang="en-US" sz="1200" dirty="0" err="1">
                <a:latin typeface="Agency FB" panose="020B0503020202020204" pitchFamily="34" charset="0"/>
              </a:rPr>
              <a:t>VotingClassifier</a:t>
            </a:r>
            <a:r>
              <a:rPr lang="en-US" sz="1200" dirty="0">
                <a:latin typeface="Agency FB" panose="020B0503020202020204" pitchFamily="34" charset="0"/>
              </a:rPr>
              <a:t>(estimators=[('</a:t>
            </a:r>
            <a:r>
              <a:rPr lang="en-US" sz="1200" dirty="0" err="1">
                <a:latin typeface="Agency FB" panose="020B0503020202020204" pitchFamily="34" charset="0"/>
              </a:rPr>
              <a:t>gau</a:t>
            </a:r>
            <a:r>
              <a:rPr lang="en-US" sz="1200" dirty="0">
                <a:latin typeface="Agency FB" panose="020B0503020202020204" pitchFamily="34" charset="0"/>
              </a:rPr>
              <a:t>', clf1), ('</a:t>
            </a:r>
            <a:r>
              <a:rPr lang="en-US" sz="1200" dirty="0" err="1">
                <a:latin typeface="Agency FB" panose="020B0503020202020204" pitchFamily="34" charset="0"/>
              </a:rPr>
              <a:t>rfc</a:t>
            </a:r>
            <a:r>
              <a:rPr lang="en-US" sz="1200" dirty="0">
                <a:latin typeface="Agency FB" panose="020B0503020202020204" pitchFamily="34" charset="0"/>
              </a:rPr>
              <a:t>', clf2), </a:t>
            </a:r>
            <a:r>
              <a:rPr lang="ru-RU" sz="1200" dirty="0" smtClean="0"/>
              <a:t> </a:t>
            </a:r>
            <a:r>
              <a:rPr lang="en-US" sz="1200" dirty="0" smtClean="0">
                <a:latin typeface="Agency FB" panose="020B0503020202020204" pitchFamily="34" charset="0"/>
              </a:rPr>
              <a:t>('</a:t>
            </a:r>
            <a:r>
              <a:rPr lang="en-US" sz="1200" dirty="0" err="1" smtClean="0">
                <a:latin typeface="Agency FB" panose="020B0503020202020204" pitchFamily="34" charset="0"/>
              </a:rPr>
              <a:t>gbs</a:t>
            </a:r>
            <a:r>
              <a:rPr lang="en-US" sz="1200" dirty="0">
                <a:latin typeface="Agency FB" panose="020B0503020202020204" pitchFamily="34" charset="0"/>
              </a:rPr>
              <a:t>', clf3), ('</a:t>
            </a:r>
            <a:r>
              <a:rPr lang="en-US" sz="1200" dirty="0" err="1">
                <a:latin typeface="Agency FB" panose="020B0503020202020204" pitchFamily="34" charset="0"/>
              </a:rPr>
              <a:t>sgdc</a:t>
            </a:r>
            <a:r>
              <a:rPr lang="en-US" sz="1200" dirty="0">
                <a:latin typeface="Agency FB" panose="020B0503020202020204" pitchFamily="34" charset="0"/>
              </a:rPr>
              <a:t>', clf4)], </a:t>
            </a:r>
            <a:r>
              <a:rPr lang="en-US" sz="1200" dirty="0" smtClean="0">
                <a:latin typeface="Agency FB" panose="020B0503020202020204" pitchFamily="34" charset="0"/>
              </a:rPr>
              <a:t>voting</a:t>
            </a:r>
            <a:r>
              <a:rPr lang="en-US" sz="1200" dirty="0">
                <a:latin typeface="Agency FB" panose="020B0503020202020204" pitchFamily="34" charset="0"/>
              </a:rPr>
              <a:t>='soft', weights=[1,1,1,1])</a:t>
            </a:r>
            <a:endParaRPr lang="ru-RU" sz="1200" baseline="0" dirty="0" smtClean="0"/>
          </a:p>
          <a:p>
            <a:r>
              <a:rPr lang="ru-RU" baseline="0" dirty="0" smtClean="0"/>
              <a:t>Пришлось расширяться по составу классификаторов</a:t>
            </a:r>
            <a:r>
              <a:rPr lang="ru-RU" dirty="0" smtClean="0"/>
              <a:t> + отказ от тюнинга каждого классификатора в ансамбле – их стало много. Б</a:t>
            </a:r>
            <a:r>
              <a:rPr lang="ru-RU" baseline="0" dirty="0" smtClean="0"/>
              <a:t>ыл получен результат:</a:t>
            </a: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0.74891 (+/- 0.01495) [</a:t>
            </a:r>
            <a:r>
              <a:rPr lang="ru-RU" sz="1200" dirty="0" err="1">
                <a:latin typeface="Agency FB" panose="020B0503020202020204" pitchFamily="34" charset="0"/>
              </a:rPr>
              <a:t>AdaBoostClassifier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0.77335 (+/- 0.01388) [</a:t>
            </a:r>
            <a:r>
              <a:rPr lang="ru-RU" sz="1200" dirty="0" err="1">
                <a:latin typeface="Agency FB" panose="020B0503020202020204" pitchFamily="34" charset="0"/>
              </a:rPr>
              <a:t>MLPClassifier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0.76529 (+/- 0.02125) [</a:t>
            </a:r>
            <a:r>
              <a:rPr lang="ru-RU" sz="1200" dirty="0" err="1">
                <a:latin typeface="Agency FB" panose="020B0503020202020204" pitchFamily="34" charset="0"/>
              </a:rPr>
              <a:t>GradientBoosting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0.76938 (+/- 0.01214) [</a:t>
            </a:r>
            <a:r>
              <a:rPr lang="ru-RU" sz="1200" dirty="0" err="1">
                <a:latin typeface="Agency FB" panose="020B0503020202020204" pitchFamily="34" charset="0"/>
              </a:rPr>
              <a:t>SGDClassifier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0.76558 (+/- 0.01202) [</a:t>
            </a:r>
            <a:r>
              <a:rPr lang="ru-RU" sz="1200" dirty="0" err="1">
                <a:latin typeface="Agency FB" panose="020B0503020202020204" pitchFamily="34" charset="0"/>
              </a:rPr>
              <a:t>LogisticRegression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0.76988 (+/- 0.01217) [</a:t>
            </a:r>
            <a:r>
              <a:rPr lang="ru-RU" sz="1200" dirty="0" err="1">
                <a:latin typeface="Agency FB" panose="020B0503020202020204" pitchFamily="34" charset="0"/>
              </a:rPr>
              <a:t>LogisticRegressionCV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0.63098 (+/- 0.03982) [</a:t>
            </a:r>
            <a:r>
              <a:rPr lang="ru-RU" sz="1200" dirty="0" err="1">
                <a:latin typeface="Agency FB" panose="020B0503020202020204" pitchFamily="34" charset="0"/>
              </a:rPr>
              <a:t>QuadraticDiscriminantAnalysis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0.66601 (+/- 0.01688) [</a:t>
            </a:r>
            <a:r>
              <a:rPr lang="ru-RU" sz="1200" dirty="0" err="1">
                <a:latin typeface="Agency FB" panose="020B0503020202020204" pitchFamily="34" charset="0"/>
              </a:rPr>
              <a:t>GaussianNB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0.71961 (+/- 0.01969) [</a:t>
            </a:r>
            <a:r>
              <a:rPr lang="ru-RU" sz="1200" dirty="0" err="1">
                <a:latin typeface="Agency FB" panose="020B0503020202020204" pitchFamily="34" charset="0"/>
              </a:rPr>
              <a:t>LinearDiscriminantAnalysis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latin typeface="Agency FB" panose="020B0503020202020204" pitchFamily="34" charset="0"/>
              </a:rPr>
              <a:t>ROC_AUC </a:t>
            </a:r>
            <a:r>
              <a:rPr lang="ru-RU" sz="1200" dirty="0" err="1">
                <a:latin typeface="Agency FB" panose="020B0503020202020204" pitchFamily="34" charset="0"/>
              </a:rPr>
              <a:t>scoring</a:t>
            </a:r>
            <a:r>
              <a:rPr lang="ru-RU" sz="1200" dirty="0">
                <a:latin typeface="Agency FB" panose="020B0503020202020204" pitchFamily="34" charset="0"/>
              </a:rPr>
              <a:t>: 0.77837 (+/- 0.01453) [</a:t>
            </a:r>
            <a:r>
              <a:rPr lang="ru-RU" sz="1200" dirty="0" err="1">
                <a:latin typeface="Agency FB" panose="020B0503020202020204" pitchFamily="34" charset="0"/>
              </a:rPr>
              <a:t>Ensemble</a:t>
            </a:r>
            <a:r>
              <a:rPr lang="ru-RU" sz="1200" dirty="0">
                <a:latin typeface="Agency FB" panose="020B0503020202020204" pitchFamily="34" charset="0"/>
              </a:rPr>
              <a:t>]</a:t>
            </a:r>
            <a:endParaRPr lang="uk-UA" sz="1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</a:t>
            </a:r>
            <a:r>
              <a:rPr lang="en-US" dirty="0" smtClean="0"/>
              <a:t>preprocessor </a:t>
            </a:r>
            <a:r>
              <a:rPr lang="ru-RU" dirty="0" smtClean="0"/>
              <a:t>требуют</a:t>
            </a:r>
            <a:r>
              <a:rPr lang="ru-RU" baseline="0" dirty="0" smtClean="0"/>
              <a:t> данные?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ru-RU" dirty="0" smtClean="0"/>
              <a:t>Рассматривал три варианта </a:t>
            </a:r>
            <a:r>
              <a:rPr lang="en-US" dirty="0" smtClean="0"/>
              <a:t>preprocessor’</a:t>
            </a:r>
            <a:r>
              <a:rPr lang="ru-RU" dirty="0" smtClean="0"/>
              <a:t>а</a:t>
            </a:r>
            <a:r>
              <a:rPr lang="ru-RU" baseline="0" dirty="0" smtClean="0"/>
              <a:t> (</a:t>
            </a:r>
            <a:r>
              <a:rPr lang="en-US" baseline="0" dirty="0" err="1" smtClean="0"/>
              <a:t>preprocessing.PolynomialFeatures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interaction_only</a:t>
            </a:r>
            <a:r>
              <a:rPr lang="en-US" baseline="0" dirty="0" smtClean="0"/>
              <a:t>=True)</a:t>
            </a:r>
            <a:r>
              <a:rPr lang="ru-RU" baseline="0" dirty="0" smtClean="0"/>
              <a:t>, </a:t>
            </a:r>
            <a:r>
              <a:rPr lang="en-US" baseline="0" dirty="0" err="1" smtClean="0"/>
              <a:t>preprocessing.MinMaxScaler</a:t>
            </a:r>
            <a:r>
              <a:rPr lang="en-US" baseline="0" dirty="0" smtClean="0"/>
              <a:t>()</a:t>
            </a:r>
            <a:r>
              <a:rPr lang="ru-RU" baseline="0" dirty="0" smtClean="0"/>
              <a:t>, </a:t>
            </a:r>
            <a:r>
              <a:rPr lang="en-US" dirty="0" err="1"/>
              <a:t>preprocessing.QuantileTransformer</a:t>
            </a:r>
            <a:r>
              <a:rPr lang="en-US" dirty="0"/>
              <a:t>()</a:t>
            </a:r>
            <a:r>
              <a:rPr lang="ru-RU" baseline="0" dirty="0" smtClean="0"/>
              <a:t>)</a:t>
            </a:r>
          </a:p>
          <a:p>
            <a:r>
              <a:rPr lang="ru-RU" baseline="0" dirty="0" smtClean="0"/>
              <a:t>Победитель </a:t>
            </a:r>
            <a:r>
              <a:rPr lang="en-US" dirty="0"/>
              <a:t>- </a:t>
            </a:r>
            <a:r>
              <a:rPr lang="en-US" dirty="0" err="1"/>
              <a:t>preprocessing.QuantileTransformer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549</TotalTime>
  <Words>1377</Words>
  <Application>Microsoft Office PowerPoint</Application>
  <PresentationFormat>Экран (4:3)</PresentationFormat>
  <Paragraphs>157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Твердый переплет</vt:lpstr>
      <vt:lpstr>История fuckup(ов) #№</vt:lpstr>
      <vt:lpstr>Данные такие данные (FUCKUP #1)</vt:lpstr>
      <vt:lpstr>Презентация PowerPoint</vt:lpstr>
      <vt:lpstr>Презентация PowerPoint</vt:lpstr>
      <vt:lpstr>Как учитывать текстовые признаки? (FUCKUP #2)</vt:lpstr>
      <vt:lpstr>Признаков много не бывает?  (FUCKUP #3)</vt:lpstr>
      <vt:lpstr>Один алгоритм или ансамбль?  В общем-то не FUCKUP, но это стало ясно позже.</vt:lpstr>
      <vt:lpstr>Какой состав ансамбля?</vt:lpstr>
      <vt:lpstr>Какой preprocessor требуют данные?</vt:lpstr>
      <vt:lpstr>Уменьшать количество признаков или нет? (FUCKUP #4)</vt:lpstr>
      <vt:lpstr>Уменьшать количество признаков или нет? (FUCKUP #4) продолжение</vt:lpstr>
      <vt:lpstr>Что осталось за кадром?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Пугачев</dc:creator>
  <cp:lastModifiedBy>Кирилл Пугачев</cp:lastModifiedBy>
  <cp:revision>45</cp:revision>
  <dcterms:created xsi:type="dcterms:W3CDTF">2018-01-14T07:18:12Z</dcterms:created>
  <dcterms:modified xsi:type="dcterms:W3CDTF">2018-01-14T16:39:20Z</dcterms:modified>
</cp:coreProperties>
</file>