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0B513F5-F84A-465C-81EA-53B5C565E911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B6D7BC5-771C-4660-85FE-5B637923F3A8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83caff"/>
                </a:solidFill>
                <a:latin typeface="Arial"/>
                <a:ea typeface="Arial"/>
              </a:rPr>
              <a:t>Временные ряды 3</a:t>
            </a:r>
            <a:endParaRPr b="0" lang="ru-RU" sz="5200" spc="-1" strike="noStrike">
              <a:solidFill>
                <a:srgbClr val="83caff"/>
              </a:solid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83caff"/>
                </a:solidFill>
                <a:latin typeface="Arial"/>
                <a:ea typeface="Arial"/>
              </a:rPr>
              <a:t>модель ARIMA</a:t>
            </a:r>
            <a:endParaRPr b="0" lang="ru-RU" sz="2800" spc="-1" strike="noStrike">
              <a:solidFill>
                <a:srgbClr val="83ca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c6c6c6"/>
                </a:solidFill>
                <a:latin typeface="Arial"/>
                <a:ea typeface="Arial"/>
              </a:rPr>
              <a:t>SARIMA</a:t>
            </a:r>
            <a:endParaRPr b="0" lang="ru-RU" sz="2800" spc="-1" strike="noStrike">
              <a:solidFill>
                <a:srgbClr val="c6c6c6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c6c6c6"/>
                </a:solidFill>
                <a:latin typeface="Arial"/>
                <a:ea typeface="Arial"/>
              </a:rPr>
              <a:t>Добавим модель сезона : PDQ</a:t>
            </a:r>
            <a:endParaRPr b="0" lang="ru-RU" sz="2400" spc="-1" strike="noStrike">
              <a:solidFill>
                <a:srgbClr val="c6c6c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c6c6c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c6c6c6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c6c6c6"/>
                </a:solidFill>
                <a:latin typeface="Arial"/>
                <a:ea typeface="Arial"/>
              </a:rPr>
              <a:t>SARIMA (p,d,q)(P,D,Q)</a:t>
            </a:r>
            <a:endParaRPr b="0" lang="ru-RU" sz="2400" spc="-1" strike="noStrike">
              <a:solidFill>
                <a:srgbClr val="c6c6c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c6c6c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c6c6c6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c6c6c6"/>
                </a:solidFill>
                <a:latin typeface="Arial"/>
                <a:ea typeface="Arial"/>
              </a:rPr>
              <a:t>План</a:t>
            </a:r>
            <a:endParaRPr b="0" lang="ru-RU" sz="3600" spc="-1" strike="noStrike">
              <a:solidFill>
                <a:srgbClr val="c6c6c6"/>
              </a:solid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Домашнее задание 2</a:t>
            </a:r>
            <a:endParaRPr b="0" lang="ru-RU" sz="2600" spc="-1" strike="noStrike">
              <a:solidFill>
                <a:srgbClr val="e2e2e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ARIMA</a:t>
            </a:r>
            <a:endParaRPr b="0" lang="ru-RU" sz="2600" spc="-1" strike="noStrike">
              <a:solidFill>
                <a:srgbClr val="e2e2e2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AR</a:t>
            </a:r>
            <a:endParaRPr b="0" lang="ru-RU" sz="2000" spc="-1" strike="noStrike">
              <a:solidFill>
                <a:srgbClr val="e2e2e2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МА</a:t>
            </a:r>
            <a:endParaRPr b="0" lang="ru-RU" sz="2000" spc="-1" strike="noStrike">
              <a:solidFill>
                <a:srgbClr val="e2e2e2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I</a:t>
            </a:r>
            <a:endParaRPr b="0" lang="ru-RU" sz="2000" spc="-1" strike="noStrike">
              <a:solidFill>
                <a:srgbClr val="e2e2e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SARIMA</a:t>
            </a:r>
            <a:endParaRPr b="0" lang="ru-RU" sz="2600" spc="-1" strike="noStrike">
              <a:solidFill>
                <a:srgbClr val="e2e2e2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e2e2e2"/>
                </a:solidFill>
                <a:latin typeface="Arial"/>
                <a:ea typeface="Arial"/>
              </a:rPr>
              <a:t>модель S</a:t>
            </a:r>
            <a:endParaRPr b="0" lang="ru-RU" sz="2000" spc="-1" strike="noStrike">
              <a:solidFill>
                <a:srgbClr val="e2e2e2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e2e2e2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Практика применения моделей</a:t>
            </a:r>
            <a:endParaRPr b="0" lang="ru-RU" sz="2600" spc="-1" strike="noStrike">
              <a:solidFill>
                <a:srgbClr val="e2e2e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600" spc="-1" strike="noStrike">
              <a:solidFill>
                <a:srgbClr val="e2e2e2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e2e2e2"/>
                </a:solidFill>
                <a:latin typeface="Arial"/>
                <a:ea typeface="Arial"/>
              </a:rPr>
              <a:t>Стационарность</a:t>
            </a:r>
            <a:endParaRPr b="0" lang="ru-RU" sz="2800" spc="-1" strike="noStrike">
              <a:solidFill>
                <a:srgbClr val="e2e2e2"/>
              </a:solid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Изменяется </a:t>
            </a:r>
            <a:r>
              <a:rPr b="0" lang="ru-RU" sz="2400" spc="-1" strike="noStrike">
                <a:solidFill>
                  <a:srgbClr val="ff0000"/>
                </a:solidFill>
                <a:latin typeface="Arial"/>
                <a:ea typeface="Arial"/>
              </a:rPr>
              <a:t>не от</a:t>
            </a: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 времени = стационарный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Изменяется</a:t>
            </a:r>
            <a:r>
              <a:rPr b="0" lang="ru-RU" sz="2400" spc="-1" strike="noStrike">
                <a:solidFill>
                  <a:srgbClr val="ff0000"/>
                </a:solidFill>
                <a:latin typeface="Arial"/>
                <a:ea typeface="Arial"/>
              </a:rPr>
              <a:t> по </a:t>
            </a: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времени = нестационарный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63636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e2e2e2"/>
                </a:solidFill>
                <a:latin typeface="Arial"/>
                <a:ea typeface="Arial"/>
              </a:rPr>
              <a:t>Вывод ДЗ 2.</a:t>
            </a:r>
            <a:endParaRPr b="0" lang="ru-RU" sz="2800" spc="-1" strike="noStrike">
              <a:solidFill>
                <a:srgbClr val="e2e2e2"/>
              </a:solid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213480" y="9486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e2e2e2"/>
                </a:solidFill>
                <a:latin typeface="Arial"/>
                <a:ea typeface="Arial"/>
              </a:rPr>
              <a:t>Чем дальше смотрим - хуже видим</a:t>
            </a:r>
            <a:endParaRPr b="0" lang="ru-RU" sz="1800" spc="-1" strike="noStrike">
              <a:solidFill>
                <a:srgbClr val="e2e2e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1800" spc="-1" strike="noStrike">
              <a:solidFill>
                <a:srgbClr val="e2e2e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e2e2e2"/>
                </a:solidFill>
                <a:latin typeface="Arial"/>
                <a:ea typeface="Arial"/>
              </a:rPr>
              <a:t>Будем проверять как далеко нужно смотреть назад.</a:t>
            </a:r>
            <a:endParaRPr b="0" lang="ru-RU" sz="1800" spc="-1" strike="noStrike">
              <a:solidFill>
                <a:srgbClr val="e2e2e2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794240" y="1787040"/>
            <a:ext cx="6180120" cy="2430720"/>
          </a:xfrm>
          <a:custGeom>
            <a:avLst/>
            <a:gdLst/>
            <a:ahLst/>
            <a:rect l="l" t="t" r="r" b="b"/>
            <a:pathLst>
              <a:path w="247224" h="97236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6769440" y="2201400"/>
            <a:ext cx="279720" cy="2797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6811560" y="2467440"/>
            <a:ext cx="223920" cy="37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 flipH="1">
            <a:off x="6658200" y="2467440"/>
            <a:ext cx="111960" cy="18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7025040" y="2485080"/>
            <a:ext cx="195840" cy="1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6847200" y="2848680"/>
            <a:ext cx="61920" cy="40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6949080" y="2865960"/>
            <a:ext cx="8640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6909480" y="1872000"/>
            <a:ext cx="448200" cy="189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6489000" y="2887920"/>
            <a:ext cx="111960" cy="980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 flipH="1">
            <a:off x="3545280" y="2341440"/>
            <a:ext cx="322308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e2e2e2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5e5e5e"/>
                </a:solidFill>
                <a:latin typeface="Arial"/>
                <a:ea typeface="Arial"/>
              </a:rPr>
              <a:t>Модель ARIMA</a:t>
            </a:r>
            <a:endParaRPr b="0" lang="ru-RU" sz="2800" spc="-1" strike="noStrike">
              <a:solidFill>
                <a:srgbClr val="5e5e5e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01772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= c+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Σ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ai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t-i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Σ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bj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t-j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— </a:t>
            </a:r>
            <a:r>
              <a:rPr b="0" lang="ru-RU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</a:rPr>
              <a:t>стационарный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временной ряд;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c,ai,bj - парамет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ры модели  (i = 1,p, j = 1,q).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 — оператор разности временного ряда порядка d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74747"/>
                </a:solidFill>
                <a:latin typeface="Arial"/>
                <a:ea typeface="Arial"/>
              </a:rPr>
              <a:t>AR</a:t>
            </a:r>
            <a:endParaRPr b="0" lang="ru-RU" sz="2800" spc="-1" strike="noStrike">
              <a:solidFill>
                <a:srgbClr val="474747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123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Модель авторегрессии (autoregressive, AR) </a:t>
            </a: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глубина регрессии — р (i = 1,p) </a:t>
            </a: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474747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= c+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Σ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ai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474747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t-i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+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Σ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bj 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ε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t-j</a:t>
            </a: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 + ε</a:t>
            </a:r>
            <a:r>
              <a:rPr b="0" lang="ru-RU" sz="2400" spc="-1" strike="noStrike" baseline="-33000">
                <a:solidFill>
                  <a:srgbClr val="474747"/>
                </a:solidFill>
                <a:latin typeface="Arial"/>
                <a:ea typeface="Arial"/>
              </a:rPr>
              <a:t>t</a:t>
            </a: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672000" y="2448000"/>
            <a:ext cx="1296000" cy="1147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 flipH="1" rot="10800000">
            <a:off x="4463280" y="4988160"/>
            <a:ext cx="10800" cy="82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4244400" y="4944240"/>
            <a:ext cx="452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4441320" y="4170240"/>
            <a:ext cx="4155840" cy="696960"/>
          </a:xfrm>
          <a:custGeom>
            <a:avLst/>
            <a:gdLst/>
            <a:ahLst/>
            <a:rect l="l" t="t" r="r" b="b"/>
            <a:pathLst>
              <a:path w="166254" h="27893">
                <a:moveTo>
                  <a:pt x="0" y="27893"/>
                </a:moveTo>
                <a:cubicBezTo>
                  <a:pt x="5036" y="22857"/>
                  <a:pt x="7528" y="13869"/>
                  <a:pt x="14438" y="12143"/>
                </a:cubicBezTo>
                <a:cubicBezTo>
                  <a:pt x="16094" y="11729"/>
                  <a:pt x="15241" y="15535"/>
                  <a:pt x="16188" y="16955"/>
                </a:cubicBezTo>
                <a:cubicBezTo>
                  <a:pt x="16920" y="18054"/>
                  <a:pt x="18884" y="17844"/>
                  <a:pt x="20125" y="17393"/>
                </a:cubicBezTo>
                <a:cubicBezTo>
                  <a:pt x="21989" y="16715"/>
                  <a:pt x="21974" y="13680"/>
                  <a:pt x="23625" y="12580"/>
                </a:cubicBezTo>
                <a:cubicBezTo>
                  <a:pt x="26176" y="10880"/>
                  <a:pt x="30133" y="14507"/>
                  <a:pt x="32813" y="13018"/>
                </a:cubicBezTo>
                <a:cubicBezTo>
                  <a:pt x="34267" y="12210"/>
                  <a:pt x="34492" y="10002"/>
                  <a:pt x="35876" y="9080"/>
                </a:cubicBezTo>
                <a:cubicBezTo>
                  <a:pt x="37458" y="8026"/>
                  <a:pt x="38950" y="12915"/>
                  <a:pt x="40688" y="12143"/>
                </a:cubicBezTo>
                <a:cubicBezTo>
                  <a:pt x="46715" y="9465"/>
                  <a:pt x="50478" y="2367"/>
                  <a:pt x="56876" y="767"/>
                </a:cubicBezTo>
                <a:cubicBezTo>
                  <a:pt x="59779" y="41"/>
                  <a:pt x="61323" y="4776"/>
                  <a:pt x="63439" y="6892"/>
                </a:cubicBezTo>
                <a:cubicBezTo>
                  <a:pt x="66023" y="9476"/>
                  <a:pt x="70872" y="9219"/>
                  <a:pt x="73064" y="12143"/>
                </a:cubicBezTo>
                <a:cubicBezTo>
                  <a:pt x="75171" y="14953"/>
                  <a:pt x="77142" y="18070"/>
                  <a:pt x="80064" y="20018"/>
                </a:cubicBezTo>
                <a:cubicBezTo>
                  <a:pt x="81399" y="20908"/>
                  <a:pt x="83542" y="19128"/>
                  <a:pt x="84877" y="20018"/>
                </a:cubicBezTo>
                <a:cubicBezTo>
                  <a:pt x="87622" y="21849"/>
                  <a:pt x="88813" y="28243"/>
                  <a:pt x="91877" y="27018"/>
                </a:cubicBezTo>
                <a:cubicBezTo>
                  <a:pt x="98664" y="24304"/>
                  <a:pt x="105420" y="21084"/>
                  <a:pt x="111128" y="16518"/>
                </a:cubicBezTo>
                <a:cubicBezTo>
                  <a:pt x="114270" y="14005"/>
                  <a:pt x="115417" y="7768"/>
                  <a:pt x="119440" y="7768"/>
                </a:cubicBezTo>
                <a:cubicBezTo>
                  <a:pt x="120816" y="7768"/>
                  <a:pt x="120323" y="11703"/>
                  <a:pt x="121628" y="11268"/>
                </a:cubicBezTo>
                <a:cubicBezTo>
                  <a:pt x="123125" y="10769"/>
                  <a:pt x="122675" y="7330"/>
                  <a:pt x="124253" y="7330"/>
                </a:cubicBezTo>
                <a:cubicBezTo>
                  <a:pt x="125776" y="7330"/>
                  <a:pt x="127266" y="9324"/>
                  <a:pt x="128628" y="8643"/>
                </a:cubicBezTo>
                <a:cubicBezTo>
                  <a:pt x="132520" y="6697"/>
                  <a:pt x="134362" y="-103"/>
                  <a:pt x="138691" y="330"/>
                </a:cubicBezTo>
                <a:cubicBezTo>
                  <a:pt x="144845" y="946"/>
                  <a:pt x="139843" y="3448"/>
                  <a:pt x="141754" y="3830"/>
                </a:cubicBezTo>
                <a:cubicBezTo>
                  <a:pt x="143372" y="4153"/>
                  <a:pt x="144264" y="-990"/>
                  <a:pt x="145254" y="330"/>
                </a:cubicBezTo>
                <a:cubicBezTo>
                  <a:pt x="149207" y="5603"/>
                  <a:pt x="149277" y="13265"/>
                  <a:pt x="153566" y="18268"/>
                </a:cubicBezTo>
                <a:cubicBezTo>
                  <a:pt x="154331" y="19161"/>
                  <a:pt x="155798" y="15687"/>
                  <a:pt x="156629" y="16518"/>
                </a:cubicBezTo>
                <a:cubicBezTo>
                  <a:pt x="159747" y="19636"/>
                  <a:pt x="159883" y="26064"/>
                  <a:pt x="164067" y="27456"/>
                </a:cubicBezTo>
                <a:cubicBezTo>
                  <a:pt x="164759" y="27686"/>
                  <a:pt x="165928" y="26804"/>
                  <a:pt x="166254" y="27456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4856760" y="4113000"/>
            <a:ext cx="754560" cy="82008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5654880" y="3588480"/>
            <a:ext cx="10440" cy="67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 flipH="1" rot="10800000">
            <a:off x="5665320" y="5117400"/>
            <a:ext cx="9720" cy="24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082520"/>
            <a:ext cx="8520120" cy="1146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модель скользящего среднего (moving average, MA)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длина скользящего среднего — q (j = 1,q).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968000" y="2592000"/>
            <a:ext cx="1170360" cy="1248840"/>
          </a:xfrm>
          <a:prstGeom prst="rect">
            <a:avLst/>
          </a:prstGeom>
          <a:noFill/>
          <a:ln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 flipH="1" rot="10800000">
            <a:off x="4463280" y="4988160"/>
            <a:ext cx="10800" cy="82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4244400" y="4944240"/>
            <a:ext cx="452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4441320" y="4170240"/>
            <a:ext cx="4155840" cy="696960"/>
          </a:xfrm>
          <a:custGeom>
            <a:avLst/>
            <a:gdLst/>
            <a:ahLst/>
            <a:rect l="l" t="t" r="r" b="b"/>
            <a:pathLst>
              <a:path w="166254" h="27893">
                <a:moveTo>
                  <a:pt x="0" y="27893"/>
                </a:moveTo>
                <a:cubicBezTo>
                  <a:pt x="5036" y="22857"/>
                  <a:pt x="7528" y="13869"/>
                  <a:pt x="14438" y="12143"/>
                </a:cubicBezTo>
                <a:cubicBezTo>
                  <a:pt x="16094" y="11729"/>
                  <a:pt x="15241" y="15535"/>
                  <a:pt x="16188" y="16955"/>
                </a:cubicBezTo>
                <a:cubicBezTo>
                  <a:pt x="16920" y="18054"/>
                  <a:pt x="18884" y="17844"/>
                  <a:pt x="20125" y="17393"/>
                </a:cubicBezTo>
                <a:cubicBezTo>
                  <a:pt x="21989" y="16715"/>
                  <a:pt x="21974" y="13680"/>
                  <a:pt x="23625" y="12580"/>
                </a:cubicBezTo>
                <a:cubicBezTo>
                  <a:pt x="26176" y="10880"/>
                  <a:pt x="30133" y="14507"/>
                  <a:pt x="32813" y="13018"/>
                </a:cubicBezTo>
                <a:cubicBezTo>
                  <a:pt x="34267" y="12210"/>
                  <a:pt x="34492" y="10002"/>
                  <a:pt x="35876" y="9080"/>
                </a:cubicBezTo>
                <a:cubicBezTo>
                  <a:pt x="37458" y="8026"/>
                  <a:pt x="38950" y="12915"/>
                  <a:pt x="40688" y="12143"/>
                </a:cubicBezTo>
                <a:cubicBezTo>
                  <a:pt x="46715" y="9465"/>
                  <a:pt x="50478" y="2367"/>
                  <a:pt x="56876" y="767"/>
                </a:cubicBezTo>
                <a:cubicBezTo>
                  <a:pt x="59779" y="41"/>
                  <a:pt x="61323" y="4776"/>
                  <a:pt x="63439" y="6892"/>
                </a:cubicBezTo>
                <a:cubicBezTo>
                  <a:pt x="66023" y="9476"/>
                  <a:pt x="70872" y="9219"/>
                  <a:pt x="73064" y="12143"/>
                </a:cubicBezTo>
                <a:cubicBezTo>
                  <a:pt x="75171" y="14953"/>
                  <a:pt x="77142" y="18070"/>
                  <a:pt x="80064" y="20018"/>
                </a:cubicBezTo>
                <a:cubicBezTo>
                  <a:pt x="81399" y="20908"/>
                  <a:pt x="83542" y="19128"/>
                  <a:pt x="84877" y="20018"/>
                </a:cubicBezTo>
                <a:cubicBezTo>
                  <a:pt x="87622" y="21849"/>
                  <a:pt x="88813" y="28243"/>
                  <a:pt x="91877" y="27018"/>
                </a:cubicBezTo>
                <a:cubicBezTo>
                  <a:pt x="98664" y="24304"/>
                  <a:pt x="105420" y="21084"/>
                  <a:pt x="111128" y="16518"/>
                </a:cubicBezTo>
                <a:cubicBezTo>
                  <a:pt x="114270" y="14005"/>
                  <a:pt x="115417" y="7768"/>
                  <a:pt x="119440" y="7768"/>
                </a:cubicBezTo>
                <a:cubicBezTo>
                  <a:pt x="120816" y="7768"/>
                  <a:pt x="120323" y="11703"/>
                  <a:pt x="121628" y="11268"/>
                </a:cubicBezTo>
                <a:cubicBezTo>
                  <a:pt x="123125" y="10769"/>
                  <a:pt x="122675" y="7330"/>
                  <a:pt x="124253" y="7330"/>
                </a:cubicBezTo>
                <a:cubicBezTo>
                  <a:pt x="125776" y="7330"/>
                  <a:pt x="127266" y="9324"/>
                  <a:pt x="128628" y="8643"/>
                </a:cubicBezTo>
                <a:cubicBezTo>
                  <a:pt x="132520" y="6697"/>
                  <a:pt x="134362" y="-103"/>
                  <a:pt x="138691" y="330"/>
                </a:cubicBezTo>
                <a:cubicBezTo>
                  <a:pt x="144845" y="946"/>
                  <a:pt x="139843" y="3448"/>
                  <a:pt x="141754" y="3830"/>
                </a:cubicBezTo>
                <a:cubicBezTo>
                  <a:pt x="143372" y="4153"/>
                  <a:pt x="144264" y="-990"/>
                  <a:pt x="145254" y="330"/>
                </a:cubicBezTo>
                <a:cubicBezTo>
                  <a:pt x="149207" y="5603"/>
                  <a:pt x="149277" y="13265"/>
                  <a:pt x="153566" y="18268"/>
                </a:cubicBezTo>
                <a:cubicBezTo>
                  <a:pt x="154331" y="19161"/>
                  <a:pt x="155798" y="15687"/>
                  <a:pt x="156629" y="16518"/>
                </a:cubicBezTo>
                <a:cubicBezTo>
                  <a:pt x="159747" y="19636"/>
                  <a:pt x="159883" y="26064"/>
                  <a:pt x="164067" y="27456"/>
                </a:cubicBezTo>
                <a:cubicBezTo>
                  <a:pt x="164759" y="27686"/>
                  <a:pt x="165928" y="26804"/>
                  <a:pt x="166254" y="27456"/>
                </a:cubicBezTo>
              </a:path>
            </a:pathLst>
          </a:custGeom>
          <a:noFill/>
          <a:ln w="381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"/>
          <p:cNvSpPr/>
          <p:nvPr/>
        </p:nvSpPr>
        <p:spPr>
          <a:xfrm>
            <a:off x="5173560" y="4238640"/>
            <a:ext cx="10440" cy="67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"/>
          <p:cNvSpPr/>
          <p:nvPr/>
        </p:nvSpPr>
        <p:spPr>
          <a:xfrm flipH="1" rot="10800000">
            <a:off x="5652360" y="5185800"/>
            <a:ext cx="9720" cy="24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9"/>
          <p:cNvSpPr/>
          <p:nvPr/>
        </p:nvSpPr>
        <p:spPr>
          <a:xfrm>
            <a:off x="4451760" y="4200480"/>
            <a:ext cx="4079520" cy="656280"/>
          </a:xfrm>
          <a:custGeom>
            <a:avLst/>
            <a:gdLst/>
            <a:ahLst/>
            <a:rect l="l" t="t" r="r" b="b"/>
            <a:pathLst>
              <a:path w="163192" h="26269">
                <a:moveTo>
                  <a:pt x="0" y="25394"/>
                </a:moveTo>
                <a:cubicBezTo>
                  <a:pt x="9042" y="21311"/>
                  <a:pt x="38792" y="893"/>
                  <a:pt x="54251" y="893"/>
                </a:cubicBezTo>
                <a:cubicBezTo>
                  <a:pt x="69710" y="893"/>
                  <a:pt x="78898" y="25540"/>
                  <a:pt x="92752" y="25394"/>
                </a:cubicBezTo>
                <a:cubicBezTo>
                  <a:pt x="106607" y="25248"/>
                  <a:pt x="125638" y="-128"/>
                  <a:pt x="137378" y="18"/>
                </a:cubicBezTo>
                <a:cubicBezTo>
                  <a:pt x="149118" y="164"/>
                  <a:pt x="158890" y="21894"/>
                  <a:pt x="163192" y="26269"/>
                </a:cubicBezTo>
              </a:path>
            </a:pathLst>
          </a:custGeom>
          <a:noFill/>
          <a:ln w="38160">
            <a:solidFill>
              <a:srgbClr val="00ff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>
            <a:off x="4484520" y="4872960"/>
            <a:ext cx="4177800" cy="135720"/>
          </a:xfrm>
          <a:custGeom>
            <a:avLst/>
            <a:gdLst/>
            <a:ahLst/>
            <a:rect l="l" t="t" r="r" b="b"/>
            <a:pathLst>
              <a:path w="167130" h="5443">
                <a:moveTo>
                  <a:pt x="0" y="4187"/>
                </a:moveTo>
                <a:cubicBezTo>
                  <a:pt x="4942" y="2950"/>
                  <a:pt x="10043" y="-923"/>
                  <a:pt x="14876" y="687"/>
                </a:cubicBezTo>
                <a:cubicBezTo>
                  <a:pt x="21294" y="2826"/>
                  <a:pt x="28298" y="4226"/>
                  <a:pt x="35001" y="3312"/>
                </a:cubicBezTo>
                <a:cubicBezTo>
                  <a:pt x="41359" y="2445"/>
                  <a:pt x="47861" y="2730"/>
                  <a:pt x="54252" y="3312"/>
                </a:cubicBezTo>
                <a:cubicBezTo>
                  <a:pt x="57670" y="3623"/>
                  <a:pt x="61244" y="-411"/>
                  <a:pt x="64314" y="1124"/>
                </a:cubicBezTo>
                <a:cubicBezTo>
                  <a:pt x="65618" y="1776"/>
                  <a:pt x="65908" y="3593"/>
                  <a:pt x="66939" y="4624"/>
                </a:cubicBezTo>
                <a:cubicBezTo>
                  <a:pt x="69812" y="7497"/>
                  <a:pt x="74543" y="1758"/>
                  <a:pt x="78315" y="249"/>
                </a:cubicBezTo>
                <a:cubicBezTo>
                  <a:pt x="80801" y="-745"/>
                  <a:pt x="82718" y="3538"/>
                  <a:pt x="85315" y="4187"/>
                </a:cubicBezTo>
                <a:cubicBezTo>
                  <a:pt x="90226" y="5415"/>
                  <a:pt x="95279" y="2353"/>
                  <a:pt x="100190" y="1124"/>
                </a:cubicBezTo>
                <a:cubicBezTo>
                  <a:pt x="108133" y="-864"/>
                  <a:pt x="116748" y="888"/>
                  <a:pt x="124691" y="2874"/>
                </a:cubicBezTo>
                <a:cubicBezTo>
                  <a:pt x="130225" y="4258"/>
                  <a:pt x="136219" y="2944"/>
                  <a:pt x="141754" y="1562"/>
                </a:cubicBezTo>
                <a:cubicBezTo>
                  <a:pt x="146317" y="423"/>
                  <a:pt x="151192" y="2170"/>
                  <a:pt x="155754" y="3312"/>
                </a:cubicBezTo>
                <a:cubicBezTo>
                  <a:pt x="159476" y="4244"/>
                  <a:pt x="163293" y="1562"/>
                  <a:pt x="167130" y="1562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11"/>
          <p:cNvSpPr txBox="1"/>
          <p:nvPr/>
        </p:nvSpPr>
        <p:spPr>
          <a:xfrm>
            <a:off x="72000" y="2592000"/>
            <a:ext cx="6474240" cy="140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                      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= c+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Σ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ai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24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t-i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Σ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bj 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t-j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+ ε</a:t>
            </a:r>
            <a:r>
              <a:rPr b="0" lang="ru-RU" sz="24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474747"/>
                </a:solidFill>
                <a:latin typeface="Arial"/>
                <a:ea typeface="Arial"/>
              </a:rPr>
              <a:t>I</a:t>
            </a:r>
            <a:endParaRPr b="0" lang="ru-RU" sz="2800" spc="-1" strike="noStrike">
              <a:solidFill>
                <a:srgbClr val="474747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0825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74747"/>
                </a:solidFill>
                <a:latin typeface="Arial"/>
                <a:ea typeface="Arial"/>
              </a:rPr>
              <a:t>Порядок интергрирования</a:t>
            </a: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474747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024000" y="2804400"/>
            <a:ext cx="406080" cy="363600"/>
          </a:xfrm>
          <a:prstGeom prst="rect">
            <a:avLst/>
          </a:prstGeom>
          <a:noFill/>
          <a:ln w="2844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 rot="10800000">
            <a:off x="5719680" y="2565720"/>
            <a:ext cx="13320" cy="23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5253480" y="1920960"/>
            <a:ext cx="355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5500440" y="54720"/>
            <a:ext cx="2536920" cy="1797480"/>
          </a:xfrm>
          <a:custGeom>
            <a:avLst/>
            <a:gdLst/>
            <a:ahLst/>
            <a:rect l="l" t="t" r="r" b="b"/>
            <a:pathLst>
              <a:path w="101498" h="71912">
                <a:moveTo>
                  <a:pt x="0" y="71912"/>
                </a:moveTo>
                <a:cubicBezTo>
                  <a:pt x="6749" y="69665"/>
                  <a:pt x="8999" y="60280"/>
                  <a:pt x="15362" y="57099"/>
                </a:cubicBezTo>
                <a:cubicBezTo>
                  <a:pt x="17652" y="55954"/>
                  <a:pt x="21076" y="58738"/>
                  <a:pt x="23043" y="57099"/>
                </a:cubicBezTo>
                <a:cubicBezTo>
                  <a:pt x="24995" y="55473"/>
                  <a:pt x="24524" y="51459"/>
                  <a:pt x="26883" y="50515"/>
                </a:cubicBezTo>
                <a:cubicBezTo>
                  <a:pt x="28935" y="49694"/>
                  <a:pt x="31356" y="49334"/>
                  <a:pt x="32918" y="47772"/>
                </a:cubicBezTo>
                <a:cubicBezTo>
                  <a:pt x="36748" y="43942"/>
                  <a:pt x="36050" y="42851"/>
                  <a:pt x="36759" y="43383"/>
                </a:cubicBezTo>
                <a:cubicBezTo>
                  <a:pt x="37814" y="44174"/>
                  <a:pt x="39193" y="46579"/>
                  <a:pt x="40051" y="45578"/>
                </a:cubicBezTo>
                <a:cubicBezTo>
                  <a:pt x="42021" y="43280"/>
                  <a:pt x="41372" y="39027"/>
                  <a:pt x="43891" y="37348"/>
                </a:cubicBezTo>
                <a:cubicBezTo>
                  <a:pt x="46491" y="35615"/>
                  <a:pt x="50877" y="36616"/>
                  <a:pt x="52669" y="34056"/>
                </a:cubicBezTo>
                <a:cubicBezTo>
                  <a:pt x="54525" y="31405"/>
                  <a:pt x="56566" y="27472"/>
                  <a:pt x="59802" y="27472"/>
                </a:cubicBezTo>
                <a:cubicBezTo>
                  <a:pt x="63677" y="27472"/>
                  <a:pt x="59966" y="37219"/>
                  <a:pt x="63642" y="38445"/>
                </a:cubicBezTo>
                <a:cubicBezTo>
                  <a:pt x="66108" y="39267"/>
                  <a:pt x="66740" y="30574"/>
                  <a:pt x="68580" y="32410"/>
                </a:cubicBezTo>
                <a:cubicBezTo>
                  <a:pt x="69448" y="33277"/>
                  <a:pt x="69036" y="35999"/>
                  <a:pt x="70226" y="35702"/>
                </a:cubicBezTo>
                <a:cubicBezTo>
                  <a:pt x="73385" y="34913"/>
                  <a:pt x="75231" y="31110"/>
                  <a:pt x="76261" y="28021"/>
                </a:cubicBezTo>
                <a:cubicBezTo>
                  <a:pt x="76810" y="26375"/>
                  <a:pt x="75806" y="23953"/>
                  <a:pt x="77358" y="24729"/>
                </a:cubicBezTo>
                <a:cubicBezTo>
                  <a:pt x="78866" y="25484"/>
                  <a:pt x="76770" y="29667"/>
                  <a:pt x="78456" y="29667"/>
                </a:cubicBezTo>
                <a:cubicBezTo>
                  <a:pt x="80688" y="29667"/>
                  <a:pt x="81113" y="26074"/>
                  <a:pt x="82296" y="24181"/>
                </a:cubicBezTo>
                <a:cubicBezTo>
                  <a:pt x="85158" y="19601"/>
                  <a:pt x="86737" y="14237"/>
                  <a:pt x="89977" y="9916"/>
                </a:cubicBezTo>
                <a:cubicBezTo>
                  <a:pt x="90753" y="8882"/>
                  <a:pt x="89492" y="14532"/>
                  <a:pt x="90526" y="13756"/>
                </a:cubicBezTo>
                <a:cubicBezTo>
                  <a:pt x="92686" y="12136"/>
                  <a:pt x="93418" y="9152"/>
                  <a:pt x="94366" y="6624"/>
                </a:cubicBezTo>
                <a:cubicBezTo>
                  <a:pt x="94958" y="5045"/>
                  <a:pt x="95463" y="0"/>
                  <a:pt x="95463" y="1686"/>
                </a:cubicBezTo>
                <a:cubicBezTo>
                  <a:pt x="95463" y="4246"/>
                  <a:pt x="93332" y="7947"/>
                  <a:pt x="95463" y="9367"/>
                </a:cubicBezTo>
                <a:cubicBezTo>
                  <a:pt x="96560" y="10098"/>
                  <a:pt x="96725" y="7007"/>
                  <a:pt x="97658" y="6075"/>
                </a:cubicBezTo>
                <a:cubicBezTo>
                  <a:pt x="98318" y="5416"/>
                  <a:pt x="97274" y="8819"/>
                  <a:pt x="98207" y="8819"/>
                </a:cubicBezTo>
                <a:cubicBezTo>
                  <a:pt x="98866" y="8819"/>
                  <a:pt x="101143" y="6743"/>
                  <a:pt x="101498" y="6624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>
            <a:off x="5828400" y="3786480"/>
            <a:ext cx="300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"/>
          <p:cNvSpPr/>
          <p:nvPr/>
        </p:nvSpPr>
        <p:spPr>
          <a:xfrm>
            <a:off x="5884560" y="3682080"/>
            <a:ext cx="2825280" cy="213840"/>
          </a:xfrm>
          <a:custGeom>
            <a:avLst/>
            <a:gdLst/>
            <a:ahLst/>
            <a:rect l="l" t="t" r="r" b="b"/>
            <a:pathLst>
              <a:path w="113020" h="8569">
                <a:moveTo>
                  <a:pt x="0" y="8569"/>
                </a:moveTo>
                <a:cubicBezTo>
                  <a:pt x="1801" y="5417"/>
                  <a:pt x="3688" y="1488"/>
                  <a:pt x="7132" y="339"/>
                </a:cubicBezTo>
                <a:cubicBezTo>
                  <a:pt x="11193" y="-1016"/>
                  <a:pt x="14947" y="4255"/>
                  <a:pt x="19202" y="4728"/>
                </a:cubicBezTo>
                <a:cubicBezTo>
                  <a:pt x="23387" y="5193"/>
                  <a:pt x="27643" y="4701"/>
                  <a:pt x="31821" y="4179"/>
                </a:cubicBezTo>
                <a:cubicBezTo>
                  <a:pt x="33284" y="3996"/>
                  <a:pt x="34232" y="1627"/>
                  <a:pt x="35662" y="1985"/>
                </a:cubicBezTo>
                <a:cubicBezTo>
                  <a:pt x="39629" y="2977"/>
                  <a:pt x="43722" y="3377"/>
                  <a:pt x="47732" y="4179"/>
                </a:cubicBezTo>
                <a:cubicBezTo>
                  <a:pt x="49737" y="4580"/>
                  <a:pt x="51213" y="7324"/>
                  <a:pt x="53218" y="6923"/>
                </a:cubicBezTo>
                <a:cubicBezTo>
                  <a:pt x="54871" y="6592"/>
                  <a:pt x="55318" y="4274"/>
                  <a:pt x="56510" y="3082"/>
                </a:cubicBezTo>
                <a:cubicBezTo>
                  <a:pt x="58325" y="1267"/>
                  <a:pt x="61895" y="4779"/>
                  <a:pt x="64191" y="3631"/>
                </a:cubicBezTo>
                <a:cubicBezTo>
                  <a:pt x="65145" y="3154"/>
                  <a:pt x="64771" y="888"/>
                  <a:pt x="65837" y="888"/>
                </a:cubicBezTo>
                <a:cubicBezTo>
                  <a:pt x="67389" y="888"/>
                  <a:pt x="67657" y="3689"/>
                  <a:pt x="69129" y="4179"/>
                </a:cubicBezTo>
                <a:cubicBezTo>
                  <a:pt x="74337" y="5913"/>
                  <a:pt x="80099" y="4728"/>
                  <a:pt x="85588" y="4728"/>
                </a:cubicBezTo>
                <a:cubicBezTo>
                  <a:pt x="87901" y="4728"/>
                  <a:pt x="90005" y="7735"/>
                  <a:pt x="92171" y="6923"/>
                </a:cubicBezTo>
                <a:cubicBezTo>
                  <a:pt x="96537" y="5286"/>
                  <a:pt x="101558" y="5910"/>
                  <a:pt x="105887" y="4179"/>
                </a:cubicBezTo>
                <a:cubicBezTo>
                  <a:pt x="108153" y="3273"/>
                  <a:pt x="111295" y="809"/>
                  <a:pt x="113020" y="2534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9"/>
          <p:cNvSpPr txBox="1"/>
          <p:nvPr/>
        </p:nvSpPr>
        <p:spPr>
          <a:xfrm>
            <a:off x="-570240" y="2520000"/>
            <a:ext cx="8850240" cy="20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01"/>
              </a:spcBef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       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32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= c+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Σ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ai 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Δ</a:t>
            </a:r>
            <a:r>
              <a:rPr b="0" lang="ru-RU" sz="3200" spc="-1" strike="noStrike" baseline="33000">
                <a:solidFill>
                  <a:srgbClr val="222222"/>
                </a:solidFill>
                <a:latin typeface="Arial"/>
                <a:ea typeface="Arial"/>
              </a:rPr>
              <a:t>d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X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t-i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+ 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Σ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bj 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ε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t-j</a:t>
            </a:r>
            <a:r>
              <a:rPr b="0" lang="ru-RU" sz="3200" spc="-1" strike="noStrike">
                <a:solidFill>
                  <a:srgbClr val="222222"/>
                </a:solidFill>
                <a:latin typeface="Arial"/>
                <a:ea typeface="Arial"/>
              </a:rPr>
              <a:t> + ε</a:t>
            </a:r>
            <a:r>
              <a:rPr b="0" lang="ru-RU" sz="3200" spc="-1" strike="noStrike" baseline="-33000">
                <a:solidFill>
                  <a:srgbClr val="222222"/>
                </a:solidFill>
                <a:latin typeface="Arial"/>
                <a:ea typeface="Arial"/>
              </a:rPr>
              <a:t>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74747"/>
                </a:solidFill>
                <a:latin typeface="Arial"/>
                <a:ea typeface="Arial"/>
              </a:rPr>
              <a:t>Порядок обработки</a:t>
            </a:r>
            <a:endParaRPr b="0" lang="ru-RU" sz="3200" spc="-1" strike="noStrike">
              <a:solidFill>
                <a:srgbClr val="474747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32000" indent="-324000">
              <a:lnSpc>
                <a:spcPct val="100000"/>
              </a:lnSpc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оценивается стационарность ряда</a:t>
            </a:r>
            <a:endParaRPr b="0" lang="ru-RU" sz="2000" spc="-1" strike="noStrike">
              <a:solidFill>
                <a:srgbClr val="5e5e5e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оценивается автокорреляция</a:t>
            </a:r>
            <a:endParaRPr b="0" lang="ru-RU" sz="2000" spc="-1" strike="noStrike">
              <a:solidFill>
                <a:srgbClr val="5e5e5e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оценивается  автокорреляция разностей</a:t>
            </a:r>
            <a:endParaRPr b="0" lang="ru-RU" sz="2000" spc="-1" strike="noStrike">
              <a:solidFill>
                <a:srgbClr val="5e5e5e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выбираем параметры</a:t>
            </a:r>
            <a:endParaRPr b="0" lang="ru-RU" sz="2000" spc="-1" strike="noStrike">
              <a:solidFill>
                <a:srgbClr val="5e5e5e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e5e5e"/>
                </a:solidFill>
                <a:latin typeface="Arial"/>
                <a:ea typeface="Arial"/>
              </a:rPr>
              <a:t>проводим оценку</a:t>
            </a:r>
            <a:endParaRPr b="0" lang="ru-RU" sz="2000" spc="-1" strike="noStrike">
              <a:solidFill>
                <a:srgbClr val="5e5e5e"/>
              </a:solidFill>
              <a:latin typeface="Arial"/>
            </a:endParaRPr>
          </a:p>
        </p:txBody>
      </p:sp>
      <p:pic>
        <p:nvPicPr>
          <p:cNvPr id="133" name="Google Shape;139;p21" descr=""/>
          <p:cNvPicPr/>
          <p:nvPr/>
        </p:nvPicPr>
        <p:blipFill>
          <a:blip r:embed="rId1"/>
          <a:stretch/>
        </p:blipFill>
        <p:spPr>
          <a:xfrm>
            <a:off x="5884560" y="504000"/>
            <a:ext cx="2611440" cy="43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2020-04-13T18:50:59Z</dcterms:modified>
  <cp:revision>2</cp:revision>
  <dc:subject/>
  <dc:title/>
</cp:coreProperties>
</file>