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chemeClr val="accent6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BFBFB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37474F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7474F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0;p2"/>
          <p:cNvGrpSpPr/>
          <p:nvPr/>
        </p:nvGrpSpPr>
        <p:grpSpPr>
          <a:xfrm>
            <a:off x="4350279" y="2855377"/>
            <a:ext cx="443589" cy="105633"/>
            <a:chOff x="0" y="0"/>
            <a:chExt cx="443588" cy="105631"/>
          </a:xfrm>
        </p:grpSpPr>
        <p:sp>
          <p:nvSpPr>
            <p:cNvPr id="11" name="Google Shape;11;p2"/>
            <p:cNvSpPr/>
            <p:nvPr/>
          </p:nvSpPr>
          <p:spPr>
            <a:xfrm>
              <a:off x="168968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7936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" y="0"/>
              <a:ext cx="105654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" name="Текст заголовка"/>
          <p:cNvSpPr txBox="1"/>
          <p:nvPr>
            <p:ph type="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" name="Уровень текста 1…"/>
          <p:cNvSpPr txBox="1"/>
          <p:nvPr>
            <p:ph type="body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Текст заголовка"/>
          <p:cNvSpPr txBox="1"/>
          <p:nvPr>
            <p:ph type="title"/>
          </p:nvPr>
        </p:nvSpPr>
        <p:spPr>
          <a:xfrm>
            <a:off x="311699" y="1255275"/>
            <a:ext cx="8520602" cy="18906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7" name="Уровень текста 1…"/>
          <p:cNvSpPr txBox="1"/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671250" y="2141249"/>
            <a:ext cx="7852200" cy="8610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2" name="Уровень текста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3" name="Google Shape;27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Текст заголовка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0" name="Уровень текста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Текст заголовка"/>
          <p:cNvSpPr txBox="1"/>
          <p:nvPr>
            <p:ph type="title"/>
          </p:nvPr>
        </p:nvSpPr>
        <p:spPr>
          <a:xfrm>
            <a:off x="490250" y="526349"/>
            <a:ext cx="62271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37474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37474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Текст заголовка"/>
          <p:cNvSpPr txBox="1"/>
          <p:nvPr>
            <p:ph type="title"/>
          </p:nvPr>
        </p:nvSpPr>
        <p:spPr>
          <a:xfrm>
            <a:off x="265500" y="1081399"/>
            <a:ext cx="4045200" cy="1710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9" name="Уровень текста 1…"/>
          <p:cNvSpPr txBox="1"/>
          <p:nvPr>
            <p:ph type="body" sz="quarter" idx="1"/>
          </p:nvPr>
        </p:nvSpPr>
        <p:spPr>
          <a:xfrm>
            <a:off x="265500" y="28452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Google Shape;44;p9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37474F"/>
              </a:buClr>
              <a:defRPr>
                <a:solidFill>
                  <a:srgbClr val="37474F"/>
                </a:solidFill>
              </a:defRPr>
            </a:pP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Уровень текста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0731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5303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702137" y="4710183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9;p13"/>
          <p:cNvSpPr txBox="1"/>
          <p:nvPr>
            <p:ph type="ctr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/>
          <a:lstStyle/>
          <a:p>
            <a:pPr/>
            <a:r>
              <a:t>Временные ряды 2</a:t>
            </a:r>
          </a:p>
        </p:txBody>
      </p:sp>
      <p:sp>
        <p:nvSpPr>
          <p:cNvPr id="115" name="Google Shape;60;p13"/>
          <p:cNvSpPr txBox="1"/>
          <p:nvPr>
            <p:ph type="subTitle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>
            <a:lvl1pPr marL="0" indent="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Стационарность. Feature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Пример ря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Пример ряда</a:t>
            </a:r>
          </a:p>
        </p:txBody>
      </p:sp>
      <p:pic>
        <p:nvPicPr>
          <p:cNvPr id="150" name="Снимок экрана 2020-07-06 в 16.49.14.png" descr="Снимок экрана 2020-07-06 в 16.49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985" y="1084504"/>
            <a:ext cx="7701115" cy="3793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онятие стационарн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Понятие стационарности</a:t>
            </a:r>
          </a:p>
        </p:txBody>
      </p:sp>
      <p:sp>
        <p:nvSpPr>
          <p:cNvPr id="153" name="Дан ряд y_1, y_2, .., y_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Дан ряд y_1, y_2, .., y_n</a:t>
            </a:r>
          </a:p>
          <a:p>
            <a:pPr/>
            <a:r>
              <a:t>Временной ряд называется стационарным, если:</a:t>
            </a:r>
          </a:p>
          <a:p>
            <a:pPr lvl="1" marL="939800" indent="-342900">
              <a:buChar char="●"/>
            </a:pPr>
            <a:r>
              <a:t>E(y_1)=E(y_2)=E(y_3) -&gt; ряд не имеет тенденцию возрастать или убывать со временем (в среднем)</a:t>
            </a:r>
          </a:p>
          <a:p>
            <a:pPr lvl="1" marL="939800" indent="-342900">
              <a:buChar char="●"/>
            </a:pPr>
            <a:r>
              <a:t>Var(y_1)=Var(y_2) -&gt; колебания ряда во времени не меняются </a:t>
            </a:r>
          </a:p>
          <a:p>
            <a:pPr lvl="1" marL="939800" indent="-342900">
              <a:buChar char="●"/>
            </a:pPr>
            <a:r>
              <a:t>Cov(y_1, y_2) = Cov(y_2, y_3) = 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онятие стационарности (более строго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Понятие стационарности (более строго)</a:t>
            </a:r>
          </a:p>
        </p:txBody>
      </p:sp>
      <p:sp>
        <p:nvSpPr>
          <p:cNvPr id="156" name="E(y_t) = con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E(y_t) = const</a:t>
            </a:r>
          </a:p>
          <a:p>
            <a:pPr/>
            <a:r>
              <a:t>Cov(y_t, y_t-k) = l_k (зависит от k, но не от времени)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Приме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Пример</a:t>
            </a:r>
          </a:p>
        </p:txBody>
      </p:sp>
      <p:sp>
        <p:nvSpPr>
          <p:cNvPr id="159" name="Белый шум"/>
          <p:cNvSpPr txBox="1"/>
          <p:nvPr>
            <p:ph type="body" sz="quarter" idx="1"/>
          </p:nvPr>
        </p:nvSpPr>
        <p:spPr>
          <a:xfrm>
            <a:off x="311699" y="11524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Белый шум</a:t>
            </a:r>
          </a:p>
        </p:txBody>
      </p:sp>
      <p:pic>
        <p:nvPicPr>
          <p:cNvPr id="16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1650" y="1707524"/>
            <a:ext cx="5381179" cy="3155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Примеры нестационарных процесс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Примеры нестационарных процессов</a:t>
            </a:r>
          </a:p>
        </p:txBody>
      </p:sp>
      <p:sp>
        <p:nvSpPr>
          <p:cNvPr id="163" name="С определенным трендо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 определенным трендом</a:t>
            </a:r>
          </a:p>
          <a:p>
            <a:pPr/>
            <a:r>
              <a:t>Случайное блуждание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«Сырой» ря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«Сырой» ряд</a:t>
            </a:r>
          </a:p>
        </p:txBody>
      </p:sp>
      <p:pic>
        <p:nvPicPr>
          <p:cNvPr id="166" name="Снимок экрана 2020-07-06 в 17.02.01.png" descr="Снимок экрана 2020-07-06 в 17.02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664" y="1003245"/>
            <a:ext cx="7992236" cy="4006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Недельный re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Недельный resampling</a:t>
            </a:r>
          </a:p>
        </p:txBody>
      </p:sp>
      <p:pic>
        <p:nvPicPr>
          <p:cNvPr id="169" name="Снимок экрана 2020-07-06 в 17.02.58.png" descr="Снимок экрана 2020-07-06 в 17.02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028" y="1073500"/>
            <a:ext cx="7550172" cy="3891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Что там со стационарностью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Что там со стационарностью?</a:t>
            </a:r>
          </a:p>
        </p:txBody>
      </p:sp>
      <p:sp>
        <p:nvSpPr>
          <p:cNvPr id="172" name="Видим ярко выраженный тренд -&gt; скорее всего ряд не стационарен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Видим ярко выраженный тренд -&gt; скорее всего ряд не стационарен</a:t>
            </a:r>
          </a:p>
          <a:p>
            <a:pPr/>
            <a:r>
              <a:t>Нужен критерий понадежнее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Тест Дики-Фулле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Тест Дики-Фуллера</a:t>
            </a:r>
          </a:p>
        </p:txBody>
      </p:sp>
      <p:pic>
        <p:nvPicPr>
          <p:cNvPr id="175" name="Снимок экрана 2020-07-06 в 17.15.22.png" descr="Снимок экрана 2020-07-06 в 17.15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924" y="1281509"/>
            <a:ext cx="2834224" cy="7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Снимок экрана 2020-07-06 в 17.15.33.png" descr="Снимок экрана 2020-07-06 в 17.15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875" y="2597150"/>
            <a:ext cx="2796322" cy="772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А что если мы проверим ряд из разностей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А что если мы проверим ряд из разностей?</a:t>
            </a:r>
          </a:p>
        </p:txBody>
      </p:sp>
      <p:sp>
        <p:nvSpPr>
          <p:cNvPr id="179" name="Если ряд из разностей является стационарным, то исходный ряд называется интегральным"/>
          <p:cNvSpPr txBox="1"/>
          <p:nvPr>
            <p:ph type="body" sz="quarter" idx="1"/>
          </p:nvPr>
        </p:nvSpPr>
        <p:spPr>
          <a:xfrm>
            <a:off x="311699" y="1152475"/>
            <a:ext cx="8520602" cy="772967"/>
          </a:xfrm>
          <a:prstGeom prst="rect">
            <a:avLst/>
          </a:prstGeom>
        </p:spPr>
        <p:txBody>
          <a:bodyPr/>
          <a:lstStyle>
            <a:lvl1pPr marL="443484" indent="-332613" defTabSz="886968">
              <a:buSzPts val="1700"/>
              <a:defRPr sz="1746"/>
            </a:lvl1pPr>
          </a:lstStyle>
          <a:p>
            <a:pPr/>
            <a:r>
              <a:t>Если ряд из разностей является стационарным, то исходный ряд называется интегральным</a:t>
            </a:r>
          </a:p>
        </p:txBody>
      </p:sp>
      <p:pic>
        <p:nvPicPr>
          <p:cNvPr id="180" name="Снимок экрана 2020-07-06 в 17.15.33.png" descr="Снимок экрана 2020-07-06 в 17.15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475" y="2292350"/>
            <a:ext cx="2796322" cy="772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5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План занятия</a:t>
            </a:r>
          </a:p>
        </p:txBody>
      </p:sp>
      <p:sp>
        <p:nvSpPr>
          <p:cNvPr id="118" name="Google Shape;66;p14"/>
          <p:cNvSpPr txBox="1"/>
          <p:nvPr>
            <p:ph type="body" idx="1"/>
          </p:nvPr>
        </p:nvSpPr>
        <p:spPr>
          <a:xfrm>
            <a:off x="311699" y="1017724"/>
            <a:ext cx="8520602" cy="3551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Краткий обзор прошлой лекции</a:t>
            </a:r>
          </a:p>
          <a:p>
            <a:pPr marL="0" indent="0">
              <a:buSzTx/>
              <a:buNone/>
            </a:pPr>
            <a:r>
              <a:t>2. ДЗ1</a:t>
            </a:r>
          </a:p>
          <a:p>
            <a:pPr marL="0" indent="0">
              <a:buSzTx/>
              <a:buNone/>
            </a:pPr>
            <a:r>
              <a:t>3. Теоретическая часть:</a:t>
            </a:r>
          </a:p>
          <a:p>
            <a:pPr lvl="1" marL="0" indent="1005114">
              <a:buSzTx/>
              <a:buNone/>
            </a:pPr>
            <a:r>
              <a:t>3.1 Автокорреляция</a:t>
            </a:r>
          </a:p>
          <a:p>
            <a:pPr lvl="1" marL="0" indent="1005114">
              <a:buSzTx/>
              <a:buNone/>
            </a:pPr>
            <a:r>
              <a:t>3.2 Стационарность</a:t>
            </a:r>
          </a:p>
          <a:p>
            <a:pPr lvl="1" marL="0" indent="1005114">
              <a:buSzTx/>
              <a:buNone/>
            </a:pPr>
            <a:r>
              <a:t>3.3 Модели временного ряда</a:t>
            </a:r>
          </a:p>
          <a:p>
            <a:pPr lvl="1" marL="0" indent="1005114">
              <a:buSzTx/>
              <a:buNone/>
            </a:pPr>
            <a:r>
              <a:t>3.4 Модель авторегрессии </a:t>
            </a:r>
          </a:p>
          <a:p>
            <a:pPr lvl="1" marL="0" indent="1005114">
              <a:buSzTx/>
              <a:buNone/>
            </a:pPr>
            <a:r>
              <a:t>3.5 Модель скользящего среднего</a:t>
            </a:r>
          </a:p>
          <a:p>
            <a:pPr lvl="1" marL="0" indent="1005114">
              <a:buSzTx/>
              <a:buNone/>
            </a:pPr>
            <a:r>
              <a:t>3.6 Тест ADF</a:t>
            </a:r>
          </a:p>
          <a:p>
            <a:pPr marL="0" indent="0">
              <a:buSzTx/>
              <a:buNone/>
            </a:pPr>
            <a:r>
              <a:t>4. Практическая часть: стационарность и извлечение признаков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Как выглядит такой ря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Как выглядит такой ряд</a:t>
            </a:r>
          </a:p>
        </p:txBody>
      </p:sp>
      <p:pic>
        <p:nvPicPr>
          <p:cNvPr id="183" name="Снимок экрана 2020-07-06 в 17.20.14.png" descr="Снимок экрана 2020-07-06 в 17.20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877" y="1159408"/>
            <a:ext cx="7395051" cy="3829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Давайте перейдем к моделя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Давайте перейдем к моделям</a:t>
            </a:r>
          </a:p>
        </p:txBody>
      </p:sp>
      <p:sp>
        <p:nvSpPr>
          <p:cNvPr id="186" name="Что если сделать регрессию ряда на свои же значения в прошлом?"/>
          <p:cNvSpPr txBox="1"/>
          <p:nvPr>
            <p:ph type="body" sz="quarter" idx="1"/>
          </p:nvPr>
        </p:nvSpPr>
        <p:spPr>
          <a:xfrm>
            <a:off x="311699" y="1152475"/>
            <a:ext cx="8520602" cy="691118"/>
          </a:xfrm>
          <a:prstGeom prst="rect">
            <a:avLst/>
          </a:prstGeom>
        </p:spPr>
        <p:txBody>
          <a:bodyPr/>
          <a:lstStyle/>
          <a:p>
            <a:pPr/>
            <a:r>
              <a:t>Что если сделать регрессию ряда на свои же значения в прошлом?</a:t>
            </a:r>
          </a:p>
        </p:txBody>
      </p:sp>
      <p:sp>
        <p:nvSpPr>
          <p:cNvPr id="187" name="Модель авторегрессии порядка p:…"/>
          <p:cNvSpPr txBox="1"/>
          <p:nvPr/>
        </p:nvSpPr>
        <p:spPr>
          <a:xfrm>
            <a:off x="311699" y="2709992"/>
            <a:ext cx="8520602" cy="192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chemeClr val="accent3"/>
              </a:buClr>
              <a:buSzPts val="1800"/>
              <a:buFont typeface="Helvetica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Модель авторегрессии порядка p:</a:t>
            </a:r>
          </a:p>
          <a:p>
            <a:pPr>
              <a:lnSpc>
                <a:spcPct val="115000"/>
              </a:lnSpc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AR(p): y_t - линейная комбинация p предыдущих значений ряда и шума</a:t>
            </a:r>
          </a:p>
        </p:txBody>
      </p:sp>
      <p:pic>
        <p:nvPicPr>
          <p:cNvPr id="188" name="Снимок экрана 2020-07-06 в 18.00.59.png" descr="Снимок экрана 2020-07-06 в 18.00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300" y="1600200"/>
            <a:ext cx="5867400" cy="102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Пример авторегресс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Пример авторегрессии</a:t>
            </a:r>
          </a:p>
        </p:txBody>
      </p:sp>
      <p:pic>
        <p:nvPicPr>
          <p:cNvPr id="19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754" y="727645"/>
            <a:ext cx="4415409" cy="441540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p=1"/>
          <p:cNvSpPr txBox="1"/>
          <p:nvPr/>
        </p:nvSpPr>
        <p:spPr>
          <a:xfrm>
            <a:off x="2195537" y="2331163"/>
            <a:ext cx="745158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/>
            </a:lvl1pPr>
          </a:lstStyle>
          <a:p>
            <a:pPr/>
            <a:r>
              <a:t>p=1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Тот же приме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Тот же пример</a:t>
            </a:r>
          </a:p>
        </p:txBody>
      </p:sp>
      <p:sp>
        <p:nvSpPr>
          <p:cNvPr id="195" name="p=8"/>
          <p:cNvSpPr txBox="1"/>
          <p:nvPr/>
        </p:nvSpPr>
        <p:spPr>
          <a:xfrm>
            <a:off x="2195537" y="2331163"/>
            <a:ext cx="745158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/>
            </a:lvl1pPr>
          </a:lstStyle>
          <a:p>
            <a:pPr/>
            <a:r>
              <a:t>p=8</a:t>
            </a:r>
          </a:p>
        </p:txBody>
      </p:sp>
      <p:pic>
        <p:nvPicPr>
          <p:cNvPr id="19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4841" y="731291"/>
            <a:ext cx="4374109" cy="4374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И снова о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И снова он</a:t>
            </a:r>
          </a:p>
        </p:txBody>
      </p:sp>
      <p:sp>
        <p:nvSpPr>
          <p:cNvPr id="199" name="p=28"/>
          <p:cNvSpPr txBox="1"/>
          <p:nvPr/>
        </p:nvSpPr>
        <p:spPr>
          <a:xfrm>
            <a:off x="2195537" y="2331163"/>
            <a:ext cx="985305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/>
            </a:lvl1pPr>
          </a:lstStyle>
          <a:p>
            <a:pPr/>
            <a:r>
              <a:t>p=28</a:t>
            </a:r>
          </a:p>
        </p:txBody>
      </p:sp>
      <p:pic>
        <p:nvPicPr>
          <p:cNvPr id="20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9683" y="792633"/>
            <a:ext cx="4338167" cy="4338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Метод скользящего среднег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Метод скользящего среднего</a:t>
            </a:r>
          </a:p>
        </p:txBody>
      </p:sp>
      <p:sp>
        <p:nvSpPr>
          <p:cNvPr id="203" name="Мы говорим, что y_t - линейная комбинация шума за период q"/>
          <p:cNvSpPr txBox="1"/>
          <p:nvPr>
            <p:ph type="body" sz="quarter" idx="1"/>
          </p:nvPr>
        </p:nvSpPr>
        <p:spPr>
          <a:xfrm>
            <a:off x="311699" y="1152475"/>
            <a:ext cx="8520602" cy="968922"/>
          </a:xfrm>
          <a:prstGeom prst="rect">
            <a:avLst/>
          </a:prstGeom>
        </p:spPr>
        <p:txBody>
          <a:bodyPr/>
          <a:lstStyle/>
          <a:p>
            <a:pPr/>
            <a:r>
              <a:t>Мы говорим, что y_t - линейная комбинация шума за период q</a:t>
            </a:r>
          </a:p>
        </p:txBody>
      </p:sp>
      <p:sp>
        <p:nvSpPr>
          <p:cNvPr id="204" name="Простыми словами, модель скользящего среднего - это авторегрессия на шум"/>
          <p:cNvSpPr txBox="1"/>
          <p:nvPr/>
        </p:nvSpPr>
        <p:spPr>
          <a:xfrm>
            <a:off x="144781" y="3399146"/>
            <a:ext cx="8854438" cy="271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900"/>
            </a:lvl1pPr>
          </a:lstStyle>
          <a:p>
            <a:pPr/>
            <a:r>
              <a:t>Простыми словами, модель скользящего среднего - это авторегрессия на шум</a:t>
            </a:r>
          </a:p>
        </p:txBody>
      </p:sp>
      <p:pic>
        <p:nvPicPr>
          <p:cNvPr id="205" name="Снимок экрана 2020-07-06 в 17.59.55.png" descr="Снимок экрана 2020-07-06 в 17.59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333" y="1874936"/>
            <a:ext cx="5143501" cy="111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А что если объединить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А что если объединить?</a:t>
            </a:r>
          </a:p>
        </p:txBody>
      </p:sp>
      <p:sp>
        <p:nvSpPr>
          <p:cNvPr id="208" name="AR (autoregression)…"/>
          <p:cNvSpPr txBox="1"/>
          <p:nvPr>
            <p:ph type="body" sz="half" idx="1"/>
          </p:nvPr>
        </p:nvSpPr>
        <p:spPr>
          <a:xfrm>
            <a:off x="311699" y="1152475"/>
            <a:ext cx="8520602" cy="1235721"/>
          </a:xfrm>
          <a:prstGeom prst="rect">
            <a:avLst/>
          </a:prstGeom>
        </p:spPr>
        <p:txBody>
          <a:bodyPr/>
          <a:lstStyle/>
          <a:p>
            <a:pPr/>
            <a:r>
              <a:t>AR (autoregression)</a:t>
            </a:r>
          </a:p>
          <a:p>
            <a:pPr/>
            <a:r>
              <a:t>MA (moving average)</a:t>
            </a:r>
          </a:p>
          <a:p>
            <a:pPr/>
            <a:r>
              <a:t>AR+MA -&gt; ARMA</a:t>
            </a:r>
          </a:p>
        </p:txBody>
      </p:sp>
      <p:sp>
        <p:nvSpPr>
          <p:cNvPr id="209" name="Теорема Вольда: любой стационарный ряд может быть описан моделью ARMA(p, q)…"/>
          <p:cNvSpPr txBox="1"/>
          <p:nvPr/>
        </p:nvSpPr>
        <p:spPr>
          <a:xfrm>
            <a:off x="455637" y="3336658"/>
            <a:ext cx="8577015" cy="50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700"/>
            </a:pPr>
            <a:r>
              <a:t>Теорема Вольда: любой стационарный ряд может быть описан моделью ARMA(p, q)</a:t>
            </a:r>
          </a:p>
          <a:p>
            <a:pPr>
              <a:defRPr sz="1700"/>
            </a:pPr>
            <a:r>
              <a:t>с любой точностью</a:t>
            </a:r>
          </a:p>
        </p:txBody>
      </p:sp>
      <p:pic>
        <p:nvPicPr>
          <p:cNvPr id="210" name="Снимок экрана 2020-07-06 в 18.01.29.png" descr="Снимок экрана 2020-07-06 в 18.01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300" y="2285503"/>
            <a:ext cx="3835400" cy="90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Какие ряды (скорее всего) нестационарны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Какие ряды (скорее всего) нестационарны?</a:t>
            </a:r>
          </a:p>
        </p:txBody>
      </p:sp>
      <p:pic>
        <p:nvPicPr>
          <p:cNvPr id="213" name="Снимок экрана 2020-07-06 в 18.11.40.png" descr="Снимок экрана 2020-07-06 в 18.11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255" y="971694"/>
            <a:ext cx="4240316" cy="4147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ЕРЕРЫВ до 21: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ПЕРЕРЫВ до 21:00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Вспомним автокорреляци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Вспомним автокорреляцию</a:t>
            </a:r>
          </a:p>
        </p:txBody>
      </p:sp>
      <p:sp>
        <p:nvSpPr>
          <p:cNvPr id="121" name="Предположение о независимости наблюдений в выборке нарушаетс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Предположение о независимости наблюдений в выборке нарушается</a:t>
            </a:r>
          </a:p>
          <a:p>
            <a:pPr/>
            <a:r>
              <a:t>Мы предполагаем:</a:t>
            </a:r>
          </a:p>
          <a:p>
            <a:pPr lvl="1" marL="939800" indent="-342900">
              <a:buChar char="●"/>
            </a:pPr>
            <a:r>
              <a:t>«близость» наблюдений во времени или пространстве</a:t>
            </a:r>
          </a:p>
          <a:p>
            <a:pPr lvl="1" marL="939800" indent="-342900">
              <a:buChar char="●"/>
            </a:pPr>
            <a:r>
              <a:t>Наличие наблюдаемого (непрогнозируемого) фактора, оказывающего влияние на «соседние» наблюдения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очему это важно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Почему это важно?</a:t>
            </a:r>
          </a:p>
        </p:txBody>
      </p:sp>
      <p:sp>
        <p:nvSpPr>
          <p:cNvPr id="124" name="Оценки параметров модели могут получиться смещенными, если мы не учтем автокорреляцию и будем считать наши наблюдения независимым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Оценки параметров модели могут получиться смещенными, если мы не учтем автокорреляцию и будем считать наши наблюдения независимыми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Виды ряд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Виды рядов</a:t>
            </a:r>
          </a:p>
        </p:txBody>
      </p:sp>
      <p:sp>
        <p:nvSpPr>
          <p:cNvPr id="127" name="Многомерные"/>
          <p:cNvSpPr txBox="1"/>
          <p:nvPr>
            <p:ph type="body" sz="quarter" idx="1"/>
          </p:nvPr>
        </p:nvSpPr>
        <p:spPr>
          <a:xfrm>
            <a:off x="311699" y="10254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Многомерные</a:t>
            </a:r>
          </a:p>
        </p:txBody>
      </p:sp>
      <p:pic>
        <p:nvPicPr>
          <p:cNvPr id="128" name="Снимок экрана 2020-07-06 в 16.33.47.png" descr="Снимок экрана 2020-07-06 в 16.3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950" y="1491624"/>
            <a:ext cx="6388100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Одномерные"/>
          <p:cNvSpPr txBox="1"/>
          <p:nvPr/>
        </p:nvSpPr>
        <p:spPr>
          <a:xfrm>
            <a:off x="311699" y="387027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3"/>
              </a:buClr>
              <a:buSzPts val="1800"/>
              <a:buFont typeface="Helvetica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Одномерные</a:t>
            </a:r>
          </a:p>
        </p:txBody>
      </p:sp>
      <p:pic>
        <p:nvPicPr>
          <p:cNvPr id="130" name="Снимок экрана 2020-07-06 в 16.35.10.png" descr="Снимок экрана 2020-07-06 в 16.35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78262" y="3193165"/>
            <a:ext cx="2127641" cy="1926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Модели ряд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Модели рядов</a:t>
            </a:r>
          </a:p>
        </p:txBody>
      </p:sp>
      <p:sp>
        <p:nvSpPr>
          <p:cNvPr id="133" name="Аддитивная"/>
          <p:cNvSpPr txBox="1"/>
          <p:nvPr>
            <p:ph type="body" sz="quarter" idx="1"/>
          </p:nvPr>
        </p:nvSpPr>
        <p:spPr>
          <a:xfrm>
            <a:off x="311699" y="11524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Аддитивная</a:t>
            </a:r>
          </a:p>
        </p:txBody>
      </p:sp>
      <p:sp>
        <p:nvSpPr>
          <p:cNvPr id="134" name="Мультипликативная"/>
          <p:cNvSpPr txBox="1"/>
          <p:nvPr/>
        </p:nvSpPr>
        <p:spPr>
          <a:xfrm>
            <a:off x="311699" y="2401726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3"/>
              </a:buClr>
              <a:buSzPts val="1800"/>
              <a:buFont typeface="Helvetica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Мультипликативная</a:t>
            </a:r>
          </a:p>
        </p:txBody>
      </p:sp>
      <p:sp>
        <p:nvSpPr>
          <p:cNvPr id="135" name="Y(t) = X_trend(t) + X_cicle(t) + e(t)"/>
          <p:cNvSpPr txBox="1"/>
          <p:nvPr/>
        </p:nvSpPr>
        <p:spPr>
          <a:xfrm>
            <a:off x="1585937" y="1859924"/>
            <a:ext cx="5590072" cy="407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900"/>
            </a:lvl1pPr>
          </a:lstStyle>
          <a:p>
            <a:pPr/>
            <a:r>
              <a:t>Y(t) = X_trend(t) + X_cicle(t) + e(t)</a:t>
            </a:r>
          </a:p>
        </p:txBody>
      </p:sp>
      <p:sp>
        <p:nvSpPr>
          <p:cNvPr id="136" name="Y(t) = X_trend(t) * X_cicle(t) * e(t)"/>
          <p:cNvSpPr txBox="1"/>
          <p:nvPr/>
        </p:nvSpPr>
        <p:spPr>
          <a:xfrm>
            <a:off x="1585937" y="3002925"/>
            <a:ext cx="5446564" cy="40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900"/>
            </a:lvl1pPr>
          </a:lstStyle>
          <a:p>
            <a:pPr/>
            <a:r>
              <a:t>Y(t) = X_trend(t) * X_cicle(t) * e(t)</a:t>
            </a:r>
          </a:p>
        </p:txBody>
      </p:sp>
      <p:sp>
        <p:nvSpPr>
          <p:cNvPr id="137" name="Без предположений невозможно моделировать!"/>
          <p:cNvSpPr txBox="1"/>
          <p:nvPr/>
        </p:nvSpPr>
        <p:spPr>
          <a:xfrm>
            <a:off x="3821137" y="4358427"/>
            <a:ext cx="5120259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Без предположений невозможно моделировать!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Приме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Пример</a:t>
            </a:r>
          </a:p>
        </p:txBody>
      </p:sp>
      <p:sp>
        <p:nvSpPr>
          <p:cNvPr id="140" name="Продолжите ряд: 1, 2, 3, 4, 5, 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Продолжите ряд: 1, 2, 3, 4, 5,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Приме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Пример</a:t>
            </a:r>
          </a:p>
        </p:txBody>
      </p:sp>
      <p:sp>
        <p:nvSpPr>
          <p:cNvPr id="143" name="Продолжите ряд: 1, 2, 3, 4, 5, 4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Продолжите ряд: 1, 2, 3, 4, 5, 42</a:t>
            </a:r>
          </a:p>
        </p:txBody>
      </p:sp>
      <p:sp>
        <p:nvSpPr>
          <p:cNvPr id="144" name="Нет предположений -&gt; нет выводов"/>
          <p:cNvSpPr txBox="1"/>
          <p:nvPr/>
        </p:nvSpPr>
        <p:spPr>
          <a:xfrm>
            <a:off x="2779737" y="2731064"/>
            <a:ext cx="379944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Нет предположений -&gt; нет выводов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Виды ряд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Виды рядов</a:t>
            </a:r>
          </a:p>
        </p:txBody>
      </p:sp>
      <p:pic>
        <p:nvPicPr>
          <p:cNvPr id="147" name="Снимок экрана 2020-07-06 в 16.44.03.png" descr="Снимок экрана 2020-07-06 в 16.44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677" y="1380616"/>
            <a:ext cx="8380646" cy="3315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37474F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