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дача прогнозирования оттока пользователе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Задача прогнозирования оттока пользователей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Удержание: пробле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Удержание: проблемы</a:t>
            </a:r>
          </a:p>
        </p:txBody>
      </p:sp>
      <p:sp>
        <p:nvSpPr>
          <p:cNvPr id="146" name="Всех удерживать не можем (обсудили ранее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Всех удерживать не можем (обсудили ранее)</a:t>
            </a:r>
          </a:p>
          <a:p>
            <a:pPr/>
            <a:r>
              <a:t>Большая ошибка при формировании сегмента для удержания (высокая ошибка первого рода, False Positive)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Удержание: процесс в общем случа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Удержание: процесс в общем случае</a:t>
            </a:r>
          </a:p>
        </p:txBody>
      </p:sp>
      <p:sp>
        <p:nvSpPr>
          <p:cNvPr id="149" name="Выделить сегмент для воздействия (кому предложить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Выделить сегмент для воздействия (кому предложить?)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Понять в какой момент предлагать (когда?)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Применить воздействие (что предложить?)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Подождать некоторое время для оценки результата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Обычно сравнение такого рода делается с помощью АБ-тестирования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етрики оттока и удерж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Метрики оттока и удержания</a:t>
            </a:r>
          </a:p>
        </p:txBody>
      </p:sp>
      <p:sp>
        <p:nvSpPr>
          <p:cNvPr id="152" name="Retention (1st day, 7th day, et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Retention (1st day, 7th day, etc)</a:t>
            </a:r>
          </a:p>
          <a:p>
            <a:pPr/>
            <a:r>
              <a:t>Churn rate</a:t>
            </a:r>
          </a:p>
          <a:p>
            <a:pPr/>
            <a:r>
              <a:t>Return 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Доля оттока и удерж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Доля оттока и удержания</a:t>
            </a:r>
          </a:p>
        </p:txBody>
      </p:sp>
      <p:sp>
        <p:nvSpPr>
          <p:cNvPr id="155" name="Return rate = (количество текущей аудитории/количество всей аудитории)*1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 rate = (количество текущей аудитории/количество всей аудитории)*100</a:t>
            </a:r>
          </a:p>
          <a:p>
            <a:pPr/>
            <a:r>
              <a:t>Churn rate = (количество ушедших в отток/количество всей аудитории)*100</a:t>
            </a:r>
          </a:p>
          <a:p>
            <a:pPr/>
            <a:r>
              <a:t>Нетривиальность понятия «ушли в отток»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Области и сферы применения задачи прогнозирования отто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Области и сферы применения задачи прогнозирования оттока</a:t>
            </a:r>
          </a:p>
        </p:txBody>
      </p:sp>
      <p:sp>
        <p:nvSpPr>
          <p:cNvPr id="158" name="Телеко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Телеком</a:t>
            </a:r>
          </a:p>
          <a:p>
            <a:pPr/>
            <a:r>
              <a:t>Банки</a:t>
            </a:r>
          </a:p>
          <a:p>
            <a:pPr/>
            <a:r>
              <a:t>Страхование</a:t>
            </a:r>
          </a:p>
          <a:p>
            <a:pPr/>
            <a:r>
              <a:t>Ритейл (программы лояльности и прочее)</a:t>
            </a:r>
          </a:p>
          <a:p>
            <a:pPr/>
            <a:r>
              <a:t>Игры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Как устроен процесс удерж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Как устроен процесс удержания</a:t>
            </a:r>
          </a:p>
        </p:txBody>
      </p:sp>
      <p:sp>
        <p:nvSpPr>
          <p:cNvPr id="161" name="Анализ (качественные и/или количественные исследования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Анализ (качественные и/или количественные исследования)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Формулирование гипотезы (здесь же выбор метрики и определение критерия приемки)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Постановка задачи, планирование эксперимента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Построение модели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Запуск кампании 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Оценка результатов (аб-тестирование)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Качественные и количественные исслед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Качественные и количественные исследования</a:t>
            </a:r>
          </a:p>
        </p:txBody>
      </p:sp>
      <p:sp>
        <p:nvSpPr>
          <p:cNvPr id="164" name="Нужно ли нам вообще эту проблему решать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Нужно ли нам вообще эту проблему решать?</a:t>
            </a:r>
          </a:p>
          <a:p>
            <a:pPr/>
            <a:r>
              <a:t>Какой процент аудитории уходит в отток, какое у нас удержание?</a:t>
            </a:r>
          </a:p>
          <a:p>
            <a:pPr/>
            <a:r>
              <a:t>Сколько мы теряем в денежном выражении из-за оттока?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Формулирование гипотез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Формулирование гипотезы</a:t>
            </a:r>
          </a:p>
        </p:txBody>
      </p:sp>
      <p:sp>
        <p:nvSpPr>
          <p:cNvPr id="167" name="Что мы ожидаем получить (какой эффект) от кампании по удержанию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мы ожидаем получить (какой эффект) от кампании по удержанию?</a:t>
            </a:r>
          </a:p>
          <a:p>
            <a:pPr/>
            <a:r>
              <a:t>Какая польза для пользователей, для компании, команды?</a:t>
            </a:r>
          </a:p>
          <a:p>
            <a:pPr/>
            <a:r>
              <a:t>Какой будет основной бизнес-показатель, увеличение которого мы хотим увидеть?</a:t>
            </a:r>
          </a:p>
          <a:p>
            <a:pPr/>
            <a:r>
              <a:t>Критерий приемки?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Формулирование гипотезы (пример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Формулирование гипотезы (пример)</a:t>
            </a:r>
          </a:p>
        </p:txBody>
      </p:sp>
      <p:sp>
        <p:nvSpPr>
          <p:cNvPr id="170" name="&quot;Базируясь на предположении, что учет последних выполненных заказов и профиля игроков важен для формирования следующего заказа, мы предполагаем, что сделав автоматизированную систему формирования следующего заказа, они получат возможность выполнять более интересные для них в данный момент заказы, что увеличит их (пользователей) интерес к игре. Мы увидим это по увеличению доли игроков, возвращающихся на следующий день и можем измерить его с помощью метрики удержание первого дня. Мы полагаем, что изменение приведет к хорошим результатам как для игроков (увеличится их удовлетворенность и вовлеченность), команды (увеличится выручка с рекламы)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"Базируясь на предположении, что </a:t>
            </a:r>
            <a:r>
              <a:rPr b="1" i="1"/>
              <a:t>учет последних выполненных заказов и профиля игроков важен для формирования следующего заказа</a:t>
            </a:r>
            <a:r>
              <a:t>, мы предполагаем, что </a:t>
            </a:r>
            <a:r>
              <a:rPr b="1" i="1"/>
              <a:t>сделав автоматизированную систему формирования следующего заказа</a:t>
            </a:r>
            <a:r>
              <a:t>, они получат возможность </a:t>
            </a:r>
            <a:r>
              <a:rPr b="1" i="1"/>
              <a:t>выполнять более интересные для них в данный момент заказы, что увеличит их (пользователей) интерес к игре</a:t>
            </a:r>
            <a:r>
              <a:t>. Мы увидим это по увеличению </a:t>
            </a:r>
            <a:r>
              <a:rPr b="1" i="1"/>
              <a:t>доли игроков</a:t>
            </a:r>
            <a:r>
              <a:t>, возвращающихся на следующий день и можем измерить его с помощью метрики </a:t>
            </a:r>
            <a:r>
              <a:rPr b="1" i="1"/>
              <a:t>удержание первого дня</a:t>
            </a:r>
            <a:r>
              <a:t>. Мы полагаем, что изменение приведет к хорошим результатам как для игроков (увеличится их удовлетворенность и вовлеченность), команды (увеличится выручка с рекламы)"</a:t>
            </a:r>
          </a:p>
          <a:p>
            <a:pPr marL="0" indent="0" defTabSz="35560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Метрика1 (основная) - ctr (удержание 1 дня)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остановка задачи, планирование эксперимен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Постановка задачи, планирование эксперимента</a:t>
            </a:r>
          </a:p>
        </p:txBody>
      </p:sp>
      <p:sp>
        <p:nvSpPr>
          <p:cNvPr id="173" name="Нужно формальное определение оттока (может быть очень нетривиальной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Нужно формальное определение оттока (может быть очень нетривиальной)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Тип задачи (модели - регрессия, бинарная классификация, многоклассовая классификация,  анализ выживаемости, etc)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Оценка качества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Планирование аб-тестирования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Требования к модели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еобходимость решения задачи прогнозирования оттока пользоват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/>
            <a:r>
              <a:t>Необходимость решения задачи прогнозирования оттока пользователей</a:t>
            </a:r>
          </a:p>
        </p:txBody>
      </p:sp>
      <p:sp>
        <p:nvSpPr>
          <p:cNvPr id="122" name="Цели и задач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Цели и задачи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пуск кампании по удержани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Запуск кампании по удержанию</a:t>
            </a:r>
          </a:p>
        </p:txBody>
      </p:sp>
      <p:sp>
        <p:nvSpPr>
          <p:cNvPr id="176" name="Каналы взаимодействия с пользователям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Каналы взаимодействия с пользователями</a:t>
            </a:r>
          </a:p>
          <a:p>
            <a:pPr/>
            <a:r>
              <a:t>Что конкретно предлагается</a:t>
            </a:r>
          </a:p>
          <a:p>
            <a:pPr/>
            <a:r>
              <a:t>Оценка с помощью АБ-тестирования</a:t>
            </a:r>
          </a:p>
          <a:p>
            <a:pPr/>
            <a:r>
              <a:t>Анализ результатов, выводы и планирование дальнейшей работы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На каких данных мы собираемся строить модели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На каких данных мы собираемся строить модели?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офиль пользовател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Профиль пользователя</a:t>
            </a:r>
          </a:p>
        </p:txBody>
      </p:sp>
      <p:sp>
        <p:nvSpPr>
          <p:cNvPr id="181" name="соцдем (гео, возраст и т.д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соцдем (гео, возраст и т.д)</a:t>
            </a:r>
          </a:p>
          <a:p>
            <a:pPr/>
            <a:r>
              <a:t>Поведенческий профиль (логи действий)</a:t>
            </a:r>
          </a:p>
          <a:p>
            <a:pPr/>
            <a:r>
              <a:t>Активность (статистики по действиям)</a:t>
            </a:r>
          </a:p>
          <a:p>
            <a:pPr/>
            <a:r>
              <a:t>Взаимодействие с другими пользователями (графовые данные)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Пример постановки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Пример постановки задачи</a:t>
            </a:r>
          </a:p>
        </p:txBody>
      </p:sp>
      <p:sp>
        <p:nvSpPr>
          <p:cNvPr id="184" name="Отток - разрыв договора подключе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Отток - разрыв договора подключения 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Модель - бинарная классификация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Внутренняя метрика качества - ROC AUC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Проверка - АБ-тестирование на 15 процентах аудитории 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Нам нужны вероятности на выходе (для ранжирования пользователей)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Как определить отт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определить отток</a:t>
            </a:r>
          </a:p>
        </p:txBody>
      </p:sp>
      <p:sp>
        <p:nvSpPr>
          <p:cNvPr id="187" name="Конкретное действие: разрыв договора, уведомление и т.д (обычно такого не бывает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Конкретное действие: разрыв договора, уведомление и т.д (обычно такого не бывает)</a:t>
            </a:r>
          </a:p>
          <a:p>
            <a:pPr/>
            <a:r>
              <a:t>Отсутствие платежей больше некоторого периода</a:t>
            </a:r>
          </a:p>
          <a:p>
            <a:pPr/>
            <a:r>
              <a:t>Отсутствие активности больше некоторого периода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Как проводить удерж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Как проводить удержание</a:t>
            </a:r>
          </a:p>
        </p:txBody>
      </p:sp>
      <p:sp>
        <p:nvSpPr>
          <p:cNvPr id="190" name="Сколько времени потребуется, чтобы связаться с пользователе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Сколько времени потребуется, чтобы связаться с пользователем</a:t>
            </a:r>
          </a:p>
          <a:p>
            <a:pPr/>
            <a:r>
              <a:t>Сколько времени займет процесс удержания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Разные виды отто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Разные виды оттока</a:t>
            </a:r>
          </a:p>
        </p:txBody>
      </p:sp>
      <p:sp>
        <p:nvSpPr>
          <p:cNvPr id="193" name="Отток по активност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Отток по активности</a:t>
            </a:r>
          </a:p>
          <a:p>
            <a:pPr/>
            <a:r>
              <a:t>Отток по платежам</a:t>
            </a:r>
          </a:p>
          <a:p>
            <a:pPr/>
            <a:r>
              <a:t>Нужно посмотреть, отличаются ли группы отток/не отток по самым разным признакам</a:t>
            </a:r>
          </a:p>
          <a:p>
            <a:pPr/>
            <a:r>
              <a:t>Нужно ли решать задачу по-разному для разных сегментов (по времени регистрации, по платежам и т.д)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Данны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Данные</a:t>
            </a:r>
          </a:p>
        </p:txBody>
      </p:sp>
      <p:sp>
        <p:nvSpPr>
          <p:cNvPr id="196" name="Убедиться что мы можем решить задач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Убедиться что мы можем решить задачу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Собрать датасет: данные разной природы + временные ряды. Сложность в разметке (определение таргета)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Скорее всего будет дисбаланс классов, но не всегда это проблема (можно задать веса каждому из классов + ошибки разного рода)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Сегментация (какая) может быть полезна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ver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Oversampling</a:t>
            </a:r>
          </a:p>
        </p:txBody>
      </p:sp>
      <p:sp>
        <p:nvSpPr>
          <p:cNvPr id="199" name="Может применяться при дисбалансе класс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Может применяться при дисбалансе классов</a:t>
            </a:r>
          </a:p>
          <a:p>
            <a:pPr/>
            <a:r>
              <a:t>Дублирование объектов</a:t>
            </a:r>
          </a:p>
          <a:p>
            <a:pPr/>
            <a:r>
              <a:t>Добавление новых объектов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Under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Undersampling</a:t>
            </a:r>
          </a:p>
        </p:txBody>
      </p:sp>
      <p:sp>
        <p:nvSpPr>
          <p:cNvPr id="202" name="Удаление из выборки случайных объект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Удаление из выборки случайных объектов</a:t>
            </a:r>
          </a:p>
          <a:p>
            <a:pPr/>
            <a:r>
              <a:t>Удаление из выборки объектов из определенных сегментов</a:t>
            </a:r>
          </a:p>
          <a:p>
            <a:pPr/>
            <a:r>
              <a:t>Все это - для преобладающего класса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Что такое «отток»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«отток»?</a:t>
            </a:r>
          </a:p>
        </p:txBody>
      </p:sp>
      <p:sp>
        <p:nvSpPr>
          <p:cNvPr id="125" name="Пользователь отказывается от услуги или продукт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Пользователь отказывается от услуги или продукта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Оценка качеств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Оценка качества</a:t>
            </a:r>
          </a:p>
        </p:txBody>
      </p:sp>
      <p:sp>
        <p:nvSpPr>
          <p:cNvPr id="205" name="Нужен мониторинг качества модели уже после внедрения в про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Нужен мониторинг качества модели уже после внедрения в прод</a:t>
            </a:r>
          </a:p>
          <a:p>
            <a:pPr/>
            <a:r>
              <a:t>Контроль переобучения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Метод скользящего контрол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Метод скользящего контроля</a:t>
            </a:r>
          </a:p>
        </p:txBody>
      </p:sp>
      <p:sp>
        <p:nvSpPr>
          <p:cNvPr id="208" name="Для подбора параметр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подбора параметров</a:t>
            </a:r>
          </a:p>
          <a:p>
            <a:pPr/>
            <a:r>
              <a:t>Для отбора признаков</a:t>
            </a:r>
          </a:p>
          <a:p>
            <a:pPr/>
            <a:r>
              <a:t>Если делаем oversampling</a:t>
            </a:r>
          </a:p>
          <a:p>
            <a:pPr/>
            <a:r>
              <a:t>Всегда (!) делаем отложенную выборку и в конце проверяем на ней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роверка на бо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Проверка на бою</a:t>
            </a:r>
          </a:p>
        </p:txBody>
      </p:sp>
      <p:sp>
        <p:nvSpPr>
          <p:cNvPr id="211" name="Целевая метрика качества (бизне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Целевая метрика качества (бизнес)</a:t>
            </a:r>
          </a:p>
          <a:p>
            <a:pPr/>
            <a:r>
              <a:t>Метрика качества должна быть как-то связана с бизнес-метрикой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Интерпретация результат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Интерпретация результатов</a:t>
            </a:r>
          </a:p>
        </p:txBody>
      </p:sp>
      <p:sp>
        <p:nvSpPr>
          <p:cNvPr id="214" name="Какие признаки наиболее значим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Какие признаки наиболее значимы </a:t>
            </a:r>
          </a:p>
          <a:p>
            <a:pPr/>
            <a:r>
              <a:t>Объяснение для отдельно взятого прогноза, почему он именно такой</a:t>
            </a:r>
          </a:p>
          <a:p>
            <a:pPr/>
            <a:r>
              <a:t>С какими наблюдениями наибольшие проблемы при прогнозе</a:t>
            </a:r>
          </a:p>
          <a:p>
            <a:pPr/>
            <a:r>
              <a:t>Какие признаки/данные стоит добавить (чего не хватает)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Использование в прод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Использование в проде</a:t>
            </a:r>
          </a:p>
        </p:txBody>
      </p:sp>
      <p:sp>
        <p:nvSpPr>
          <p:cNvPr id="217" name="Регулярный мониторинг качества (+kp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Регулярный мониторинг качества (+kpi)</a:t>
            </a:r>
          </a:p>
          <a:p>
            <a:pPr/>
            <a:r>
              <a:t>Регулярное обучение</a:t>
            </a:r>
          </a:p>
          <a:p>
            <a:pPr/>
            <a:r>
              <a:t>Периодическое улучшение модели на всех этапах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ерерыв до 21: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Перерыв до 21:15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Выстраивание взаимодействия между продуктом и пользовател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Выстраивание взаимодействия между продуктом и пользователем</a:t>
            </a:r>
          </a:p>
        </p:txBody>
      </p:sp>
      <p:sp>
        <p:nvSpPr>
          <p:cNvPr id="128" name="Задача борьбы с оттоком является частью более глобального и сложного процесс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борьбы с оттоком является частью более глобального и сложного процесса</a:t>
            </a:r>
          </a:p>
          <a:p>
            <a:pPr/>
            <a:r>
              <a:t>Само по себе прогнозирование оттока без принятия решений ничего не дает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Для чего нам бороться с оттоком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Для чего нам бороться с оттоком?</a:t>
            </a:r>
          </a:p>
        </p:txBody>
      </p:sp>
      <p:sp>
        <p:nvSpPr>
          <p:cNvPr id="131" name="Пользователи приносят прибыл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Пользователи приносят прибыль</a:t>
            </a:r>
          </a:p>
          <a:p>
            <a:pPr/>
            <a:r>
              <a:t>Чем больше пользователей, тем выше прибыль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Новые пользователи vs те, кто уже давно с нам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Новые пользователи vs те, кто уже давно с нами</a:t>
            </a:r>
          </a:p>
        </p:txBody>
      </p:sp>
      <p:sp>
        <p:nvSpPr>
          <p:cNvPr id="134" name="Есть пользователи, которые с нами уже дав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Есть пользователи, которые с нами уже давно</a:t>
            </a:r>
          </a:p>
          <a:p>
            <a:pPr/>
            <a:r>
              <a:t>Есть новые (привлеченные с помощью рекламы либо органика)</a:t>
            </a:r>
          </a:p>
          <a:p>
            <a:pPr/>
            <a:r>
              <a:t>Мы можем работать в 2-х направлениях: удержание «старых» и привлечение «новых»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Что выгоднее: привлекать или удержива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Что выгоднее: привлекать или удерживать?</a:t>
            </a:r>
          </a:p>
        </p:txBody>
      </p:sp>
      <p:sp>
        <p:nvSpPr>
          <p:cNvPr id="137" name="Сильно зависит от сервиса и целей продукт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Сильно зависит от сервиса и целей продукта</a:t>
            </a:r>
          </a:p>
          <a:p>
            <a:pPr/>
            <a:r>
              <a:t>Вопрос экономической эффективности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Удержание vs отт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Удержание vs отток</a:t>
            </a:r>
          </a:p>
        </p:txBody>
      </p:sp>
      <p:sp>
        <p:nvSpPr>
          <p:cNvPr id="140" name="Нужно ли удерживать всех пользователей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Нужно ли удерживать всех пользователей?</a:t>
            </a:r>
          </a:p>
          <a:p>
            <a:pPr/>
            <a:r>
              <a:t>Как правильно сегментировать аудиторию?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Удерж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Удержание</a:t>
            </a:r>
          </a:p>
        </p:txBody>
      </p:sp>
      <p:sp>
        <p:nvSpPr>
          <p:cNvPr id="143" name="Удержание стоит денег: скидки, особые условия, новый тариф, стоимость воздействия (смс, письмо, пуш-уведомление и т.д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Удержание стоит денег: скидки, особые условия, новый тариф, стоимость воздействия (смс, письмо, пуш-уведомление и т.д)</a:t>
            </a:r>
          </a:p>
          <a:p>
            <a:pPr/>
            <a:r>
              <a:t>Нужно ждать некоторое время для оценки удержания (удержание 1-го дня, 7-го дня и т.д)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