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311759" y="1152359"/>
            <a:ext cx="8520122" cy="162936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311759" y="2936880"/>
            <a:ext cx="8520122" cy="16293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4157642" cy="162936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4677840" y="1152359"/>
            <a:ext cx="415764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4677840" y="2936880"/>
            <a:ext cx="4157641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311759" y="2936880"/>
            <a:ext cx="4157642" cy="16293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2743201" cy="162936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192479" y="1152359"/>
            <a:ext cx="274320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073199" y="1152359"/>
            <a:ext cx="274320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6073199" y="2936880"/>
            <a:ext cx="2743201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192479" y="2936880"/>
            <a:ext cx="2743201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123" name="PlaceHolder 7"/>
          <p:cNvSpPr/>
          <p:nvPr>
            <p:ph type="body" sz="quarter" idx="13"/>
          </p:nvPr>
        </p:nvSpPr>
        <p:spPr>
          <a:xfrm>
            <a:off x="311759" y="2936880"/>
            <a:ext cx="2743201" cy="16293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xfrm>
            <a:off x="311759" y="1152359"/>
            <a:ext cx="8520122" cy="34160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xfrm>
            <a:off x="311759" y="1152359"/>
            <a:ext cx="8520122" cy="34160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311759" y="1152359"/>
            <a:ext cx="4157642" cy="34160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PlaceHolder 3"/>
          <p:cNvSpPr/>
          <p:nvPr>
            <p:ph type="body" sz="half" idx="13"/>
          </p:nvPr>
        </p:nvSpPr>
        <p:spPr>
          <a:xfrm>
            <a:off x="4677840" y="1152359"/>
            <a:ext cx="4157641" cy="34160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311759" y="444960"/>
            <a:ext cx="8520122" cy="26546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4157642" cy="1629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311759" y="2936880"/>
            <a:ext cx="4157642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5" name="PlaceHolder 4"/>
          <p:cNvSpPr/>
          <p:nvPr>
            <p:ph type="body" sz="half" idx="13"/>
          </p:nvPr>
        </p:nvSpPr>
        <p:spPr>
          <a:xfrm>
            <a:off x="4677840" y="1152359"/>
            <a:ext cx="4157641" cy="34160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" name="Уровень текста 1…"/>
          <p:cNvSpPr txBox="1"/>
          <p:nvPr>
            <p:ph type="body" idx="1"/>
          </p:nvPr>
        </p:nvSpPr>
        <p:spPr>
          <a:xfrm>
            <a:off x="311759" y="1152359"/>
            <a:ext cx="8520122" cy="3416041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311759" y="1152359"/>
            <a:ext cx="4157642" cy="34160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4677840" y="1152359"/>
            <a:ext cx="415764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6" name="PlaceHolder 4"/>
          <p:cNvSpPr/>
          <p:nvPr>
            <p:ph type="body" sz="quarter" idx="13"/>
          </p:nvPr>
        </p:nvSpPr>
        <p:spPr>
          <a:xfrm>
            <a:off x="4677840" y="2936880"/>
            <a:ext cx="4157641" cy="16293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4157642" cy="1629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4677840" y="1152359"/>
            <a:ext cx="415764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7" name="PlaceHolder 4"/>
          <p:cNvSpPr/>
          <p:nvPr>
            <p:ph type="body" sz="half" idx="13"/>
          </p:nvPr>
        </p:nvSpPr>
        <p:spPr>
          <a:xfrm>
            <a:off x="311759" y="2936880"/>
            <a:ext cx="8520122" cy="16293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311759" y="1152359"/>
            <a:ext cx="8520122" cy="1629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PlaceHolder 3"/>
          <p:cNvSpPr/>
          <p:nvPr>
            <p:ph type="body" sz="half" idx="13"/>
          </p:nvPr>
        </p:nvSpPr>
        <p:spPr>
          <a:xfrm>
            <a:off x="311759" y="2936880"/>
            <a:ext cx="8520122" cy="16293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4157642" cy="1629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4677840" y="1152359"/>
            <a:ext cx="415764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8" name="PlaceHolder 4"/>
          <p:cNvSpPr/>
          <p:nvPr/>
        </p:nvSpPr>
        <p:spPr>
          <a:xfrm>
            <a:off x="4677840" y="2936880"/>
            <a:ext cx="4157641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9" name="PlaceHolder 5"/>
          <p:cNvSpPr/>
          <p:nvPr>
            <p:ph type="body" sz="quarter" idx="13"/>
          </p:nvPr>
        </p:nvSpPr>
        <p:spPr>
          <a:xfrm>
            <a:off x="311759" y="2936880"/>
            <a:ext cx="4157642" cy="16293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2743201" cy="1629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3192479" y="1152359"/>
            <a:ext cx="274320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0" name="PlaceHolder 4"/>
          <p:cNvSpPr/>
          <p:nvPr/>
        </p:nvSpPr>
        <p:spPr>
          <a:xfrm>
            <a:off x="6073199" y="1152359"/>
            <a:ext cx="274320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1" name="PlaceHolder 5"/>
          <p:cNvSpPr/>
          <p:nvPr/>
        </p:nvSpPr>
        <p:spPr>
          <a:xfrm>
            <a:off x="6073199" y="2936880"/>
            <a:ext cx="2743201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2" name="PlaceHolder 6"/>
          <p:cNvSpPr/>
          <p:nvPr/>
        </p:nvSpPr>
        <p:spPr>
          <a:xfrm>
            <a:off x="3192479" y="2936880"/>
            <a:ext cx="2743201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3" name="PlaceHolder 7"/>
          <p:cNvSpPr/>
          <p:nvPr>
            <p:ph type="body" sz="quarter" idx="13"/>
          </p:nvPr>
        </p:nvSpPr>
        <p:spPr>
          <a:xfrm>
            <a:off x="311759" y="2936880"/>
            <a:ext cx="2743201" cy="16293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311759" y="1152359"/>
            <a:ext cx="8520122" cy="341604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311759" y="1152359"/>
            <a:ext cx="4157642" cy="341604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4677840" y="1152359"/>
            <a:ext cx="4157641" cy="34160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311759" y="444960"/>
            <a:ext cx="8520122" cy="2654641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4157642" cy="162936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311759" y="2936880"/>
            <a:ext cx="4157642" cy="1629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4677840" y="1152359"/>
            <a:ext cx="4157641" cy="34160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311759" y="1152359"/>
            <a:ext cx="4157642" cy="341604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4677840" y="1152359"/>
            <a:ext cx="415764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4677840" y="2936880"/>
            <a:ext cx="4157641" cy="16293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311759" y="444960"/>
            <a:ext cx="8520122" cy="5724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311759" y="1152359"/>
            <a:ext cx="4157642" cy="162936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4677840" y="1152359"/>
            <a:ext cx="4157641" cy="162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400"/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311759" y="2936880"/>
            <a:ext cx="8520122" cy="16293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b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4608049"/>
            <a:ext cx="2133600" cy="31842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pc="-1" sz="10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63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95999" marR="0" indent="-288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999" marR="0" indent="-21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95200" marR="0" indent="-151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27200" marR="0" indent="-151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59199" marR="0" indent="-151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TextShape 2"/>
          <p:cNvSpPr txBox="1"/>
          <p:nvPr/>
        </p:nvSpPr>
        <p:spPr>
          <a:xfrm>
            <a:off x="1440000" y="1873564"/>
            <a:ext cx="7392240" cy="92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b">
            <a:spAutoFit/>
          </a:bodyPr>
          <a:lstStyle>
            <a:lvl1pPr>
              <a:defRPr spc="-1" sz="5200">
                <a:solidFill>
                  <a:srgbClr val="E2E2E2"/>
                </a:solidFill>
              </a:defRPr>
            </a:lvl1pPr>
          </a:lstStyle>
          <a:p>
            <a:pPr/>
            <a:r>
              <a:t>Временные ряды 4</a:t>
            </a:r>
          </a:p>
        </p:txBody>
      </p:sp>
      <p:sp>
        <p:nvSpPr>
          <p:cNvPr id="255" name="TextShape 3"/>
          <p:cNvSpPr txBox="1"/>
          <p:nvPr/>
        </p:nvSpPr>
        <p:spPr>
          <a:xfrm>
            <a:off x="311759" y="2834279"/>
            <a:ext cx="8520122" cy="984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pc="-1" sz="2800">
                <a:solidFill>
                  <a:srgbClr val="595959"/>
                </a:solidFill>
              </a:defRPr>
            </a:lvl1pPr>
          </a:lstStyle>
          <a:p>
            <a:pPr/>
            <a:r>
              <a:t>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Алгорит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Алгоритм</a:t>
            </a:r>
          </a:p>
        </p:txBody>
      </p:sp>
      <p:sp>
        <p:nvSpPr>
          <p:cNvPr id="283" name="train/test spl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train/test split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Feature engineering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Cross validation (для временных рядов своя схема валидации)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Сравниваем качество разных моделей как на кроссвалидации, так и на отложенной выборке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Выбираем одну из моделей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Делаем тонкую настройку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Сохраняем модель</a:t>
            </a:r>
          </a:p>
          <a:p>
            <a:pPr marL="341280" indent="-255960" defTabSz="722376">
              <a:spcBef>
                <a:spcPts val="1100"/>
              </a:spcBef>
              <a:defRPr spc="-1" sz="1817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11759" y="444960"/>
            <a:ext cx="8520122" cy="57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pc="-1" sz="2800"/>
            </a:lvl1pPr>
          </a:lstStyle>
          <a:p>
            <a:pPr/>
            <a:r>
              <a:t>Признаки</a:t>
            </a:r>
          </a:p>
        </p:txBody>
      </p:sp>
      <p:sp>
        <p:nvSpPr>
          <p:cNvPr id="286" name="TextShape 2"/>
          <p:cNvSpPr txBox="1"/>
          <p:nvPr/>
        </p:nvSpPr>
        <p:spPr>
          <a:xfrm>
            <a:off x="311759" y="2559272"/>
            <a:ext cx="8520122" cy="602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spcBef>
                <a:spcPts val="1500"/>
              </a:spcBef>
              <a:defRPr spc="-1" sz="3000">
                <a:solidFill>
                  <a:srgbClr val="595959"/>
                </a:solidFill>
              </a:defRPr>
            </a:lvl1pPr>
          </a:lstStyle>
          <a:p>
            <a:pPr/>
            <a:r>
              <a:t>ВСЕ , что МОЖЕМ в разумных рамках</a:t>
            </a:r>
          </a:p>
        </p:txBody>
      </p:sp>
      <p:sp>
        <p:nvSpPr>
          <p:cNvPr id="287" name="CustomShape 3"/>
          <p:cNvSpPr/>
          <p:nvPr/>
        </p:nvSpPr>
        <p:spPr>
          <a:xfrm>
            <a:off x="6479" y="973080"/>
            <a:ext cx="9144001" cy="1183681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8" name="CustomShape 4"/>
          <p:cNvSpPr/>
          <p:nvPr/>
        </p:nvSpPr>
        <p:spPr>
          <a:xfrm>
            <a:off x="0" y="4568399"/>
            <a:ext cx="9144000" cy="575281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11759" y="444960"/>
            <a:ext cx="8520122" cy="57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pc="-1" sz="2800"/>
            </a:lvl1pPr>
          </a:lstStyle>
          <a:p>
            <a:pPr/>
            <a:r>
              <a:t>План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311759" y="1152359"/>
            <a:ext cx="8520122" cy="177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42719">
              <a:buClr>
                <a:srgbClr val="595959"/>
              </a:buClr>
              <a:buSzPct val="100000"/>
              <a:buAutoNum type="arabicPeriod" startAt="1"/>
              <a:defRPr spc="-1">
                <a:solidFill>
                  <a:srgbClr val="595959"/>
                </a:solidFill>
              </a:defRPr>
            </a:pPr>
            <a:r>
              <a:t>Общая схема обработки при решении задачи прогнозирования временного ряда</a:t>
            </a:r>
          </a:p>
          <a:p>
            <a:pPr marL="457200" indent="-342719">
              <a:buClr>
                <a:srgbClr val="595959"/>
              </a:buClr>
              <a:buSzPct val="100000"/>
              <a:buAutoNum type="arabicPeriod" startAt="1"/>
              <a:defRPr spc="-1">
                <a:solidFill>
                  <a:srgbClr val="595959"/>
                </a:solidFill>
              </a:defRPr>
            </a:pPr>
            <a:r>
              <a:t>Построение признаков</a:t>
            </a:r>
          </a:p>
          <a:p>
            <a:pPr marL="457200" indent="-342719">
              <a:buClr>
                <a:srgbClr val="595959"/>
              </a:buClr>
              <a:buSzPct val="100000"/>
              <a:buAutoNum type="arabicPeriod" startAt="1"/>
              <a:defRPr spc="-1">
                <a:solidFill>
                  <a:srgbClr val="595959"/>
                </a:solidFill>
              </a:defRPr>
            </a:pPr>
            <a:r>
              <a:t>Оценка признаков</a:t>
            </a:r>
          </a:p>
          <a:p>
            <a:pPr marL="457200" indent="-342719">
              <a:buClr>
                <a:srgbClr val="595959"/>
              </a:buClr>
              <a:buSzPct val="100000"/>
              <a:buAutoNum type="arabicPeriod" startAt="1"/>
              <a:defRPr spc="-1">
                <a:solidFill>
                  <a:srgbClr val="595959"/>
                </a:solidFill>
              </a:defRPr>
            </a:pPr>
            <a:r>
              <a:t>Оценка модели</a:t>
            </a:r>
          </a:p>
          <a:p>
            <a:pPr marL="457200" indent="-342719">
              <a:buClr>
                <a:srgbClr val="595959"/>
              </a:buClr>
              <a:buSzPct val="100000"/>
              <a:buAutoNum type="arabicPeriod" startAt="1"/>
              <a:defRPr spc="-1">
                <a:solidFill>
                  <a:srgbClr val="595959"/>
                </a:solidFill>
              </a:defRPr>
            </a:pPr>
            <a:r>
              <a:t>Модель с рекурсивным формированием ответиа</a:t>
            </a:r>
          </a:p>
        </p:txBody>
      </p:sp>
      <p:sp>
        <p:nvSpPr>
          <p:cNvPr id="259" name="CustomShape 3"/>
          <p:cNvSpPr/>
          <p:nvPr/>
        </p:nvSpPr>
        <p:spPr>
          <a:xfrm>
            <a:off x="0" y="3960000"/>
            <a:ext cx="9144000" cy="1183681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11759" y="444960"/>
            <a:ext cx="8520122" cy="44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15000"/>
              </a:lnSpc>
              <a:spcBef>
                <a:spcPts val="1500"/>
              </a:spcBef>
              <a:defRPr spc="-1">
                <a:solidFill>
                  <a:srgbClr val="595959"/>
                </a:solidFill>
              </a:defRPr>
            </a:lvl1pPr>
          </a:lstStyle>
          <a:p>
            <a:pPr/>
            <a:r>
              <a:t>Общая схема обработки при прогнозировании временного ряда: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311759" y="1023839"/>
            <a:ext cx="8520122" cy="373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получить исходный ряд,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определить список экзогенных факторов (внешних по отношению к прогнозируемому ряду), которые вероятно влияют на прогноз,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определить глубину связей внутри ряда (ACF, PACF в помощь),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преобразовать признаки - feature engenering,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провести анализ признаков на важность и отделить важные - feature selection,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построить первичный набор моделей и выбрать модель для тонкой настройки,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подобрать гиперпараметры и провести обучение финальной модели,</a:t>
            </a:r>
          </a:p>
          <a:p>
            <a:pPr marL="457200" indent="-342719">
              <a:buClr>
                <a:srgbClr val="000000"/>
              </a:buClr>
              <a:buSzPct val="100000"/>
              <a:buAutoNum type="arabicPeriod" startAt="1"/>
              <a:defRPr spc="-1"/>
            </a:pPr>
            <a:r>
              <a:t>оценить качество модели и вернуться к предшествующим этапам при необходимости.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им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Пример</a:t>
            </a:r>
          </a:p>
        </p:txBody>
      </p:sp>
      <p:sp>
        <p:nvSpPr>
          <p:cNvPr id="265" name="Вы работаете DS/аналитиком в некоторой компании 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00" indent="-324000">
              <a:defRPr spc="-1" sz="2300"/>
            </a:pPr>
            <a:r>
              <a:t>Вы работаете DS/аналитиком в некоторой компании X</a:t>
            </a:r>
          </a:p>
          <a:p>
            <a:pPr marL="432000" indent="-324000">
              <a:defRPr spc="-1" sz="2300"/>
            </a:pPr>
            <a:r>
              <a:t>К вам приходят и просят построить модель прогноза удержания второго дня для новых пользователей на некоторый период (да хотя бы назавтра)</a:t>
            </a:r>
          </a:p>
          <a:p>
            <a:pPr marL="432000" indent="-324000">
              <a:defRPr spc="-1" sz="2300"/>
            </a:pPr>
            <a:r>
              <a:t>Ваши действия?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Начинаем с датасе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Начинаем с датасета</a:t>
            </a:r>
          </a:p>
        </p:txBody>
      </p:sp>
      <p:sp>
        <p:nvSpPr>
          <p:cNvPr id="268" name="Ряд будет выглядеть как доли удержавшихся за конкретное числ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00" indent="-324000">
              <a:defRPr spc="-1" sz="2300"/>
            </a:pPr>
            <a:r>
              <a:t>Ряд будет выглядеть как доли удержавшихся за конкретное число</a:t>
            </a:r>
          </a:p>
          <a:p>
            <a:pPr marL="432000" indent="-324000">
              <a:defRPr spc="-1" sz="2300"/>
            </a:pPr>
            <a:r>
              <a:t>Сбор датасета может быть очень сложным занятием </a:t>
            </a:r>
          </a:p>
          <a:p>
            <a:pPr marL="432000" indent="-324000">
              <a:defRPr spc="-1" sz="2300"/>
            </a:pPr>
            <a:r>
              <a:t>Допустим, что вам это удалось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Делаем визуализаци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Делаем визуализацию</a:t>
            </a:r>
          </a:p>
        </p:txBody>
      </p:sp>
      <p:sp>
        <p:nvSpPr>
          <p:cNvPr id="271" name="Смотрим на ряд с разной детализацией (ресемплинг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00" indent="-324000">
              <a:defRPr spc="-1" sz="2300"/>
            </a:pPr>
            <a:r>
              <a:t>Смотрим на ряд с разной детализацией (ресемплинг)</a:t>
            </a:r>
          </a:p>
          <a:p>
            <a:pPr marL="432000" indent="-324000">
              <a:defRPr spc="-1" sz="2300"/>
            </a:pPr>
            <a:r>
              <a:t>Проверяем стационарность с помощью тестов</a:t>
            </a:r>
          </a:p>
          <a:p>
            <a:pPr marL="432000" indent="-324000">
              <a:defRPr spc="-1" sz="2300"/>
            </a:pPr>
            <a:r>
              <a:t>Строим автокорреляцию (в том числе и частичную) для самого ряда, ряда разностей для оценки параметров p, q для AR и MA</a:t>
            </a:r>
          </a:p>
          <a:p>
            <a:pPr marL="432000" indent="-324000">
              <a:defRPr spc="-1" sz="2300"/>
            </a:pPr>
            <a:r>
              <a:t>Оцениваем тренды, сезонность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Выбираем первую модел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Выбираем первую модель</a:t>
            </a:r>
          </a:p>
        </p:txBody>
      </p:sp>
      <p:sp>
        <p:nvSpPr>
          <p:cNvPr id="274" name="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00" indent="-324000">
              <a:defRPr spc="-1" sz="2300"/>
            </a:pPr>
            <a:r>
              <a:t>AR</a:t>
            </a:r>
          </a:p>
          <a:p>
            <a:pPr marL="432000" indent="-324000">
              <a:defRPr spc="-1" sz="2300"/>
            </a:pPr>
            <a:r>
              <a:t>MA</a:t>
            </a:r>
          </a:p>
          <a:p>
            <a:pPr marL="432000" indent="-324000">
              <a:defRPr spc="-1" sz="2300"/>
            </a:pPr>
            <a:r>
              <a:t>ARMA</a:t>
            </a:r>
          </a:p>
          <a:p>
            <a:pPr marL="432000" indent="-324000">
              <a:defRPr spc="-1" sz="2300"/>
            </a:pPr>
            <a:r>
              <a:t>ARIMA</a:t>
            </a:r>
          </a:p>
          <a:p>
            <a:pPr marL="432000" indent="-324000">
              <a:defRPr spc="-1" sz="2300"/>
            </a:pPr>
            <a:r>
              <a:t>SARIMA</a:t>
            </a:r>
          </a:p>
          <a:p>
            <a:pPr marL="432000" indent="-324000">
              <a:defRPr spc="-1" sz="23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Оцениваем модел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Оцениваем модель</a:t>
            </a:r>
          </a:p>
        </p:txBody>
      </p:sp>
      <p:sp>
        <p:nvSpPr>
          <p:cNvPr id="277" name="R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00" indent="-324000">
              <a:defRPr spc="-1" sz="2300"/>
            </a:pPr>
            <a:r>
              <a:t>R2</a:t>
            </a:r>
          </a:p>
          <a:p>
            <a:pPr marL="432000" indent="-324000">
              <a:defRPr spc="-1" sz="2300"/>
            </a:pPr>
            <a:r>
              <a:t>F-statistic</a:t>
            </a:r>
          </a:p>
          <a:p>
            <a:pPr marL="432000" indent="-324000">
              <a:defRPr spc="-1" sz="2300"/>
            </a:pPr>
            <a:r>
              <a:t>MAPE</a:t>
            </a:r>
          </a:p>
          <a:p>
            <a:pPr marL="432000" indent="-324000">
              <a:defRPr spc="-1" sz="2300"/>
            </a:pPr>
            <a:r>
              <a:t>Omnibus</a:t>
            </a:r>
          </a:p>
          <a:p>
            <a:pPr marL="432000" indent="-324000">
              <a:defRPr spc="-1" sz="23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Други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pc="0" sz="4004"/>
            </a:lvl1pPr>
          </a:lstStyle>
          <a:p>
            <a:pPr/>
            <a:r>
              <a:t>Другие модели</a:t>
            </a:r>
          </a:p>
        </p:txBody>
      </p:sp>
      <p:sp>
        <p:nvSpPr>
          <p:cNvPr id="280" name="«Классические» алгоритмы: AR, MA, ARMA, ARIMA, et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00" indent="-324000">
              <a:defRPr spc="-1" sz="2300"/>
            </a:pPr>
            <a:r>
              <a:t>«Классические» алгоритмы: AR, MA, ARMA, ARIMA, etc</a:t>
            </a:r>
          </a:p>
          <a:p>
            <a:pPr marL="432000" indent="-324000">
              <a:defRPr spc="-1" sz="2300"/>
            </a:pPr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