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hyperlink" Target="http://people.cs.pitt.edu/~milos/icml_clinicaldata_2012/Papers/Oral_Jaroszewitz_ICML_Clinical_2012.pdf" TargetMode="External"/><Relationship Id="rId4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Uplift-моделирование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Uplift-моделирование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ПЕРЕРЫВ до 21:1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ПЕРЕРЫВ до 21:10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Две модел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Две модели</a:t>
            </a:r>
          </a:p>
        </p:txBody>
      </p:sp>
      <p:pic>
        <p:nvPicPr>
          <p:cNvPr id="154" name="Снимок экрана 2020-07-23 в 18.59.37.png" descr="Снимок экрана 2020-07-23 в 18.59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8573" y="2618034"/>
            <a:ext cx="11807654" cy="62447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Две зависимые модел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Две зависимые модели</a:t>
            </a:r>
          </a:p>
        </p:txBody>
      </p:sp>
      <p:pic>
        <p:nvPicPr>
          <p:cNvPr id="157" name="Снимок экрана 2020-07-23 в 19.00.11.png" descr="Снимок экрана 2020-07-23 в 19.00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800" y="2679700"/>
            <a:ext cx="9855200" cy="6121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Трансформация класс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Трансформация классов</a:t>
            </a:r>
          </a:p>
        </p:txBody>
      </p:sp>
      <p:pic>
        <p:nvPicPr>
          <p:cNvPr id="160" name="Снимок экрана 2020-07-23 в 19.01.28.png" descr="Снимок экрана 2020-07-23 в 19.01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8421" y="2819251"/>
            <a:ext cx="6736532" cy="1214409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Источник - http://people.cs.pitt.edu/~milos/icml_clinicaldata_2012/Papers/Oral_Jaroszewitz_ICML_Clinical_2012.pdf"/>
          <p:cNvSpPr txBox="1"/>
          <p:nvPr/>
        </p:nvSpPr>
        <p:spPr>
          <a:xfrm>
            <a:off x="871651" y="8902699"/>
            <a:ext cx="1224927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800"/>
            </a:pPr>
            <a:r>
              <a:t>Источник - </a:t>
            </a:r>
            <a:r>
              <a:rPr u="sng">
                <a:hlinkClick r:id="rId3" invalidUrl="" action="" tgtFrame="" tooltip="" history="1" highlightClick="0" endSnd="0"/>
              </a:rPr>
              <a:t>http://people.cs.pitt.edu/~milos/icml_clinicaldata_2012/Papers/Oral_Jaroszewitz_ICML_Clinical_2012.pdf</a:t>
            </a:r>
          </a:p>
        </p:txBody>
      </p:sp>
      <p:pic>
        <p:nvPicPr>
          <p:cNvPr id="162" name="Снимок экрана 2020-07-23 в 19.04.29.png" descr="Снимок экрана 2020-07-23 в 19.04.2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5328" y="5092700"/>
            <a:ext cx="6579120" cy="212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Многоклассовая классифик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Многоклассовая классификация</a:t>
            </a:r>
          </a:p>
        </p:txBody>
      </p:sp>
      <p:pic>
        <p:nvPicPr>
          <p:cNvPr id="165" name="Снимок экрана 2020-07-23 в 19.05.14.png" descr="Снимок экрана 2020-07-23 в 19.05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3923" y="2389480"/>
            <a:ext cx="7986388" cy="2731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Снимок экрана 2020-07-23 в 19.05.57.png" descr="Снимок экрана 2020-07-23 в 19.05.5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7653" y="5409172"/>
            <a:ext cx="8538928" cy="41889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Как соотносятся класс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Как соотносятся классы</a:t>
            </a:r>
          </a:p>
        </p:txBody>
      </p:sp>
      <p:sp>
        <p:nvSpPr>
          <p:cNvPr id="169" name="Так как мы не знаем, выполнил бы CR клиент целевое действие при нашем воздействии, то он относится либо к не беспокоить , либо к лояльным клиентам. Проводя аналогичные рассуждения, рассмотрим остальные классы:…"/>
          <p:cNvSpPr txBox="1"/>
          <p:nvPr>
            <p:ph type="body" idx="1"/>
          </p:nvPr>
        </p:nvSpPr>
        <p:spPr>
          <a:xfrm>
            <a:off x="952500" y="3302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55599" indent="-355599" defTabSz="355600">
              <a:spcBef>
                <a:spcPts val="0"/>
              </a:spcBef>
              <a:buSzPct val="100000"/>
              <a:buFont typeface="Helvetica Neue"/>
              <a:buAutoNum type="arabicPeriod" startAt="1"/>
              <a:defRPr sz="1900">
                <a:latin typeface="Helvetica"/>
                <a:ea typeface="Helvetica"/>
                <a:cs typeface="Helvetica"/>
                <a:sym typeface="Helvetica"/>
              </a:defRPr>
            </a:pPr>
            <a:r>
              <a:t>Так как мы не знаем, выполнил бы </a:t>
            </a:r>
            <a:r>
              <a:rPr b="1"/>
              <a:t>CR</a:t>
            </a:r>
            <a:r>
              <a:t> клиент целевое действие при нашем воздействии, то он относится либо к </a:t>
            </a:r>
            <a:r>
              <a:rPr i="1"/>
              <a:t>не беспокоить </a:t>
            </a:r>
            <a:r>
              <a:t>, либо к </a:t>
            </a:r>
            <a:r>
              <a:rPr i="1"/>
              <a:t>лояльным</a:t>
            </a:r>
            <a:r>
              <a:t> клиентам. Проводя аналогичные рассуждения, рассмотрим остальные классы:</a:t>
            </a:r>
          </a:p>
          <a:p>
            <a:pPr marL="355599" indent="-355599" defTabSz="355600">
              <a:spcBef>
                <a:spcPts val="0"/>
              </a:spcBef>
              <a:buSzPct val="100000"/>
              <a:buFont typeface="Helvetica Neue"/>
              <a:buAutoNum type="arabicPeriod" startAt="1"/>
              <a:defRPr sz="1900">
                <a:latin typeface="Helvetica"/>
                <a:ea typeface="Helvetica"/>
                <a:cs typeface="Helvetica"/>
                <a:sym typeface="Helvetica"/>
              </a:defRPr>
            </a:pPr>
            <a:r>
              <a:t>среди </a:t>
            </a:r>
            <a:r>
              <a:rPr b="1"/>
              <a:t>CN</a:t>
            </a:r>
            <a:r>
              <a:t> клиентов могут быть как </a:t>
            </a:r>
            <a:r>
              <a:rPr i="1"/>
              <a:t>потерянные</a:t>
            </a:r>
            <a:r>
              <a:t>, так и </a:t>
            </a:r>
            <a:r>
              <a:rPr i="1"/>
              <a:t>убеждаемые</a:t>
            </a:r>
            <a:r>
              <a:t> типы клиентов</a:t>
            </a:r>
          </a:p>
          <a:p>
            <a:pPr marL="355599" indent="-355599" defTabSz="355600">
              <a:spcBef>
                <a:spcPts val="0"/>
              </a:spcBef>
              <a:buSzPct val="100000"/>
              <a:buFont typeface="Helvetica Neue"/>
              <a:buAutoNum type="arabicPeriod" startAt="1"/>
              <a:defRPr sz="1900">
                <a:latin typeface="Helvetica"/>
                <a:ea typeface="Helvetica"/>
                <a:cs typeface="Helvetica"/>
                <a:sym typeface="Helvetica"/>
              </a:defRPr>
            </a:pPr>
            <a:r>
              <a:t>Среди </a:t>
            </a:r>
            <a:r>
              <a:rPr b="1"/>
              <a:t>TR</a:t>
            </a:r>
            <a:r>
              <a:t> клиентов могут быть как </a:t>
            </a:r>
            <a:r>
              <a:rPr i="1"/>
              <a:t>убеждаемые</a:t>
            </a:r>
            <a:r>
              <a:t>, так и </a:t>
            </a:r>
            <a:r>
              <a:rPr i="1"/>
              <a:t>лояльные</a:t>
            </a:r>
            <a:r>
              <a:t> типы клиентов</a:t>
            </a:r>
          </a:p>
          <a:p>
            <a:pPr marL="355599" indent="-355599" defTabSz="355600">
              <a:spcBef>
                <a:spcPts val="0"/>
              </a:spcBef>
              <a:buSzPct val="100000"/>
              <a:buFont typeface="Helvetica Neue"/>
              <a:buAutoNum type="arabicPeriod" startAt="1"/>
              <a:defRPr sz="1900">
                <a:latin typeface="Helvetica"/>
                <a:ea typeface="Helvetica"/>
                <a:cs typeface="Helvetica"/>
                <a:sym typeface="Helvetica"/>
              </a:defRPr>
            </a:pPr>
            <a:r>
              <a:t>Среди </a:t>
            </a:r>
            <a:r>
              <a:rPr b="1"/>
              <a:t>ТN</a:t>
            </a:r>
            <a:r>
              <a:t> клиентов могут быть как </a:t>
            </a:r>
            <a:r>
              <a:rPr i="1"/>
              <a:t>не беспокоить</a:t>
            </a:r>
            <a:r>
              <a:t>, так и </a:t>
            </a:r>
            <a:r>
              <a:rPr i="1"/>
              <a:t>потерянные</a:t>
            </a:r>
            <a:r>
              <a:t> типы клиентов</a:t>
            </a:r>
          </a:p>
        </p:txBody>
      </p:sp>
      <p:pic>
        <p:nvPicPr>
          <p:cNvPr id="170" name="Снимок экрана 2020-07-23 в 19.05.57.png" descr="Снимок экрана 2020-07-23 в 19.05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4150" y="4512071"/>
            <a:ext cx="10096500" cy="495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Можем посчитать uplif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Можем посчитать uplift</a:t>
            </a:r>
          </a:p>
        </p:txBody>
      </p:sp>
      <p:pic>
        <p:nvPicPr>
          <p:cNvPr id="173" name="Снимок экрана 2020-07-23 в 19.10.18.png" descr="Снимок экрана 2020-07-23 в 19.10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5663" y="3266330"/>
            <a:ext cx="9693474" cy="81271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Мы суммируем вероятности принадлежности к классам TR и CN, так как они содержат тип убеждаемый, который мы хотим найти, и вычитаем вероятности принадлежности к классам TN и CR, так как они содержат тип не беспокоить, которого наоборот хотелось бы избежать."/>
          <p:cNvSpPr txBox="1"/>
          <p:nvPr/>
        </p:nvSpPr>
        <p:spPr>
          <a:xfrm>
            <a:off x="798295" y="4343400"/>
            <a:ext cx="11636810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Мы суммируем вероятности принадлежности к классам TR и CN, так как они содержат тип </a:t>
            </a:r>
            <a:r>
              <a:rPr i="1"/>
              <a:t>убеждаемый</a:t>
            </a:r>
            <a:r>
              <a:t>, который мы хотим найти, и вычитаем вероятности принадлежности к классам TN и CR, так как они содержат тип </a:t>
            </a:r>
            <a:r>
              <a:rPr i="1"/>
              <a:t>не беспокоить</a:t>
            </a:r>
            <a:r>
              <a:t>, которого наоборот хотелось бы избежать.</a:t>
            </a:r>
          </a:p>
        </p:txBody>
      </p:sp>
      <p:pic>
        <p:nvPicPr>
          <p:cNvPr id="175" name="Снимок экрана 2020-07-23 в 19.13.14.png" descr="Снимок экрана 2020-07-23 в 19.13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9714" y="7571829"/>
            <a:ext cx="10265372" cy="118955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В случае дисбаланса делаем поправку"/>
          <p:cNvSpPr txBox="1"/>
          <p:nvPr/>
        </p:nvSpPr>
        <p:spPr>
          <a:xfrm>
            <a:off x="1660601" y="8597899"/>
            <a:ext cx="869299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В случае дисбаланса делаем поправку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Как связано с lookalik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связано с lookalike</a:t>
            </a:r>
          </a:p>
        </p:txBody>
      </p:sp>
      <p:pic>
        <p:nvPicPr>
          <p:cNvPr id="122" name="Снимок экрана 2020-07-23 в 18.38.18.png" descr="Снимок экрана 2020-07-23 в 18.38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7173" y="2859831"/>
            <a:ext cx="11306176" cy="3713222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Строго говоря, эти две задачи самодостаточны и могут решаться отдельно"/>
          <p:cNvSpPr txBox="1"/>
          <p:nvPr/>
        </p:nvSpPr>
        <p:spPr>
          <a:xfrm>
            <a:off x="374129" y="7121484"/>
            <a:ext cx="12535942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Строго говоря, эти две задачи самодостаточны и могут решаться отдельно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Модел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Модели</a:t>
            </a:r>
          </a:p>
        </p:txBody>
      </p:sp>
      <p:sp>
        <p:nvSpPr>
          <p:cNvPr id="126" name="Response модель оценивает вероятность того, что клиент выполнит целевое действие при условии коммуникации. В этом случае обучающей выборкой являются данные, собранные после некоторого взаимодействия с клиентами. В отличии от первого подхода в нашем распоряжении имеются реальные позитивные и негативные наблюдения (например, клиент оформил кредитную карту или отказался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6719" indent="-426719" defTabSz="355600">
              <a:spcBef>
                <a:spcPts val="0"/>
              </a:spcBef>
              <a:buFont typeface="Menlo"/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Response модель</a:t>
            </a:r>
            <a:r>
              <a:t> оценивает вероятность того, что клиент выполнит целевое действие при условии коммуникации. В этом случае обучающей выборкой являются данные, собранные после некоторого взаимодействия с клиентами. В отличии от первого подхода в нашем распоряжении имеются реальные позитивные и негативные наблюдения (например, клиент оформил кредитную карту или отказался).</a:t>
            </a:r>
          </a:p>
          <a:p>
            <a:pPr marL="426719" indent="-426719" defTabSz="355600">
              <a:spcBef>
                <a:spcPts val="0"/>
              </a:spcBef>
              <a:buFont typeface="Menlo"/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Uplift модель </a:t>
            </a:r>
            <a:r>
              <a:t>оценивает чистый эффект от коммуникации, пытаясь выбрать только тех клиентов, которые совершат целевое действие только при нашем взаимодействии. Модель оценивает разницу в поведении клиента при наличии воздействия и при его отсутствии.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В чем же дилемм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чем же дилемма</a:t>
            </a:r>
          </a:p>
        </p:txBody>
      </p:sp>
      <p:pic>
        <p:nvPicPr>
          <p:cNvPr id="129" name="Снимок экрана 2020-07-23 в 18.41.52.png" descr="Снимок экрана 2020-07-23 в 18.41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4698" y="2527300"/>
            <a:ext cx="6715404" cy="7035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ATE  (conditional average treatment effec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CATE  (conditional average treatment effect)</a:t>
            </a:r>
          </a:p>
        </p:txBody>
      </p:sp>
      <p:pic>
        <p:nvPicPr>
          <p:cNvPr id="132" name="Снимок экрана 2020-07-23 в 18.43.20.png" descr="Снимок экрана 2020-07-23 в 18.43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3516" y="4116437"/>
            <a:ext cx="6092146" cy="102261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Невозможно посчитать напрямую"/>
          <p:cNvSpPr txBox="1"/>
          <p:nvPr/>
        </p:nvSpPr>
        <p:spPr>
          <a:xfrm>
            <a:off x="1146619" y="5664199"/>
            <a:ext cx="758736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Невозможно посчитать напрямую</a:t>
            </a:r>
          </a:p>
        </p:txBody>
      </p:sp>
      <p:sp>
        <p:nvSpPr>
          <p:cNvPr id="134" name="Поэтому оценим с помощью uplift"/>
          <p:cNvSpPr txBox="1"/>
          <p:nvPr/>
        </p:nvSpPr>
        <p:spPr>
          <a:xfrm>
            <a:off x="1158443" y="6426199"/>
            <a:ext cx="75637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Поэтому оценим с помощью uplift</a:t>
            </a:r>
          </a:p>
        </p:txBody>
      </p:sp>
      <p:pic>
        <p:nvPicPr>
          <p:cNvPr id="135" name="Снимок экрана 2020-07-23 в 18.45.13.png" descr="Снимок экрана 2020-07-23 в 18.45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36031" y="7449939"/>
            <a:ext cx="8379375" cy="630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Эксперимен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Эксперимент</a:t>
            </a:r>
          </a:p>
        </p:txBody>
      </p:sp>
      <p:sp>
        <p:nvSpPr>
          <p:cNvPr id="138" name="нам нужно оценить разницу между двумя событиями, которые являются взаимоисключающими для конкретного клиента (либо мы коммуницируем с человеком, либо нет; нельзя одновременно совершить два этих действия)."/>
          <p:cNvSpPr txBox="1"/>
          <p:nvPr>
            <p:ph type="body" sz="quarter" idx="1"/>
          </p:nvPr>
        </p:nvSpPr>
        <p:spPr>
          <a:xfrm>
            <a:off x="952500" y="2590800"/>
            <a:ext cx="11099800" cy="2120900"/>
          </a:xfrm>
          <a:prstGeom prst="rect">
            <a:avLst/>
          </a:prstGeom>
        </p:spPr>
        <p:txBody>
          <a:bodyPr/>
          <a:lstStyle>
            <a:lvl1pPr marL="0" indent="0" defTabSz="355600">
              <a:spcBef>
                <a:spcPts val="0"/>
              </a:spcBef>
              <a:buSzTx/>
              <a:buNone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нам нужно оценить разницу между двумя событиями, которые являются взаимоисключающими для конкретного клиента (либо мы коммуницируем с человеком, либо нет; нельзя одновременно совершить два этих действия).</a:t>
            </a:r>
          </a:p>
        </p:txBody>
      </p:sp>
      <p:sp>
        <p:nvSpPr>
          <p:cNvPr id="139" name="Для получения обучающей выборки для моделирования uplift необходимо провести эксперимент:…"/>
          <p:cNvSpPr txBox="1"/>
          <p:nvPr/>
        </p:nvSpPr>
        <p:spPr>
          <a:xfrm>
            <a:off x="120091" y="5086349"/>
            <a:ext cx="12669255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defRPr sz="2100">
                <a:latin typeface="Helvetica"/>
                <a:ea typeface="Helvetica"/>
                <a:cs typeface="Helvetica"/>
                <a:sym typeface="Helvetica"/>
              </a:defRPr>
            </a:pPr>
            <a:r>
              <a:t>Для получения обучающей выборки для моделирования uplift необходимо провести эксперимент: </a:t>
            </a:r>
          </a:p>
          <a:p>
            <a:pPr algn="l" defTabSz="355600">
              <a:defRPr sz="21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55599" indent="-355599" algn="l" defTabSz="355600">
              <a:buSzPct val="100000"/>
              <a:buFont typeface="Helvetica Neue"/>
              <a:buAutoNum type="arabicPeriod" startAt="1"/>
              <a:defRPr sz="2100">
                <a:latin typeface="Helvetica"/>
                <a:ea typeface="Helvetica"/>
                <a:cs typeface="Helvetica"/>
                <a:sym typeface="Helvetica"/>
              </a:defRPr>
            </a:pPr>
            <a:r>
              <a:t>Случайным образом разбить репрезентативную часть клиентской базы на целевую и </a:t>
            </a:r>
            <a:br/>
            <a:r>
              <a:t>контрольную группы;</a:t>
            </a:r>
          </a:p>
          <a:p>
            <a:pPr marL="355599" indent="-355599" algn="l" defTabSz="355600">
              <a:buSzPct val="100000"/>
              <a:buFont typeface="Helvetica Neue"/>
              <a:buAutoNum type="arabicPeriod" startAt="1"/>
              <a:defRPr sz="2100">
                <a:latin typeface="Helvetica"/>
                <a:ea typeface="Helvetica"/>
                <a:cs typeface="Helvetica"/>
                <a:sym typeface="Helvetica"/>
              </a:defRPr>
            </a:pPr>
            <a:r>
              <a:t>Запустить пилот маркетинговой кампании на целевую группу.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Дизайн эксперимент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Дизайн эксперимента</a:t>
            </a:r>
          </a:p>
        </p:txBody>
      </p:sp>
      <p:pic>
        <p:nvPicPr>
          <p:cNvPr id="142" name="Снимок экрана 2020-07-23 в 18.49.34.png" descr="Снимок экрана 2020-07-23 в 18.49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266" y="2983951"/>
            <a:ext cx="11264268" cy="5512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Типы пользователей по реакции на воздейств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Типы пользователей по реакции на воздействие</a:t>
            </a:r>
          </a:p>
        </p:txBody>
      </p:sp>
      <p:pic>
        <p:nvPicPr>
          <p:cNvPr id="145" name="Снимок экрана 2020-07-23 в 18.54.11.png" descr="Снимок экрана 2020-07-23 в 18.54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98556" y="3141811"/>
            <a:ext cx="5258038" cy="4691564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Не беспокоить (Do-Not-Disturbs) — человек, который будет реагировать негативно, если с ним  прокоммуницировать.…"/>
          <p:cNvSpPr txBox="1"/>
          <p:nvPr/>
        </p:nvSpPr>
        <p:spPr>
          <a:xfrm>
            <a:off x="276374" y="2884092"/>
            <a:ext cx="7824540" cy="541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55599" indent="-355599" algn="l" defTabSz="355600">
              <a:buSzPct val="100000"/>
              <a:buFont typeface="Helvetica Neue"/>
              <a:buAutoNum type="arabicPeriod" startAt="1"/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Не беспокоить (Do-Not-Disturbs) </a:t>
            </a:r>
            <a:r>
              <a:t>— человек, который будет реагировать негативно, если с ним </a:t>
            </a:r>
            <a:br/>
            <a:r>
              <a:t>прокоммуницировать.</a:t>
            </a:r>
          </a:p>
          <a:p>
            <a:pPr marL="355599" indent="-355599" algn="l" defTabSz="355600">
              <a:buSzPct val="100000"/>
              <a:buFont typeface="Helvetica Neue"/>
              <a:buAutoNum type="arabicPeriod" startAt="1"/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Потерянный (Lost Causes)</a:t>
            </a:r>
            <a:r>
              <a:t> — человек, который никогда не совершит целевое действие, вне </a:t>
            </a:r>
            <a:br/>
            <a:r>
              <a:t>зависимости от коммуникаций. Взаимодействие с такими клиентами не приносит дополнительного </a:t>
            </a:r>
            <a:br/>
            <a:r>
              <a:t>дохода, но создает дополнительные затраты.</a:t>
            </a:r>
          </a:p>
          <a:p>
            <a:pPr marL="355599" indent="-355599" algn="l" defTabSz="355600">
              <a:buSzPct val="100000"/>
              <a:buFont typeface="Helvetica Neue"/>
              <a:buAutoNum type="arabicPeriod" startAt="1"/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Лояльный (Sure Things)</a:t>
            </a:r>
            <a:r>
              <a:t> — человек, который будет реагировать положительно, несмотря ни на что. </a:t>
            </a:r>
            <a:br/>
            <a:r>
              <a:t>Это самый лояльный вид клиентов. По аналогии с предыдущим пунктом, такие клиенты также расходуют </a:t>
            </a:r>
            <a:br/>
            <a:r>
              <a:t>бюджет.</a:t>
            </a:r>
          </a:p>
          <a:p>
            <a:pPr marL="355599" indent="-355599" algn="l" defTabSz="355600">
              <a:buSzPct val="100000"/>
              <a:buFont typeface="Helvetica Neue"/>
              <a:buAutoNum type="arabicPeriod" startAt="1"/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Убеждаемый (Persuadables)</a:t>
            </a:r>
            <a:r>
              <a:t> — это человек, который положительно реагирует на предложение, но при </a:t>
            </a:r>
            <a:br/>
            <a:r>
              <a:t>его отсутствии не выполнил бы целевого действия. Это те люди, которых мы хотели бы определить </a:t>
            </a:r>
            <a:br/>
            <a:r>
              <a:t>нашей моделью, чтобы с ними прокоммуницировать.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Одна модель с дополнительным признако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Одна модель с дополнительным признаком</a:t>
            </a:r>
          </a:p>
        </p:txBody>
      </p:sp>
      <p:pic>
        <p:nvPicPr>
          <p:cNvPr id="149" name="Снимок экрана 2020-07-23 в 18.58.07.png" descr="Снимок экрана 2020-07-23 в 18.58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2861" y="3295650"/>
            <a:ext cx="10719078" cy="57079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