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4">
  <p:sldMasterIdLst>
    <p:sldMasterId id="2147483744" r:id="rId2"/>
    <p:sldMasterId id="2147483757" r:id="rId3"/>
  </p:sldMasterIdLst>
  <p:notesMasterIdLst>
    <p:notesMasterId r:id="rId26"/>
  </p:notesMasterIdLst>
  <p:handoutMasterIdLst>
    <p:handoutMasterId r:id="rId27"/>
  </p:handoutMasterIdLst>
  <p:sldIdLst>
    <p:sldId id="256" r:id="rId4"/>
    <p:sldId id="742" r:id="rId5"/>
    <p:sldId id="287" r:id="rId6"/>
    <p:sldId id="768" r:id="rId7"/>
    <p:sldId id="771" r:id="rId8"/>
    <p:sldId id="769" r:id="rId9"/>
    <p:sldId id="770" r:id="rId10"/>
    <p:sldId id="767" r:id="rId11"/>
    <p:sldId id="766" r:id="rId12"/>
    <p:sldId id="743" r:id="rId13"/>
    <p:sldId id="374" r:id="rId14"/>
    <p:sldId id="284" r:id="rId15"/>
    <p:sldId id="285" r:id="rId16"/>
    <p:sldId id="258" r:id="rId17"/>
    <p:sldId id="288" r:id="rId18"/>
    <p:sldId id="280" r:id="rId19"/>
    <p:sldId id="370" r:id="rId20"/>
    <p:sldId id="780" r:id="rId21"/>
    <p:sldId id="270" r:id="rId22"/>
    <p:sldId id="271" r:id="rId23"/>
    <p:sldId id="272" r:id="rId24"/>
    <p:sldId id="27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D9E8ED"/>
    <a:srgbClr val="EEC9CB"/>
    <a:srgbClr val="EEF2CB"/>
    <a:srgbClr val="FFFF00"/>
    <a:srgbClr val="92BFC0"/>
    <a:srgbClr val="572314"/>
    <a:srgbClr val="6511F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3" autoAdjust="0"/>
    <p:restoredTop sz="85330" autoAdjust="0"/>
  </p:normalViewPr>
  <p:slideViewPr>
    <p:cSldViewPr>
      <p:cViewPr varScale="1">
        <p:scale>
          <a:sx n="66" d="100"/>
          <a:sy n="66" d="100"/>
        </p:scale>
        <p:origin x="90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31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5523"/>
    </p:cViewPr>
  </p:sorterViewPr>
  <p:notesViewPr>
    <p:cSldViewPr>
      <p:cViewPr varScale="1">
        <p:scale>
          <a:sx n="61" d="100"/>
          <a:sy n="61" d="100"/>
        </p:scale>
        <p:origin x="2318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DD320-6E15-464D-B634-59560058EB80}" type="datetimeFigureOut">
              <a:rPr lang="ru-RU" smtClean="0"/>
              <a:t>06.09.2017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CAEA9-F83B-459D-B2CC-D0CC72475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744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noProof="0" dirty="0" smtClean="0"/>
              <a:t>Немного о себе… Почему я читаю Вам эти лекции.</a:t>
            </a:r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05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Информационная система</a:t>
            </a:r>
            <a:r>
              <a:rPr lang="ru-RU" baseline="0" dirty="0" smtClean="0"/>
              <a:t> – система хранения, обработки и выдачи информации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664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 поводу</a:t>
            </a:r>
            <a:r>
              <a:rPr lang="ru-RU" baseline="0" dirty="0" smtClean="0"/>
              <a:t> ГОСТ рассказать анекдот про математика и Шерлока Холмса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95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Определимся с нотацией – что такое квадратики и что такое линии</a:t>
            </a:r>
          </a:p>
          <a:p>
            <a:r>
              <a:rPr lang="ru-RU" dirty="0" smtClean="0"/>
              <a:t>Стопки с листиками на каждом из которых</a:t>
            </a:r>
            <a:r>
              <a:rPr lang="ru-RU" baseline="0" dirty="0" smtClean="0"/>
              <a:t> написаны атрибуты сущности</a:t>
            </a:r>
          </a:p>
          <a:p>
            <a:r>
              <a:rPr lang="ru-RU" baseline="0" dirty="0" smtClean="0"/>
              <a:t>У иерархической системы главный признак – один родитель! Т.е. , по сути - все связи односторонние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33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А здесь уже непонятно где чей родитель… связи двухсторонние</a:t>
            </a:r>
          </a:p>
          <a:p>
            <a:r>
              <a:rPr lang="ru-RU" dirty="0" smtClean="0"/>
              <a:t>Поэтому данные можно перевернуть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61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ru-RU" noProof="1" smtClean="0"/>
              <a:t>Образец заголовка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ru-RU" noProof="1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06.09.2017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294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06.09.2017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913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06.09.2017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832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06.09.2017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1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06.09.2017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624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06.09.2017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1130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06.09.2017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1437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06.09.2017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64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40080" indent="-237744">
              <a:buClr>
                <a:schemeClr val="accent5"/>
              </a:buClr>
              <a:buFont typeface="Wingdings" panose="05000000000000000000" pitchFamily="2" charset="2"/>
              <a:buChar char="Ø"/>
              <a:defRPr sz="28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06.09.2017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1183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06.09.2017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2297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2A9-63CE-4681-A18C-55458555571A}" type="datetimeFigureOut">
              <a:rPr lang="ru-RU" smtClean="0"/>
              <a:t>06.09.2017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71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6347048" cy="851694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4000" b="1" cap="all" baseline="0"/>
            </a:lvl1pPr>
            <a:extLst/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88136" y="0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ru-RU" noProof="1" smtClean="0"/>
              <a:t>Образец заголовка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ru-RU" noProof="1" smtClean="0"/>
              <a:t>Образец текста</a:t>
            </a:r>
          </a:p>
          <a:p>
            <a:pPr lvl="1"/>
            <a:r>
              <a:rPr lang="ru-RU" noProof="1" smtClean="0"/>
              <a:t>Второй уровень</a:t>
            </a:r>
          </a:p>
          <a:p>
            <a:pPr lvl="2"/>
            <a:r>
              <a:rPr lang="ru-RU" noProof="1" smtClean="0"/>
              <a:t>Третий уровень</a:t>
            </a:r>
          </a:p>
          <a:p>
            <a:pPr lvl="3"/>
            <a:r>
              <a:rPr lang="ru-RU" noProof="1" smtClean="0"/>
              <a:t>Четвертый уровень</a:t>
            </a:r>
          </a:p>
          <a:p>
            <a:pPr lvl="4"/>
            <a:r>
              <a:rPr lang="ru-RU" noProof="1" smtClean="0"/>
              <a:t>Пятый уровень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9/6/2017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4E2A9-63CE-4681-A18C-55458555571A}" type="datetimeFigureOut">
              <a:rPr lang="ru-RU" smtClean="0"/>
              <a:t>06.09.2017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2F7C-2F23-4BCA-BC88-0C786F44AE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28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gif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976840"/>
          </a:xfrm>
          <a:noFill/>
        </p:spPr>
        <p:txBody>
          <a:bodyPr anchor="t" anchorCtr="0"/>
          <a:lstStyle/>
          <a:p>
            <a:r>
              <a:rPr lang="ru-RU" dirty="0">
                <a:effectLst/>
              </a:rPr>
              <a:t>Б</a:t>
            </a:r>
            <a:r>
              <a:rPr lang="ru-RU" sz="4400" kern="1200" dirty="0" smtClean="0">
                <a:solidFill>
                  <a:schemeClr val="tx2">
                    <a:satMod val="130000"/>
                  </a:schemeClr>
                </a:solidFill>
                <a:effectLst/>
              </a:rPr>
              <a:t>азы данных</a:t>
            </a:r>
            <a:endParaRPr lang="ru-RU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600" kern="1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rPr>
              <a:t>Преподаватель</a:t>
            </a:r>
          </a:p>
          <a:p>
            <a:r>
              <a:rPr lang="ru-RU" sz="2600" kern="1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rPr>
              <a:t>Фомин Михаил Михайлович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4059222"/>
            <a:ext cx="2247900" cy="5810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255" y="5096805"/>
            <a:ext cx="2219325" cy="5143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157537"/>
            <a:ext cx="2705716" cy="48271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5096805"/>
            <a:ext cx="3005932" cy="4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435608" y="1226101"/>
            <a:ext cx="7498080" cy="292297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/>
              <a:t>Oracle Database 11</a:t>
            </a:r>
            <a:r>
              <a:rPr lang="en-US" i="1" dirty="0"/>
              <a:t>g</a:t>
            </a:r>
            <a:r>
              <a:rPr lang="en-US" dirty="0"/>
              <a:t> Express Edition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/>
              <a:t>Oracle SQL Developer</a:t>
            </a:r>
            <a:endParaRPr lang="ru-RU" dirty="0"/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 smtClean="0"/>
              <a:t>Oracle </a:t>
            </a:r>
            <a:r>
              <a:rPr lang="en-US" dirty="0"/>
              <a:t>SQL </a:t>
            </a:r>
            <a:r>
              <a:rPr lang="en-US" dirty="0" smtClean="0"/>
              <a:t>Developer</a:t>
            </a:r>
            <a:r>
              <a:rPr lang="ru-RU" dirty="0" smtClean="0"/>
              <a:t> </a:t>
            </a:r>
            <a:r>
              <a:rPr lang="en-US" dirty="0"/>
              <a:t>Data </a:t>
            </a:r>
            <a:r>
              <a:rPr lang="en-US" dirty="0" smtClean="0"/>
              <a:t>Modeler</a:t>
            </a:r>
            <a:endParaRPr lang="ru-RU" dirty="0" smtClean="0"/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/>
              <a:t>Oracle Application Express</a:t>
            </a:r>
            <a:endParaRPr lang="ru-RU" dirty="0" smtClean="0"/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 smtClean="0"/>
              <a:t>MS Access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116632"/>
            <a:ext cx="7498080" cy="936104"/>
          </a:xfrm>
        </p:spPr>
        <p:txBody>
          <a:bodyPr/>
          <a:lstStyle/>
          <a:p>
            <a:r>
              <a:rPr lang="ru-RU" dirty="0" smtClean="0"/>
              <a:t>Программные средства</a:t>
            </a:r>
            <a:endParaRPr lang="ru-RU" dirty="0"/>
          </a:p>
        </p:txBody>
      </p:sp>
      <p:pic>
        <p:nvPicPr>
          <p:cNvPr id="2050" name="Picture 2" descr="http://www.chabria.com/productimg/1273216143484813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158216"/>
            <a:ext cx="1905000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bs.twimg.com/media/CfYEyszWIAA5ye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185" y="3772930"/>
            <a:ext cx="1548172" cy="1032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fahm.com/images/oracle-sql-developer-data-modeler-mysql-i1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179" y="5499093"/>
            <a:ext cx="1656184" cy="10520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systemrequirements.xyz/wp-content/uploads/2016/07/Microsoft-Access-2016-System-Requirement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5002872"/>
            <a:ext cx="2743920" cy="155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772930"/>
            <a:ext cx="2743920" cy="104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0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ru-RU" dirty="0" smtClean="0"/>
              <a:t>Особенности этого курса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1447800"/>
            <a:ext cx="7560841" cy="469032"/>
          </a:xfrm>
        </p:spPr>
        <p:txBody>
          <a:bodyPr>
            <a:noAutofit/>
          </a:bodyPr>
          <a:lstStyle/>
          <a:p>
            <a:r>
              <a:rPr lang="ru-RU" dirty="0" smtClean="0"/>
              <a:t>Здесь нет теории… тут груз практики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616" y="4640735"/>
            <a:ext cx="78180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70C0"/>
              </a:buClr>
              <a:buFont typeface="Corbel" panose="020B0503020204020204" pitchFamily="34" charset="0"/>
              <a:buChar char="•"/>
            </a:pPr>
            <a:r>
              <a:rPr lang="ru-RU" sz="3200" dirty="0" smtClean="0"/>
              <a:t>В этом курсе собрано огромное количество фактов и идей, которые согласованы и проверены опытом преподавателя</a:t>
            </a:r>
            <a:endParaRPr lang="ru-RU" sz="3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87625" y="1993857"/>
            <a:ext cx="74888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0070C0"/>
              </a:buClr>
              <a:buFont typeface="Corbel" panose="020B0503020204020204" pitchFamily="34" charset="0"/>
              <a:buChar char="•"/>
            </a:pPr>
            <a:r>
              <a:rPr lang="ru-RU" sz="3200" dirty="0"/>
              <a:t>Все рассуждения  и выводы справедливы для больших баз </a:t>
            </a:r>
            <a:r>
              <a:rPr lang="ru-RU" sz="3200" dirty="0" smtClean="0"/>
              <a:t>данных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187625" y="3071075"/>
            <a:ext cx="79563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70C0"/>
              </a:buClr>
              <a:buFont typeface="Corbel" panose="020B0503020204020204" pitchFamily="34" charset="0"/>
              <a:buChar char="•"/>
            </a:pPr>
            <a:r>
              <a:rPr lang="ru-RU" sz="3200" dirty="0" smtClean="0"/>
              <a:t>Взгляд преподавателя на окружающий (предметный о:) мир крайне субъективен и мало толерантен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0098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rmAutofit/>
          </a:bodyPr>
          <a:lstStyle/>
          <a:p>
            <a:r>
              <a:rPr lang="ru-RU" sz="4800" dirty="0" smtClean="0"/>
              <a:t>Кем быть?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1447800"/>
            <a:ext cx="8028384" cy="54102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ru-RU" sz="1800" b="1" dirty="0" smtClean="0"/>
          </a:p>
          <a:p>
            <a:pPr marL="82296" indent="0">
              <a:buNone/>
            </a:pPr>
            <a:r>
              <a:rPr lang="ru-RU" sz="2800" b="1" dirty="0" smtClean="0"/>
              <a:t>ИНФОРМАТИКА </a:t>
            </a:r>
            <a:r>
              <a:rPr lang="ru-RU" sz="2800" b="1" dirty="0"/>
              <a:t>И ВЫЧИСЛИТЕЛЬНАЯ </a:t>
            </a:r>
            <a:r>
              <a:rPr lang="ru-RU" sz="2800" b="1" dirty="0" smtClean="0"/>
              <a:t>ТЕХНИКА</a:t>
            </a:r>
          </a:p>
          <a:p>
            <a:pPr marL="82296" indent="0">
              <a:buNone/>
            </a:pPr>
            <a:r>
              <a:rPr lang="ru-RU" sz="2800" b="1" dirty="0"/>
              <a:t>ФГОС ВО по направлениям </a:t>
            </a:r>
            <a:r>
              <a:rPr lang="ru-RU" sz="2800" b="1" dirty="0" smtClean="0"/>
              <a:t>бакалавриата –</a:t>
            </a:r>
          </a:p>
          <a:p>
            <a:pPr marL="82296" indent="0">
              <a:buNone/>
            </a:pPr>
            <a:r>
              <a:rPr lang="ru-RU" sz="2800" b="1" dirty="0" smtClean="0"/>
              <a:t> </a:t>
            </a:r>
            <a:r>
              <a:rPr lang="en-US" sz="2800" u="sng" dirty="0">
                <a:solidFill>
                  <a:srgbClr val="0070C0"/>
                </a:solidFill>
              </a:rPr>
              <a:t>http://fgosvo.ru/fgosvo/92/91/4/9</a:t>
            </a:r>
            <a:endParaRPr lang="ru-RU" sz="2800" u="sng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2800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ru-RU" sz="2800" b="1" dirty="0" smtClean="0"/>
              <a:t>СВЯЗЬ</a:t>
            </a:r>
            <a:r>
              <a:rPr lang="ru-RU" sz="2800" b="1" dirty="0"/>
              <a:t>, ИНФОРМАЦИОННЫЕ И КОММУНИКАЦИОННЫЕ </a:t>
            </a:r>
            <a:r>
              <a:rPr lang="ru-RU" sz="2800" b="1" dirty="0" smtClean="0"/>
              <a:t>ТЕХНОЛОГИИ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800" b="1" dirty="0" smtClean="0"/>
              <a:t>Профессиональные стандарты –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u="sng" dirty="0" smtClean="0">
                <a:solidFill>
                  <a:srgbClr val="0070C0"/>
                </a:solidFill>
              </a:rPr>
              <a:t>http</a:t>
            </a:r>
            <a:r>
              <a:rPr lang="en-US" sz="2800" u="sng" dirty="0">
                <a:solidFill>
                  <a:srgbClr val="0070C0"/>
                </a:solidFill>
              </a:rPr>
              <a:t>://fgosvo.ru/docs/101/69/2/6</a:t>
            </a:r>
            <a:endParaRPr lang="ru-RU" sz="28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69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931521"/>
          </a:xfrm>
        </p:spPr>
        <p:txBody>
          <a:bodyPr/>
          <a:lstStyle/>
          <a:p>
            <a:r>
              <a:rPr lang="ru-RU" dirty="0" smtClean="0"/>
              <a:t>Что мы будем здесь изучать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1115616" y="1628800"/>
            <a:ext cx="4160472" cy="4558640"/>
          </a:xfrm>
        </p:spPr>
        <p:txBody>
          <a:bodyPr/>
          <a:lstStyle/>
          <a:p>
            <a:pPr marL="82296" indent="0">
              <a:buNone/>
            </a:pPr>
            <a:r>
              <a:rPr lang="ru-RU" dirty="0" smtClean="0"/>
              <a:t>       То, что Вам надо</a:t>
            </a:r>
          </a:p>
          <a:p>
            <a:pPr marL="82296" indent="0">
              <a:buNone/>
            </a:pPr>
            <a:endParaRPr lang="en-US" dirty="0" smtClean="0"/>
          </a:p>
          <a:p>
            <a:pPr marL="360000">
              <a:buFont typeface="Arial" panose="020B0604020202020204" pitchFamily="34" charset="0"/>
              <a:buChar char="•"/>
            </a:pPr>
            <a:r>
              <a:rPr lang="ru-RU" dirty="0" smtClean="0"/>
              <a:t>Аналитик</a:t>
            </a:r>
          </a:p>
          <a:p>
            <a:pPr marL="360000">
              <a:buFont typeface="Arial" panose="020B0604020202020204" pitchFamily="34" charset="0"/>
              <a:buChar char="•"/>
            </a:pPr>
            <a:r>
              <a:rPr lang="ru-RU" dirty="0" smtClean="0"/>
              <a:t>Программист</a:t>
            </a:r>
          </a:p>
          <a:p>
            <a:pPr marL="360000">
              <a:buFont typeface="Arial" panose="020B0604020202020204" pitchFamily="34" charset="0"/>
              <a:buChar char="•"/>
            </a:pPr>
            <a:r>
              <a:rPr lang="ru-RU" dirty="0"/>
              <a:t>А</a:t>
            </a:r>
            <a:r>
              <a:rPr lang="ru-RU" dirty="0" smtClean="0"/>
              <a:t>дминистратор ИС</a:t>
            </a:r>
            <a:r>
              <a:rPr lang="en-US" dirty="0" smtClean="0"/>
              <a:t>/</a:t>
            </a:r>
            <a:r>
              <a:rPr lang="ru-RU" dirty="0" smtClean="0"/>
              <a:t>БД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Менеджер проекта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Преподаватель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Н</a:t>
            </a:r>
            <a:r>
              <a:rPr lang="ru-RU" dirty="0" smtClean="0"/>
              <a:t>аучный </a:t>
            </a:r>
            <a:r>
              <a:rPr lang="ru-RU" dirty="0"/>
              <a:t>работник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5303698" y="1628799"/>
            <a:ext cx="3657600" cy="4568495"/>
          </a:xfrm>
        </p:spPr>
        <p:txBody>
          <a:bodyPr/>
          <a:lstStyle/>
          <a:p>
            <a:pPr marL="82296" indent="0">
              <a:buNone/>
            </a:pPr>
            <a:r>
              <a:rPr lang="ru-RU" dirty="0" smtClean="0"/>
              <a:t>     Что дает этот курс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 marL="360000">
              <a:buFont typeface="Arial" panose="020B0604020202020204" pitchFamily="34" charset="0"/>
              <a:buChar char="•"/>
            </a:pPr>
            <a:r>
              <a:rPr lang="ru-RU" dirty="0" smtClean="0"/>
              <a:t>Аналитик</a:t>
            </a:r>
            <a:endParaRPr lang="ru-RU" dirty="0"/>
          </a:p>
          <a:p>
            <a:pPr marL="360000">
              <a:buFont typeface="Arial" panose="020B0604020202020204" pitchFamily="34" charset="0"/>
              <a:buChar char="•"/>
            </a:pPr>
            <a:r>
              <a:rPr lang="ru-RU" dirty="0" smtClean="0"/>
              <a:t>Программист </a:t>
            </a:r>
            <a:r>
              <a:rPr lang="en-US" dirty="0" smtClean="0"/>
              <a:t>SQL</a:t>
            </a:r>
            <a:endParaRPr lang="ru-RU" dirty="0"/>
          </a:p>
          <a:p>
            <a:pPr marL="360000">
              <a:buFont typeface="Arial" panose="020B0604020202020204" pitchFamily="34" charset="0"/>
              <a:buChar char="•"/>
            </a:pPr>
            <a:r>
              <a:rPr lang="ru-RU" dirty="0"/>
              <a:t>Администратор </a:t>
            </a:r>
            <a:r>
              <a:rPr lang="ru-RU" dirty="0" smtClean="0"/>
              <a:t>БД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H="1">
            <a:off x="5276088" y="1417320"/>
            <a:ext cx="27610" cy="46759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1331640" y="2276872"/>
            <a:ext cx="760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1331640" y="1417320"/>
            <a:ext cx="760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92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7967" y="0"/>
            <a:ext cx="7498080" cy="1143000"/>
          </a:xfrm>
        </p:spPr>
        <p:txBody>
          <a:bodyPr/>
          <a:lstStyle/>
          <a:p>
            <a:r>
              <a:rPr lang="ru-RU" sz="44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План </a:t>
            </a:r>
            <a:r>
              <a:rPr lang="ru-RU" sz="4400" dirty="0" smtClean="0"/>
              <a:t>курса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052736"/>
            <a:ext cx="7746064" cy="568863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3000"/>
              </a:spcBef>
            </a:pPr>
            <a:r>
              <a:rPr lang="ru-RU" dirty="0" smtClean="0"/>
              <a:t>Часть</a:t>
            </a:r>
            <a:r>
              <a:rPr lang="ru-RU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1. Концепции Баз  данных (БД). Реляционные БД и СУБД.</a:t>
            </a:r>
            <a:endParaRPr lang="en-US" dirty="0" smtClean="0"/>
          </a:p>
          <a:p>
            <a:pPr>
              <a:lnSpc>
                <a:spcPct val="120000"/>
              </a:lnSpc>
              <a:spcBef>
                <a:spcPts val="3000"/>
              </a:spcBef>
            </a:pPr>
            <a:r>
              <a:rPr lang="ru-RU" dirty="0" smtClean="0"/>
              <a:t>Часть</a:t>
            </a:r>
            <a:r>
              <a:rPr lang="ru-RU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2. Функции СУБД.</a:t>
            </a:r>
          </a:p>
          <a:p>
            <a:pPr>
              <a:lnSpc>
                <a:spcPct val="120000"/>
              </a:lnSpc>
              <a:spcBef>
                <a:spcPts val="3000"/>
              </a:spcBef>
            </a:pPr>
            <a:r>
              <a:rPr lang="ru-RU" dirty="0" smtClean="0"/>
              <a:t>Часть </a:t>
            </a:r>
            <a:r>
              <a:rPr lang="ru-RU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Проектирование БД.</a:t>
            </a:r>
          </a:p>
          <a:p>
            <a:pPr>
              <a:lnSpc>
                <a:spcPct val="120000"/>
              </a:lnSpc>
              <a:spcBef>
                <a:spcPts val="3000"/>
              </a:spcBef>
            </a:pPr>
            <a:r>
              <a:rPr lang="ru-RU" dirty="0"/>
              <a:t>Часть </a:t>
            </a:r>
            <a:r>
              <a:rPr lang="ru-RU" dirty="0" smtClean="0"/>
              <a:t>4. Понимание </a:t>
            </a:r>
            <a:r>
              <a:rPr lang="en-US" dirty="0" smtClean="0"/>
              <a:t>SQL</a:t>
            </a:r>
            <a:endParaRPr lang="ru-RU" dirty="0" smtClean="0"/>
          </a:p>
          <a:p>
            <a:pPr>
              <a:lnSpc>
                <a:spcPct val="120000"/>
              </a:lnSpc>
              <a:spcBef>
                <a:spcPts val="3000"/>
              </a:spcBef>
            </a:pPr>
            <a:r>
              <a:rPr lang="ru-RU" dirty="0"/>
              <a:t>Часть </a:t>
            </a:r>
            <a:r>
              <a:rPr lang="ru-RU" dirty="0" smtClean="0"/>
              <a:t>5.  </a:t>
            </a:r>
            <a:r>
              <a:rPr lang="en-US" dirty="0" smtClean="0"/>
              <a:t>BI </a:t>
            </a:r>
            <a:r>
              <a:rPr lang="ru-RU" dirty="0" smtClean="0"/>
              <a:t>и</a:t>
            </a:r>
            <a:r>
              <a:rPr lang="en-US" dirty="0" smtClean="0"/>
              <a:t> NoSQL</a:t>
            </a:r>
            <a:endParaRPr lang="ru-RU" sz="3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20000"/>
              </a:lnSpc>
              <a:spcBef>
                <a:spcPts val="3000"/>
              </a:spcBef>
            </a:pPr>
            <a:r>
              <a:rPr lang="ru-RU" dirty="0"/>
              <a:t>Часть </a:t>
            </a:r>
            <a:r>
              <a:rPr lang="en-US" dirty="0" smtClean="0"/>
              <a:t>6</a:t>
            </a:r>
            <a:r>
              <a:rPr lang="ru-RU" dirty="0" smtClean="0"/>
              <a:t>. Эксплуатация и обслуживание БД.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26122"/>
            <a:ext cx="8352928" cy="86377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Информационная система,  что это?</a:t>
            </a:r>
            <a:endParaRPr lang="ru-RU" dirty="0"/>
          </a:p>
        </p:txBody>
      </p:sp>
      <p:sp>
        <p:nvSpPr>
          <p:cNvPr id="4" name="Объект 3"/>
          <p:cNvSpPr txBox="1">
            <a:spLocks noGrp="1"/>
          </p:cNvSpPr>
          <p:nvPr>
            <p:ph idx="1"/>
          </p:nvPr>
        </p:nvSpPr>
        <p:spPr>
          <a:xfrm>
            <a:off x="1187624" y="1052736"/>
            <a:ext cx="7776864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36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b="1" dirty="0"/>
              <a:t>Информационная система </a:t>
            </a:r>
            <a:r>
              <a:rPr lang="ru-RU" sz="1800" dirty="0"/>
              <a:t>— система, предназначенная для хранения, поиска и обработки информации, и соответствующие организационные ресурсы (человеческие, технические, финансовые и т. д.), которые обеспечивают сбор, обработку и распространение информации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5883" y="2829741"/>
            <a:ext cx="7776863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indent="360000" algn="just"/>
            <a:r>
              <a:rPr lang="ru-RU" b="1" dirty="0"/>
              <a:t>Информационная система </a:t>
            </a:r>
            <a:r>
              <a:rPr lang="ru-RU" dirty="0"/>
              <a:t> — совокупность содержащейся в </a:t>
            </a:r>
            <a:r>
              <a:rPr lang="ru-RU" dirty="0" smtClean="0"/>
              <a:t>базах данных информации </a:t>
            </a:r>
            <a:r>
              <a:rPr lang="ru-RU" dirty="0"/>
              <a:t>и обеспечивающих её обработку информационных технологий и технических </a:t>
            </a:r>
            <a:r>
              <a:rPr lang="ru-RU" dirty="0" smtClean="0"/>
              <a:t>средств.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4360242"/>
            <a:ext cx="7776863" cy="175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indent="457200" algn="just"/>
            <a:r>
              <a:rPr lang="ru-RU" b="1" dirty="0"/>
              <a:t>Информационная система </a:t>
            </a:r>
            <a:r>
              <a:rPr lang="ru-RU" dirty="0" smtClean="0"/>
              <a:t>предназначена </a:t>
            </a:r>
            <a:r>
              <a:rPr lang="ru-RU" dirty="0"/>
              <a:t>для своевременного обеспечения пользователей надлежащей информацией в рамках определенной предметной области, при этом результатом функционирования информационных систем является информационная продукция — документы, информационные массивы, и информационные услуги.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3306" y="2253065"/>
            <a:ext cx="213118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ISO/IEC 2382-1:1993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85034" y="3753071"/>
            <a:ext cx="457771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Федеральный закон Российской Федерации </a:t>
            </a: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509341" y="6114568"/>
            <a:ext cx="7453405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i="1" dirty="0" err="1"/>
              <a:t>Когаловский</a:t>
            </a:r>
            <a:r>
              <a:rPr lang="ru-RU" sz="1600" i="1" dirty="0"/>
              <a:t> М. Р.</a:t>
            </a:r>
            <a:r>
              <a:rPr lang="ru-RU" sz="1600" dirty="0"/>
              <a:t> Энциклопедия технологий баз данных</a:t>
            </a:r>
            <a:r>
              <a:rPr lang="ru-RU" sz="1600" dirty="0" smtClean="0"/>
              <a:t>. </a:t>
            </a:r>
            <a:r>
              <a:rPr lang="ru-RU" sz="1600" dirty="0"/>
              <a:t>2002</a:t>
            </a:r>
            <a:r>
              <a:rPr lang="ru-RU" sz="1600" dirty="0" smtClean="0"/>
              <a:t>.</a:t>
            </a:r>
            <a:r>
              <a:rPr lang="ru-RU" sz="1600" dirty="0"/>
              <a:t> </a:t>
            </a:r>
            <a:r>
              <a:rPr lang="ru-RU" sz="1600" dirty="0" smtClean="0"/>
              <a:t>ISBN 5-279-02276-4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27044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ru-RU" dirty="0" smtClean="0"/>
              <a:t>База данных,  что это?</a:t>
            </a:r>
            <a:endParaRPr lang="ru-RU" dirty="0"/>
          </a:p>
        </p:txBody>
      </p:sp>
      <p:sp>
        <p:nvSpPr>
          <p:cNvPr id="4" name="Объект 3"/>
          <p:cNvSpPr txBox="1">
            <a:spLocks noGrp="1"/>
          </p:cNvSpPr>
          <p:nvPr>
            <p:ph idx="1"/>
          </p:nvPr>
        </p:nvSpPr>
        <p:spPr>
          <a:xfrm>
            <a:off x="1158566" y="1418852"/>
            <a:ext cx="7776864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36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b="1" dirty="0" smtClean="0"/>
              <a:t>База данных</a:t>
            </a:r>
            <a:r>
              <a:rPr lang="ru-RU" sz="1800" dirty="0"/>
              <a:t> — представленная в объективной форме </a:t>
            </a:r>
            <a:r>
              <a:rPr lang="ru-RU" sz="1800" dirty="0" smtClean="0"/>
              <a:t>совокупность самостоятельных материалов, </a:t>
            </a:r>
            <a:r>
              <a:rPr lang="ru-RU" sz="1800" dirty="0"/>
              <a:t>систематизированных </a:t>
            </a:r>
            <a:r>
              <a:rPr lang="ru-RU" sz="1800" dirty="0" smtClean="0"/>
              <a:t>таким </a:t>
            </a:r>
            <a:r>
              <a:rPr lang="ru-RU" sz="1800" dirty="0"/>
              <a:t>образом, чтобы эти материалы могли быть найдены и обработаны с помощью электронной вычислительной машины (ЭВМ</a:t>
            </a:r>
            <a:r>
              <a:rPr lang="ru-RU" sz="1800" dirty="0" smtClean="0"/>
              <a:t>).</a:t>
            </a:r>
            <a:endParaRPr lang="ru-RU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158566" y="3142182"/>
            <a:ext cx="7776863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indent="360000" algn="just"/>
            <a:r>
              <a:rPr lang="ru-RU" b="1" dirty="0"/>
              <a:t>База данных</a:t>
            </a:r>
            <a:r>
              <a:rPr lang="ru-RU" dirty="0"/>
              <a:t> — совокупность данных, хранимых в соответствии со схемой данных, манипулирование которыми выполняют в соответствии с правилами средств моделирования данных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158566" y="4726358"/>
            <a:ext cx="7776863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indent="360000" algn="just"/>
            <a:r>
              <a:rPr lang="ru-RU" b="1" dirty="0"/>
              <a:t>База данных</a:t>
            </a:r>
            <a:r>
              <a:rPr lang="ru-RU" dirty="0"/>
              <a:t> — организованная в соответствии с определёнными правилами и поддерживаемая в памяти компьютера совокупность данных, характеризующая актуальное состояние некоторой предметной области и используемая для удовлетворения информационных потребностей </a:t>
            </a:r>
            <a:r>
              <a:rPr lang="ru-RU" dirty="0" smtClean="0"/>
              <a:t>пользователей.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393866" y="2619181"/>
            <a:ext cx="354156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Гражданский кодекс РФ, ст. 1260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78168" y="4065512"/>
            <a:ext cx="6157262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/>
              <a:t>ГОСТ Р ИСО МЭК ТО 10032-2007: </a:t>
            </a:r>
            <a:r>
              <a:rPr lang="ru-RU" sz="1600" dirty="0" smtClean="0"/>
              <a:t>(</a:t>
            </a:r>
            <a:r>
              <a:rPr lang="ru-RU" sz="1600" dirty="0"/>
              <a:t>идентичен ISO/IEC TR </a:t>
            </a:r>
            <a:r>
              <a:rPr lang="ru-RU" sz="1600" dirty="0" smtClean="0"/>
              <a:t>10032:2003)</a:t>
            </a: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482024" y="6211109"/>
            <a:ext cx="7453405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i="1" dirty="0" err="1"/>
              <a:t>Когаловский</a:t>
            </a:r>
            <a:r>
              <a:rPr lang="ru-RU" sz="1600" i="1" dirty="0"/>
              <a:t> М. Р.</a:t>
            </a:r>
            <a:r>
              <a:rPr lang="ru-RU" sz="1600" dirty="0"/>
              <a:t> Энциклопедия технологий баз данных</a:t>
            </a:r>
            <a:r>
              <a:rPr lang="ru-RU" sz="1600" dirty="0" smtClean="0"/>
              <a:t>. </a:t>
            </a:r>
            <a:r>
              <a:rPr lang="ru-RU" sz="1600" dirty="0"/>
              <a:t>2002</a:t>
            </a:r>
            <a:r>
              <a:rPr lang="ru-RU" sz="1600" dirty="0" smtClean="0"/>
              <a:t>.</a:t>
            </a:r>
            <a:r>
              <a:rPr lang="ru-RU" sz="1600" dirty="0"/>
              <a:t> </a:t>
            </a:r>
            <a:r>
              <a:rPr lang="ru-RU" sz="1600" dirty="0" smtClean="0"/>
              <a:t>ISBN 5-279-02276-4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05324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3688" y="274638"/>
            <a:ext cx="7170000" cy="1143000"/>
          </a:xfrm>
        </p:spPr>
        <p:txBody>
          <a:bodyPr/>
          <a:lstStyle/>
          <a:p>
            <a:r>
              <a:rPr lang="ru-RU" dirty="0" smtClean="0">
                <a:effectLst/>
              </a:rPr>
              <a:t>Концепции </a:t>
            </a:r>
            <a:r>
              <a:rPr lang="ru-RU" dirty="0">
                <a:effectLst/>
              </a:rPr>
              <a:t>баз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1628800"/>
            <a:ext cx="8100392" cy="5328592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ru-RU" dirty="0" smtClean="0"/>
              <a:t>Отчуждение данных от программ</a:t>
            </a:r>
          </a:p>
          <a:p>
            <a:pPr>
              <a:spcBef>
                <a:spcPts val="1800"/>
              </a:spcBef>
            </a:pPr>
            <a:r>
              <a:rPr lang="ru-RU" dirty="0"/>
              <a:t>Хранение описания данных вместе с самими данными</a:t>
            </a:r>
          </a:p>
          <a:p>
            <a:pPr>
              <a:spcBef>
                <a:spcPts val="1800"/>
              </a:spcBef>
            </a:pPr>
            <a:r>
              <a:rPr lang="ru-RU" dirty="0" smtClean="0"/>
              <a:t>Отчуждение данных от носителей</a:t>
            </a:r>
          </a:p>
          <a:p>
            <a:pPr>
              <a:spcBef>
                <a:spcPts val="1800"/>
              </a:spcBef>
            </a:pPr>
            <a:r>
              <a:rPr lang="ru-RU" dirty="0"/>
              <a:t>П</a:t>
            </a:r>
            <a:r>
              <a:rPr lang="ru-RU" dirty="0" smtClean="0"/>
              <a:t>оддержание </a:t>
            </a:r>
            <a:r>
              <a:rPr lang="ru-RU" dirty="0"/>
              <a:t>баз данных в </a:t>
            </a:r>
            <a:r>
              <a:rPr lang="ru-RU" dirty="0" smtClean="0"/>
              <a:t>согласованном и актуальном состоянии</a:t>
            </a:r>
          </a:p>
          <a:p>
            <a:pPr>
              <a:spcBef>
                <a:spcPts val="1800"/>
              </a:spcBef>
            </a:pPr>
            <a:r>
              <a:rPr lang="ru-RU" dirty="0" smtClean="0"/>
              <a:t>Защита информации от сбоев аппаратуры</a:t>
            </a:r>
          </a:p>
          <a:p>
            <a:pPr>
              <a:spcBef>
                <a:spcPts val="1800"/>
              </a:spcBef>
            </a:pPr>
            <a:r>
              <a:rPr lang="ru-RU" dirty="0" smtClean="0"/>
              <a:t>Поддержка многопользовательской работы</a:t>
            </a:r>
          </a:p>
        </p:txBody>
      </p:sp>
    </p:spTree>
    <p:extLst>
      <p:ext uri="{BB962C8B-B14F-4D97-AF65-F5344CB8AC3E}">
        <p14:creationId xmlns:p14="http://schemas.microsoft.com/office/powerpoint/2010/main" val="278071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435608" y="1268760"/>
            <a:ext cx="7498080" cy="5149552"/>
          </a:xfrm>
        </p:spPr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r>
              <a:rPr lang="ru-RU" dirty="0" smtClean="0"/>
              <a:t>Три уровня</a:t>
            </a:r>
            <a:r>
              <a:rPr lang="en-US" dirty="0" smtClean="0"/>
              <a:t> </a:t>
            </a:r>
            <a:r>
              <a:rPr lang="ru-RU" dirty="0" smtClean="0"/>
              <a:t>абстракции </a:t>
            </a:r>
            <a:r>
              <a:rPr lang="ru-RU" dirty="0"/>
              <a:t>системы:</a:t>
            </a:r>
          </a:p>
          <a:p>
            <a:pPr marL="596646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3500" dirty="0" smtClean="0"/>
              <a:t>Внешний </a:t>
            </a:r>
            <a:r>
              <a:rPr lang="ru-RU" sz="3500" dirty="0"/>
              <a:t>(пользовательский</a:t>
            </a:r>
            <a:r>
              <a:rPr lang="ru-RU" sz="3500" dirty="0" smtClean="0"/>
              <a:t>)</a:t>
            </a:r>
          </a:p>
          <a:p>
            <a:pPr marL="82296" lvl="1" indent="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ru-RU" dirty="0" smtClean="0"/>
              <a:t>		Независимость </a:t>
            </a:r>
            <a:r>
              <a:rPr lang="ru-RU" dirty="0"/>
              <a:t>от </a:t>
            </a:r>
            <a:r>
              <a:rPr lang="ru-RU" dirty="0" smtClean="0"/>
              <a:t>логического </a:t>
            </a:r>
            <a:r>
              <a:rPr lang="ru-RU" dirty="0"/>
              <a:t>				представления</a:t>
            </a:r>
          </a:p>
          <a:p>
            <a:pPr marL="596646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3500" dirty="0" smtClean="0"/>
              <a:t>Промежуточный </a:t>
            </a:r>
            <a:r>
              <a:rPr lang="ru-RU" sz="3500" dirty="0"/>
              <a:t>(концептуальный</a:t>
            </a:r>
            <a:r>
              <a:rPr lang="ru-RU" sz="3500" dirty="0" smtClean="0"/>
              <a:t>)</a:t>
            </a:r>
          </a:p>
          <a:p>
            <a:pPr marL="356616" lvl="1" indent="0">
              <a:lnSpc>
                <a:spcPct val="150000"/>
              </a:lnSpc>
              <a:buNone/>
            </a:pPr>
            <a:r>
              <a:rPr lang="ru-RU" dirty="0" smtClean="0"/>
              <a:t>		Независимость от физического 				представления</a:t>
            </a:r>
          </a:p>
          <a:p>
            <a:pPr marL="596646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3500" dirty="0" smtClean="0"/>
              <a:t>Внутренний </a:t>
            </a:r>
            <a:r>
              <a:rPr lang="ru-RU" sz="3500" dirty="0"/>
              <a:t>(физический).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608" y="116632"/>
            <a:ext cx="7498080" cy="778098"/>
          </a:xfrm>
        </p:spPr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ANSI -SPARC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928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59850"/>
          </a:xfrm>
        </p:spPr>
        <p:txBody>
          <a:bodyPr>
            <a:normAutofit fontScale="90000"/>
          </a:bodyPr>
          <a:lstStyle/>
          <a:p>
            <a:r>
              <a:rPr lang="ru-RU" sz="4000" dirty="0" smtClean="0"/>
              <a:t>Иерархическая модель данных</a:t>
            </a:r>
            <a:endParaRPr lang="ru-RU" sz="4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339752" y="1556792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339752" y="2627895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268568" y="2633612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178313" y="2627895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2334574" y="3698998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6178313" y="3698998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334574" y="4770101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4265979" y="4772688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6178313" y="4770101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6178313" y="5830681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/>
          <p:cNvCxnSpPr>
            <a:stCxn id="4" idx="2"/>
            <a:endCxn id="6" idx="0"/>
          </p:cNvCxnSpPr>
          <p:nvPr/>
        </p:nvCxnSpPr>
        <p:spPr>
          <a:xfrm>
            <a:off x="3167844" y="2132856"/>
            <a:ext cx="0" cy="4950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3162666" y="4275062"/>
            <a:ext cx="0" cy="4950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3162666" y="3203959"/>
            <a:ext cx="0" cy="4950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4" idx="2"/>
          </p:cNvCxnSpPr>
          <p:nvPr/>
        </p:nvCxnSpPr>
        <p:spPr>
          <a:xfrm>
            <a:off x="3167844" y="2132856"/>
            <a:ext cx="1926227" cy="4950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4" idx="2"/>
            <a:endCxn id="8" idx="0"/>
          </p:cNvCxnSpPr>
          <p:nvPr/>
        </p:nvCxnSpPr>
        <p:spPr>
          <a:xfrm>
            <a:off x="3167844" y="2132856"/>
            <a:ext cx="3838561" cy="4950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stCxn id="7" idx="2"/>
          </p:cNvCxnSpPr>
          <p:nvPr/>
        </p:nvCxnSpPr>
        <p:spPr>
          <a:xfrm>
            <a:off x="5096660" y="3209676"/>
            <a:ext cx="1909745" cy="4893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stCxn id="9" idx="2"/>
          </p:cNvCxnSpPr>
          <p:nvPr/>
        </p:nvCxnSpPr>
        <p:spPr>
          <a:xfrm>
            <a:off x="3162666" y="4275062"/>
            <a:ext cx="1921446" cy="4950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9" idx="2"/>
          </p:cNvCxnSpPr>
          <p:nvPr/>
        </p:nvCxnSpPr>
        <p:spPr>
          <a:xfrm>
            <a:off x="3162666" y="4275062"/>
            <a:ext cx="3853684" cy="4950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7004697" y="5346165"/>
            <a:ext cx="0" cy="4950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897208" y="161964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 smtClean="0"/>
              <a:t>Вуз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2480426" y="2730073"/>
            <a:ext cx="1364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Факультеты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6280886" y="271463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 smtClean="0"/>
              <a:t>Бухгалтерия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6312753" y="3802364"/>
            <a:ext cx="1387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 smtClean="0"/>
              <a:t>Сотрудники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438260" y="5897496"/>
            <a:ext cx="113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 smtClean="0"/>
              <a:t>Студенты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6556729" y="4851126"/>
            <a:ext cx="89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 smtClean="0"/>
              <a:t>Группы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2605460" y="3795779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 smtClean="0"/>
              <a:t>Кафедры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2303252" y="4873467"/>
            <a:ext cx="1741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 smtClean="0"/>
              <a:t>Преподаватели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351445" y="4873467"/>
            <a:ext cx="148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 smtClean="0"/>
              <a:t>Дисциплины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4598829" y="2695473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 smtClean="0"/>
              <a:t>Службы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334574" y="5484252"/>
            <a:ext cx="252575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Примеры:</a:t>
            </a:r>
          </a:p>
          <a:p>
            <a:pPr marL="285750" indent="-285750">
              <a:buFontTx/>
              <a:buChar char="-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Файловая система</a:t>
            </a:r>
          </a:p>
          <a:p>
            <a:pPr marL="285750" indent="-285750">
              <a:buFontTx/>
              <a:buChar char="-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Реестр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Windows</a:t>
            </a:r>
            <a:endParaRPr lang="ru-RU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52694" y="1131168"/>
            <a:ext cx="172819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Наименование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5580188" y="1432559"/>
            <a:ext cx="103960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А</a:t>
            </a:r>
            <a:r>
              <a:rPr lang="ru-RU" dirty="0" smtClean="0"/>
              <a:t>дрес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6054799" y="1761103"/>
            <a:ext cx="112999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ИНН</a:t>
            </a:r>
            <a:endParaRPr lang="ru-RU" dirty="0"/>
          </a:p>
        </p:txBody>
      </p:sp>
      <p:cxnSp>
        <p:nvCxnSpPr>
          <p:cNvPr id="24" name="Прямая со стрелкой 23"/>
          <p:cNvCxnSpPr>
            <a:endCxn id="18" idx="1"/>
          </p:cNvCxnSpPr>
          <p:nvPr/>
        </p:nvCxnSpPr>
        <p:spPr>
          <a:xfrm flipV="1">
            <a:off x="3995936" y="1315834"/>
            <a:ext cx="556758" cy="537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4" idx="3"/>
            <a:endCxn id="42" idx="1"/>
          </p:cNvCxnSpPr>
          <p:nvPr/>
        </p:nvCxnSpPr>
        <p:spPr>
          <a:xfrm flipV="1">
            <a:off x="3995936" y="1617225"/>
            <a:ext cx="1584252" cy="22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endCxn id="43" idx="1"/>
          </p:cNvCxnSpPr>
          <p:nvPr/>
        </p:nvCxnSpPr>
        <p:spPr>
          <a:xfrm>
            <a:off x="3995936" y="1853574"/>
            <a:ext cx="2058863" cy="9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38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42" grpId="0" animBg="1"/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rmAutofit/>
          </a:bodyPr>
          <a:lstStyle/>
          <a:p>
            <a:r>
              <a:rPr lang="ru-RU" sz="4800" dirty="0" smtClean="0"/>
              <a:t>Вводные замечания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9632" y="1700808"/>
            <a:ext cx="7498080" cy="507754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3600" dirty="0" smtClean="0"/>
              <a:t>Количественные </a:t>
            </a:r>
            <a:r>
              <a:rPr lang="ru-RU" sz="3600" dirty="0"/>
              <a:t>параметры курса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ru-RU" sz="2800" dirty="0"/>
              <a:t>Лекции </a:t>
            </a:r>
            <a:r>
              <a:rPr lang="ru-RU" sz="2800" dirty="0" smtClean="0"/>
              <a:t>17 шт.</a:t>
            </a:r>
            <a:endParaRPr lang="ru-RU" sz="28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ru-RU" sz="2800" dirty="0"/>
              <a:t>Лабораторные </a:t>
            </a:r>
            <a:r>
              <a:rPr lang="ru-RU" sz="2800" dirty="0" smtClean="0"/>
              <a:t>4 </a:t>
            </a:r>
            <a:r>
              <a:rPr lang="ru-RU" sz="2800" dirty="0"/>
              <a:t>шт.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ru-RU" sz="2800" dirty="0" smtClean="0"/>
              <a:t>Экзамен </a:t>
            </a:r>
            <a:r>
              <a:rPr lang="ru-RU" sz="2800" dirty="0"/>
              <a:t>1 шт</a:t>
            </a:r>
            <a:r>
              <a:rPr lang="ru-RU" sz="280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ru-RU" sz="3600" dirty="0" smtClean="0"/>
              <a:t>Литература и первоисточники</a:t>
            </a:r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ru-RU" sz="2800" dirty="0" smtClean="0"/>
              <a:t>Можно найти на сайте кафедры в разделе «Базы данных для бакалавров»</a:t>
            </a:r>
          </a:p>
          <a:p>
            <a:pPr>
              <a:spcBef>
                <a:spcPts val="1200"/>
              </a:spcBef>
            </a:pPr>
            <a:r>
              <a:rPr lang="ru-RU" sz="3600" dirty="0"/>
              <a:t>Обратная связь  </a:t>
            </a:r>
            <a:r>
              <a:rPr lang="en-US" sz="3600" dirty="0"/>
              <a:t>  m_fomin@mail.ru</a:t>
            </a:r>
            <a:endParaRPr lang="ru-RU" sz="3600" dirty="0"/>
          </a:p>
          <a:p>
            <a:pPr>
              <a:spcBef>
                <a:spcPts val="1200"/>
              </a:spcBef>
            </a:pPr>
            <a:r>
              <a:rPr lang="ru-RU" sz="3600" dirty="0" smtClean="0"/>
              <a:t>Задавайте вопросы вовремя</a:t>
            </a:r>
          </a:p>
        </p:txBody>
      </p:sp>
    </p:spTree>
    <p:extLst>
      <p:ext uri="{BB962C8B-B14F-4D97-AF65-F5344CB8AC3E}">
        <p14:creationId xmlns:p14="http://schemas.microsoft.com/office/powerpoint/2010/main" val="409985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850287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572314"/>
                </a:solidFill>
              </a:rPr>
              <a:t>Сетевая</a:t>
            </a:r>
            <a:r>
              <a:rPr lang="ru-RU" sz="4000" dirty="0" smtClean="0"/>
              <a:t> модель  данных</a:t>
            </a:r>
            <a:endParaRPr lang="ru-RU" sz="4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95112" y="1560092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995112" y="2631195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923928" y="2636912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833673" y="2631195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989934" y="3702298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833673" y="3702298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989934" y="4773401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921339" y="4775988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5833673" y="4773401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833673" y="5865653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единительная линия 13"/>
          <p:cNvCxnSpPr>
            <a:stCxn id="4" idx="2"/>
            <a:endCxn id="5" idx="0"/>
          </p:cNvCxnSpPr>
          <p:nvPr/>
        </p:nvCxnSpPr>
        <p:spPr>
          <a:xfrm>
            <a:off x="2823204" y="2136156"/>
            <a:ext cx="0" cy="4950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2818026" y="4278362"/>
            <a:ext cx="0" cy="4950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2818026" y="3207259"/>
            <a:ext cx="0" cy="4950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2"/>
          </p:cNvCxnSpPr>
          <p:nvPr/>
        </p:nvCxnSpPr>
        <p:spPr>
          <a:xfrm>
            <a:off x="2823204" y="2136156"/>
            <a:ext cx="1926227" cy="4950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4" idx="2"/>
          </p:cNvCxnSpPr>
          <p:nvPr/>
        </p:nvCxnSpPr>
        <p:spPr>
          <a:xfrm>
            <a:off x="2823204" y="2136156"/>
            <a:ext cx="3848506" cy="4950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2"/>
          </p:cNvCxnSpPr>
          <p:nvPr/>
        </p:nvCxnSpPr>
        <p:spPr>
          <a:xfrm>
            <a:off x="4752020" y="3212976"/>
            <a:ext cx="1909745" cy="4893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2"/>
          </p:cNvCxnSpPr>
          <p:nvPr/>
        </p:nvCxnSpPr>
        <p:spPr>
          <a:xfrm>
            <a:off x="2818026" y="4278362"/>
            <a:ext cx="1921446" cy="4950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2"/>
          </p:cNvCxnSpPr>
          <p:nvPr/>
        </p:nvCxnSpPr>
        <p:spPr>
          <a:xfrm>
            <a:off x="2818026" y="4278362"/>
            <a:ext cx="3853684" cy="4950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endCxn id="13" idx="0"/>
          </p:cNvCxnSpPr>
          <p:nvPr/>
        </p:nvCxnSpPr>
        <p:spPr>
          <a:xfrm>
            <a:off x="6660057" y="5349465"/>
            <a:ext cx="1708" cy="516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52568" y="162294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 smtClean="0"/>
              <a:t>Вуз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2135786" y="2733373"/>
            <a:ext cx="1364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Факультеты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5936246" y="271793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 smtClean="0"/>
              <a:t>Бухгалтерия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5968113" y="3805664"/>
            <a:ext cx="1387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 smtClean="0"/>
              <a:t>Сотрудники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6105273" y="5937299"/>
            <a:ext cx="113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 smtClean="0"/>
              <a:t>Студенты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6212089" y="4854426"/>
            <a:ext cx="89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 smtClean="0"/>
              <a:t>Группы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260820" y="3799079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 smtClean="0"/>
              <a:t>Кафедры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1958612" y="4876767"/>
            <a:ext cx="1741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 smtClean="0"/>
              <a:t>Преподаватели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4006805" y="4876767"/>
            <a:ext cx="148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 smtClean="0"/>
              <a:t>Дисциплины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4254189" y="2698773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 smtClean="0"/>
              <a:t>Службы</a:t>
            </a:r>
            <a:endParaRPr lang="ru-RU" dirty="0"/>
          </a:p>
        </p:txBody>
      </p:sp>
      <p:cxnSp>
        <p:nvCxnSpPr>
          <p:cNvPr id="33" name="Прямая соединительная линия 32"/>
          <p:cNvCxnSpPr>
            <a:stCxn id="7" idx="2"/>
            <a:endCxn id="8" idx="0"/>
          </p:cNvCxnSpPr>
          <p:nvPr/>
        </p:nvCxnSpPr>
        <p:spPr>
          <a:xfrm flipH="1">
            <a:off x="2818026" y="3207259"/>
            <a:ext cx="3843739" cy="495039"/>
          </a:xfrm>
          <a:prstGeom prst="line">
            <a:avLst/>
          </a:prstGeom>
          <a:ln w="222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6671710" y="3207258"/>
            <a:ext cx="0" cy="495039"/>
          </a:xfrm>
          <a:prstGeom prst="line">
            <a:avLst/>
          </a:prstGeom>
          <a:ln w="222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>
            <a:stCxn id="7" idx="2"/>
            <a:endCxn id="10" idx="0"/>
          </p:cNvCxnSpPr>
          <p:nvPr/>
        </p:nvCxnSpPr>
        <p:spPr>
          <a:xfrm flipH="1">
            <a:off x="2818026" y="3207259"/>
            <a:ext cx="3843739" cy="1566142"/>
          </a:xfrm>
          <a:prstGeom prst="line">
            <a:avLst/>
          </a:prstGeom>
          <a:ln w="222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Дуга 40"/>
          <p:cNvSpPr/>
          <p:nvPr/>
        </p:nvSpPr>
        <p:spPr>
          <a:xfrm>
            <a:off x="5401371" y="3206688"/>
            <a:ext cx="2520789" cy="2657730"/>
          </a:xfrm>
          <a:prstGeom prst="arc">
            <a:avLst>
              <a:gd name="adj1" fmla="val 16200000"/>
              <a:gd name="adj2" fmla="val 5433249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единительная линия 42"/>
          <p:cNvCxnSpPr/>
          <p:nvPr/>
        </p:nvCxnSpPr>
        <p:spPr>
          <a:xfrm flipH="1" flipV="1">
            <a:off x="3673020" y="5062178"/>
            <a:ext cx="221416" cy="2587"/>
          </a:xfrm>
          <a:prstGeom prst="line">
            <a:avLst/>
          </a:prstGeom>
          <a:ln w="222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stCxn id="12" idx="1"/>
            <a:endCxn id="11" idx="3"/>
          </p:cNvCxnSpPr>
          <p:nvPr/>
        </p:nvCxnSpPr>
        <p:spPr>
          <a:xfrm flipH="1">
            <a:off x="5577523" y="5061433"/>
            <a:ext cx="256150" cy="2587"/>
          </a:xfrm>
          <a:prstGeom prst="line">
            <a:avLst/>
          </a:prstGeom>
          <a:ln w="222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Прямая соединительная линия 59"/>
          <p:cNvCxnSpPr>
            <a:stCxn id="63" idx="2"/>
            <a:endCxn id="11" idx="0"/>
          </p:cNvCxnSpPr>
          <p:nvPr/>
        </p:nvCxnSpPr>
        <p:spPr>
          <a:xfrm flipH="1">
            <a:off x="2586602" y="3197375"/>
            <a:ext cx="1934609" cy="15727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7"/>
            <a:ext cx="7498080" cy="849969"/>
          </a:xfrm>
        </p:spPr>
        <p:txBody>
          <a:bodyPr>
            <a:normAutofit fontScale="90000"/>
          </a:bodyPr>
          <a:lstStyle/>
          <a:p>
            <a:r>
              <a:rPr lang="ru-RU" sz="4000" dirty="0" smtClean="0"/>
              <a:t/>
            </a:r>
            <a:br>
              <a:rPr lang="ru-RU" sz="4000" dirty="0" smtClean="0"/>
            </a:br>
            <a:r>
              <a:rPr lang="ru-RU" sz="4000" dirty="0" smtClean="0"/>
              <a:t>Сетевая модель данных</a:t>
            </a:r>
            <a:endParaRPr lang="ru-RU" sz="4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63688" y="1556792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763688" y="2627895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758510" y="3698998"/>
            <a:ext cx="165618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602249" y="5841203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758510" y="4770101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3687941" y="5841203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763688" y="5841203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/>
          <p:cNvCxnSpPr>
            <a:stCxn id="4" idx="2"/>
            <a:endCxn id="6" idx="0"/>
          </p:cNvCxnSpPr>
          <p:nvPr/>
        </p:nvCxnSpPr>
        <p:spPr>
          <a:xfrm>
            <a:off x="2591780" y="2132856"/>
            <a:ext cx="0" cy="4950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2586602" y="4275062"/>
            <a:ext cx="0" cy="4950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2586602" y="3203959"/>
            <a:ext cx="0" cy="4950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4" idx="3"/>
            <a:endCxn id="73" idx="1"/>
          </p:cNvCxnSpPr>
          <p:nvPr/>
        </p:nvCxnSpPr>
        <p:spPr>
          <a:xfrm>
            <a:off x="3419872" y="1844824"/>
            <a:ext cx="26806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stCxn id="9" idx="0"/>
            <a:endCxn id="63" idx="2"/>
          </p:cNvCxnSpPr>
          <p:nvPr/>
        </p:nvCxnSpPr>
        <p:spPr>
          <a:xfrm flipV="1">
            <a:off x="2586602" y="3197375"/>
            <a:ext cx="1934609" cy="5016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stCxn id="14" idx="3"/>
            <a:endCxn id="12" idx="1"/>
          </p:cNvCxnSpPr>
          <p:nvPr/>
        </p:nvCxnSpPr>
        <p:spPr>
          <a:xfrm>
            <a:off x="3419872" y="6129235"/>
            <a:ext cx="26806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7" idx="2"/>
            <a:endCxn id="13" idx="0"/>
          </p:cNvCxnSpPr>
          <p:nvPr/>
        </p:nvCxnSpPr>
        <p:spPr>
          <a:xfrm>
            <a:off x="4516033" y="4275062"/>
            <a:ext cx="5178" cy="4950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2574622" y="5346165"/>
            <a:ext cx="0" cy="4950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37421" y="4884271"/>
            <a:ext cx="1364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Факультеты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831943" y="5904659"/>
            <a:ext cx="1387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 smtClean="0"/>
              <a:t>Сотрудники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2020163" y="1596687"/>
            <a:ext cx="113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 smtClean="0"/>
              <a:t>Студенты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2131621" y="2720627"/>
            <a:ext cx="89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 smtClean="0"/>
              <a:t>Группы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2029396" y="3795779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 smtClean="0"/>
              <a:t>Кафедры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3649940" y="4880051"/>
            <a:ext cx="1741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 smtClean="0"/>
              <a:t>Преподаватели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4001586" y="5900392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 smtClean="0"/>
              <a:t>Службы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309164" y="590039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Вуз</a:t>
            </a:r>
            <a:endParaRPr lang="ru-RU" dirty="0"/>
          </a:p>
        </p:txBody>
      </p:sp>
      <p:cxnSp>
        <p:nvCxnSpPr>
          <p:cNvPr id="42" name="Прямая соединительная линия 41"/>
          <p:cNvCxnSpPr>
            <a:stCxn id="9" idx="3"/>
            <a:endCxn id="7" idx="1"/>
          </p:cNvCxnSpPr>
          <p:nvPr/>
        </p:nvCxnSpPr>
        <p:spPr>
          <a:xfrm>
            <a:off x="3414694" y="3987030"/>
            <a:ext cx="27324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12" idx="3"/>
            <a:endCxn id="10" idx="1"/>
          </p:cNvCxnSpPr>
          <p:nvPr/>
        </p:nvCxnSpPr>
        <p:spPr>
          <a:xfrm>
            <a:off x="5344125" y="6129235"/>
            <a:ext cx="2581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>
            <a:stCxn id="69" idx="2"/>
            <a:endCxn id="13" idx="3"/>
          </p:cNvCxnSpPr>
          <p:nvPr/>
        </p:nvCxnSpPr>
        <p:spPr>
          <a:xfrm flipH="1">
            <a:off x="5349303" y="4275062"/>
            <a:ext cx="1081038" cy="7830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3687941" y="3698998"/>
            <a:ext cx="165618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750411" y="3767769"/>
            <a:ext cx="148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 smtClean="0"/>
              <a:t>Дисциплины</a:t>
            </a:r>
            <a:endParaRPr lang="ru-RU" dirty="0"/>
          </a:p>
        </p:txBody>
      </p:sp>
      <p:sp>
        <p:nvSpPr>
          <p:cNvPr id="63" name="Прямоугольник 62"/>
          <p:cNvSpPr/>
          <p:nvPr/>
        </p:nvSpPr>
        <p:spPr>
          <a:xfrm>
            <a:off x="3693119" y="2621311"/>
            <a:ext cx="165618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Сметы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9" name="Прямоугольник 68"/>
          <p:cNvSpPr/>
          <p:nvPr/>
        </p:nvSpPr>
        <p:spPr>
          <a:xfrm>
            <a:off x="5602249" y="3698998"/>
            <a:ext cx="165618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Зарплаты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693119" y="4770100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 72"/>
          <p:cNvSpPr/>
          <p:nvPr/>
        </p:nvSpPr>
        <p:spPr>
          <a:xfrm>
            <a:off x="3687941" y="1556792"/>
            <a:ext cx="165618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Стипендии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89" name="Группа 88"/>
          <p:cNvGrpSpPr/>
          <p:nvPr/>
        </p:nvGrpSpPr>
        <p:grpSpPr>
          <a:xfrm>
            <a:off x="5344125" y="1819751"/>
            <a:ext cx="1914308" cy="1879247"/>
            <a:chOff x="5344125" y="1819751"/>
            <a:chExt cx="1914308" cy="1879247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5602249" y="2627895"/>
              <a:ext cx="1656184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Бухгалтерия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Прямая соединительная линия 50"/>
            <p:cNvCxnSpPr>
              <a:stCxn id="8" idx="2"/>
              <a:endCxn id="69" idx="0"/>
            </p:cNvCxnSpPr>
            <p:nvPr/>
          </p:nvCxnSpPr>
          <p:spPr>
            <a:xfrm>
              <a:off x="6430341" y="3203959"/>
              <a:ext cx="0" cy="4950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/>
            <p:nvPr/>
          </p:nvCxnSpPr>
          <p:spPr>
            <a:xfrm>
              <a:off x="5344125" y="2915927"/>
              <a:ext cx="26806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endCxn id="8" idx="0"/>
            </p:cNvCxnSpPr>
            <p:nvPr/>
          </p:nvCxnSpPr>
          <p:spPr>
            <a:xfrm>
              <a:off x="5344125" y="1819751"/>
              <a:ext cx="1086216" cy="8081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/>
          <p:nvPr/>
        </p:nvSpPr>
        <p:spPr>
          <a:xfrm>
            <a:off x="6153571" y="1381166"/>
            <a:ext cx="2615331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Пример:</a:t>
            </a:r>
          </a:p>
          <a:p>
            <a:pPr marL="285750" indent="-285750">
              <a:buFontTx/>
              <a:buChar char="-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Человеческий мозг</a:t>
            </a:r>
          </a:p>
        </p:txBody>
      </p:sp>
      <p:cxnSp>
        <p:nvCxnSpPr>
          <p:cNvPr id="86" name="Прямая соединительная линия 85"/>
          <p:cNvCxnSpPr>
            <a:stCxn id="69" idx="2"/>
            <a:endCxn id="10" idx="0"/>
          </p:cNvCxnSpPr>
          <p:nvPr/>
        </p:nvCxnSpPr>
        <p:spPr>
          <a:xfrm>
            <a:off x="6430341" y="4275062"/>
            <a:ext cx="0" cy="15661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9" idx="2"/>
            <a:endCxn id="13" idx="0"/>
          </p:cNvCxnSpPr>
          <p:nvPr/>
        </p:nvCxnSpPr>
        <p:spPr>
          <a:xfrm>
            <a:off x="2586602" y="4275062"/>
            <a:ext cx="1934609" cy="4950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38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22114"/>
          </a:xfrm>
        </p:spPr>
        <p:txBody>
          <a:bodyPr>
            <a:normAutofit/>
          </a:bodyPr>
          <a:lstStyle/>
          <a:p>
            <a:r>
              <a:rPr lang="ru-RU" dirty="0" smtClean="0"/>
              <a:t>Реляционная </a:t>
            </a:r>
            <a:r>
              <a:rPr lang="ru-RU" dirty="0"/>
              <a:t>модель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9632" y="1412776"/>
            <a:ext cx="7498080" cy="4800600"/>
          </a:xfrm>
        </p:spPr>
        <p:txBody>
          <a:bodyPr>
            <a:normAutofit fontScale="70000" lnSpcReduction="20000"/>
          </a:bodyPr>
          <a:lstStyle/>
          <a:p>
            <a:pPr marL="82296" indent="0" algn="just">
              <a:buNone/>
            </a:pPr>
            <a:r>
              <a:rPr lang="ru-RU" dirty="0" smtClean="0"/>
              <a:t>Впервые </a:t>
            </a:r>
            <a:r>
              <a:rPr lang="ru-RU" dirty="0"/>
              <a:t>термин "реляционная модель данных" появился в статье сотрудника фирмы IBM д-ра Кодда </a:t>
            </a:r>
            <a:r>
              <a:rPr lang="ru-RU" dirty="0" smtClean="0"/>
              <a:t>опубликованной                6 июня 1970г. </a:t>
            </a:r>
            <a:r>
              <a:rPr lang="ru-RU" dirty="0"/>
              <a:t>Будучи математиком по образованию Кодд предложил использовать для обработки данных аппарат теории множеств (объединение, пересечение, разность, декартово произведение). Он показал, что любое представление </a:t>
            </a:r>
            <a:r>
              <a:rPr lang="ru-RU" dirty="0" smtClean="0"/>
              <a:t>данных может </a:t>
            </a:r>
            <a:r>
              <a:rPr lang="ru-RU" dirty="0"/>
              <a:t>сводится к совокупности двумерных </a:t>
            </a:r>
            <a:r>
              <a:rPr lang="ru-RU" dirty="0" smtClean="0"/>
              <a:t>таблиц, которые он назвал отношениями -</a:t>
            </a:r>
            <a:r>
              <a:rPr lang="ru-RU" dirty="0" err="1" smtClean="0"/>
              <a:t>relation</a:t>
            </a:r>
            <a:r>
              <a:rPr lang="ru-RU" dirty="0" smtClean="0"/>
              <a:t> </a:t>
            </a:r>
            <a:r>
              <a:rPr lang="ru-RU" dirty="0"/>
              <a:t>(англ.). Реляционной является БД, в которой все </a:t>
            </a:r>
            <a:r>
              <a:rPr lang="ru-RU" dirty="0" smtClean="0"/>
              <a:t>данные </a:t>
            </a:r>
            <a:r>
              <a:rPr lang="ru-RU" dirty="0"/>
              <a:t>доступные пользователю, организованы в виде </a:t>
            </a:r>
            <a:r>
              <a:rPr lang="ru-RU" dirty="0" smtClean="0"/>
              <a:t>набора связанных </a:t>
            </a:r>
            <a:r>
              <a:rPr lang="ru-RU" dirty="0"/>
              <a:t>двумерных таблиц, а все операции над данными сводятся к операциям </a:t>
            </a:r>
            <a:r>
              <a:rPr lang="ru-RU" dirty="0" smtClean="0"/>
              <a:t>реляционной алгебры.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472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480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674056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Кто верит в добрых гномиков?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313" y="1556792"/>
            <a:ext cx="6974694" cy="5040560"/>
          </a:xfrm>
          <a:prstGeom prst="rect">
            <a:avLst/>
          </a:prstGeom>
          <a:effectLst>
            <a:outerShdw blurRad="127000" dist="228600" dir="2880000" sx="103000" sy="103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111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331640" y="53752"/>
            <a:ext cx="7498080" cy="1143000"/>
          </a:xfrm>
        </p:spPr>
        <p:txBody>
          <a:bodyPr/>
          <a:lstStyle/>
          <a:p>
            <a:r>
              <a:rPr lang="ru-RU" dirty="0" smtClean="0"/>
              <a:t>Отношение к интернету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196752"/>
            <a:ext cx="7164288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54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Эскалация проблем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9000"/>
                    </a14:imgEffect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16832"/>
            <a:ext cx="8250120" cy="457577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55600" dir="2880000" sx="96000" sy="96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019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259632" y="268683"/>
            <a:ext cx="7344816" cy="1143000"/>
          </a:xfrm>
        </p:spPr>
        <p:txBody>
          <a:bodyPr>
            <a:noAutofit/>
          </a:bodyPr>
          <a:lstStyle/>
          <a:p>
            <a:r>
              <a:rPr lang="ru-RU" sz="4200" dirty="0" smtClean="0"/>
              <a:t>Единые стратегии в продуктах</a:t>
            </a:r>
            <a:br>
              <a:rPr lang="ru-RU" sz="4200" dirty="0" smtClean="0"/>
            </a:br>
            <a:r>
              <a:rPr lang="en-US" sz="4200" dirty="0" smtClean="0"/>
              <a:t>Wizard of the Coast</a:t>
            </a:r>
            <a:endParaRPr lang="ru-RU" sz="42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124038"/>
            <a:ext cx="5813303" cy="1630746"/>
          </a:xfrm>
        </p:spPr>
      </p:pic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43143"/>
              </p:ext>
            </p:extLst>
          </p:nvPr>
        </p:nvGraphicFramePr>
        <p:xfrm>
          <a:off x="6904820" y="783890"/>
          <a:ext cx="1944216" cy="1215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r:id="rId4" imgW="3644280" imgH="2323800" progId="">
                  <p:embed/>
                </p:oleObj>
              </mc:Choice>
              <mc:Fallback>
                <p:oleObj r:id="rId4" imgW="3644280" imgH="23238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04820" y="783890"/>
                        <a:ext cx="1944216" cy="1215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204" y="4005064"/>
            <a:ext cx="2448272" cy="24482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798" y="4005064"/>
            <a:ext cx="3917236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752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435608" y="1196752"/>
            <a:ext cx="7498080" cy="55446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dirty="0" smtClean="0"/>
              <a:t>Обладают определенным форматом</a:t>
            </a:r>
          </a:p>
          <a:p>
            <a:pPr marL="402336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/>
              <a:t>	В нашем случае это формат </a:t>
            </a:r>
            <a:r>
              <a:rPr lang="en-US" dirty="0" smtClean="0"/>
              <a:t>WORD</a:t>
            </a:r>
            <a:r>
              <a:rPr lang="ru-RU" dirty="0" smtClean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dirty="0" smtClean="0"/>
              <a:t>Обладают определенной структурой</a:t>
            </a:r>
            <a:endParaRPr lang="en-US" dirty="0" smtClean="0"/>
          </a:p>
          <a:p>
            <a:pPr marL="402336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/>
              <a:t>	Разбиты на пункты и подпункты</a:t>
            </a:r>
          </a:p>
          <a:p>
            <a:pPr marL="402336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/>
              <a:t>	Имеет </a:t>
            </a:r>
            <a:r>
              <a:rPr lang="ru-RU" dirty="0"/>
              <a:t>титульный</a:t>
            </a:r>
            <a:r>
              <a:rPr lang="ru-RU" dirty="0" smtClean="0"/>
              <a:t> лист и оглавление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dirty="0" smtClean="0"/>
              <a:t>Обладают специфическим стилевым и стилистическим оформлением</a:t>
            </a:r>
          </a:p>
          <a:p>
            <a:pPr marL="82296" lvl="1" indent="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80000"/>
              <a:buNone/>
            </a:pPr>
            <a:r>
              <a:rPr lang="ru-RU" dirty="0" smtClean="0"/>
              <a:t>	</a:t>
            </a:r>
            <a:r>
              <a:rPr lang="ru-RU" sz="2800" dirty="0"/>
              <a:t>Выполняются с учетом строгих правил 	</a:t>
            </a:r>
            <a:r>
              <a:rPr lang="ru-RU" sz="2800" dirty="0" smtClean="0"/>
              <a:t>оформле</a:t>
            </a:r>
            <a:r>
              <a:rPr lang="ru-RU" dirty="0"/>
              <a:t>ния и </a:t>
            </a:r>
            <a:r>
              <a:rPr lang="ru-RU" dirty="0" smtClean="0"/>
              <a:t>изложения</a:t>
            </a:r>
            <a:endParaRPr lang="ru-RU" sz="2800" dirty="0"/>
          </a:p>
          <a:p>
            <a:pPr marL="365760" lvl="1" indent="-283464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ru-RU" sz="3200" dirty="0"/>
              <a:t>Их будут строго и въедливо </a:t>
            </a:r>
            <a:r>
              <a:rPr lang="ru-RU" sz="3200" dirty="0" smtClean="0"/>
              <a:t>читать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245" y="116632"/>
            <a:ext cx="7498080" cy="868958"/>
          </a:xfrm>
        </p:spPr>
        <p:txBody>
          <a:bodyPr/>
          <a:lstStyle/>
          <a:p>
            <a:r>
              <a:rPr lang="ru-RU" dirty="0" smtClean="0"/>
              <a:t>Технические документы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5925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971600" y="1268760"/>
            <a:ext cx="8280920" cy="54102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Всегда начинайте письмо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обращения </a:t>
            </a:r>
            <a:endParaRPr lang="ru-RU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Обратите внимание на поля «Кому» и «Копия»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Обязательно заполните поле «Тема письма»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 отправлением </a:t>
            </a:r>
            <a:r>
              <a:rPr lang="ru-RU" sz="2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обязательно перечитайте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письмо  чтобы исключить орфографические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пунктуационные,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речевые и фактические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ошибки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Письмо должно быть структурировано (Воде НЕТ!) 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Отправляя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письме вложения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обязательно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напишите,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есть прикрепленные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файлы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Никогда не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удаляйте переписку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363020" y="8348"/>
            <a:ext cx="7498080" cy="1143000"/>
          </a:xfrm>
        </p:spPr>
        <p:txBody>
          <a:bodyPr/>
          <a:lstStyle/>
          <a:p>
            <a:r>
              <a:rPr lang="ru-RU" dirty="0" smtClean="0"/>
              <a:t>Правила переписки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4163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Д -Солнцестояние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6E2BC06-38B5-430F-AB2C-EFE20583E5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учебного курса общие сведения</Template>
  <TotalTime>0</TotalTime>
  <Words>681</Words>
  <Application>Microsoft Office PowerPoint</Application>
  <PresentationFormat>Экран (4:3)</PresentationFormat>
  <Paragraphs>165</Paragraphs>
  <Slides>22</Slides>
  <Notes>7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0</vt:i4>
      </vt:variant>
      <vt:variant>
        <vt:lpstr>Заголовки слайдов</vt:lpstr>
      </vt:variant>
      <vt:variant>
        <vt:i4>22</vt:i4>
      </vt:variant>
    </vt:vector>
  </HeadingPairs>
  <TitlesOfParts>
    <vt:vector size="33" baseType="lpstr">
      <vt:lpstr>Arial</vt:lpstr>
      <vt:lpstr>Calibri</vt:lpstr>
      <vt:lpstr>Calibri Light</vt:lpstr>
      <vt:lpstr>Corbel</vt:lpstr>
      <vt:lpstr>Gill Sans MT</vt:lpstr>
      <vt:lpstr>Times New Roman</vt:lpstr>
      <vt:lpstr>Verdana</vt:lpstr>
      <vt:lpstr>Wingdings</vt:lpstr>
      <vt:lpstr>Wingdings 2</vt:lpstr>
      <vt:lpstr>БД -Солнцестояние</vt:lpstr>
      <vt:lpstr>Специальное оформление</vt:lpstr>
      <vt:lpstr>Базы данных</vt:lpstr>
      <vt:lpstr>Вводные замечания</vt:lpstr>
      <vt:lpstr>Вопросы?</vt:lpstr>
      <vt:lpstr>Кто верит в добрых гномиков?</vt:lpstr>
      <vt:lpstr>Отношение к интернету</vt:lpstr>
      <vt:lpstr>Эскалация проблем</vt:lpstr>
      <vt:lpstr>Единые стратегии в продуктах Wizard of the Coast</vt:lpstr>
      <vt:lpstr>Технические документы</vt:lpstr>
      <vt:lpstr>Правила переписки</vt:lpstr>
      <vt:lpstr>Программные средства</vt:lpstr>
      <vt:lpstr>Особенности этого курса</vt:lpstr>
      <vt:lpstr>Кем быть?</vt:lpstr>
      <vt:lpstr>Что мы будем здесь изучать</vt:lpstr>
      <vt:lpstr>План курса</vt:lpstr>
      <vt:lpstr>Информационная система,  что это?</vt:lpstr>
      <vt:lpstr>База данных,  что это?</vt:lpstr>
      <vt:lpstr>Концепции баз данных</vt:lpstr>
      <vt:lpstr>Архитектура ANSI -SPARC</vt:lpstr>
      <vt:lpstr>Иерархическая модель данных</vt:lpstr>
      <vt:lpstr>Сетевая модель  данных</vt:lpstr>
      <vt:lpstr> Сетевая модель данных</vt:lpstr>
      <vt:lpstr>Реляционная модель данных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2015-11-06T18:29:11Z</dcterms:created>
  <dcterms:modified xsi:type="dcterms:W3CDTF">2017-09-06T16:59:03Z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