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bookmarkIdSeed="4">
  <p:sldMasterIdLst>
    <p:sldMasterId id="2147483744" r:id="rId2"/>
    <p:sldMasterId id="2147483757" r:id="rId3"/>
  </p:sldMasterIdLst>
  <p:notesMasterIdLst>
    <p:notesMasterId r:id="rId34"/>
  </p:notesMasterIdLst>
  <p:handoutMasterIdLst>
    <p:handoutMasterId r:id="rId35"/>
  </p:handoutMasterIdLst>
  <p:sldIdLst>
    <p:sldId id="276" r:id="rId4"/>
    <p:sldId id="274" r:id="rId5"/>
    <p:sldId id="275" r:id="rId6"/>
    <p:sldId id="348" r:id="rId7"/>
    <p:sldId id="350" r:id="rId8"/>
    <p:sldId id="349" r:id="rId9"/>
    <p:sldId id="365" r:id="rId10"/>
    <p:sldId id="358" r:id="rId11"/>
    <p:sldId id="580" r:id="rId12"/>
    <p:sldId id="581" r:id="rId13"/>
    <p:sldId id="582" r:id="rId14"/>
    <p:sldId id="583" r:id="rId15"/>
    <p:sldId id="289" r:id="rId16"/>
    <p:sldId id="587" r:id="rId17"/>
    <p:sldId id="585" r:id="rId18"/>
    <p:sldId id="586" r:id="rId19"/>
    <p:sldId id="364" r:id="rId20"/>
    <p:sldId id="588" r:id="rId21"/>
    <p:sldId id="279" r:id="rId22"/>
    <p:sldId id="589" r:id="rId23"/>
    <p:sldId id="590" r:id="rId24"/>
    <p:sldId id="591" r:id="rId25"/>
    <p:sldId id="592" r:id="rId26"/>
    <p:sldId id="593" r:id="rId27"/>
    <p:sldId id="594" r:id="rId28"/>
    <p:sldId id="595" r:id="rId29"/>
    <p:sldId id="596" r:id="rId30"/>
    <p:sldId id="597" r:id="rId31"/>
    <p:sldId id="598" r:id="rId32"/>
    <p:sldId id="599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D9E8ED"/>
    <a:srgbClr val="EEC9CB"/>
    <a:srgbClr val="EEF2CB"/>
    <a:srgbClr val="FFFF00"/>
    <a:srgbClr val="92BFC0"/>
    <a:srgbClr val="572314"/>
    <a:srgbClr val="6511F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3" autoAdjust="0"/>
    <p:restoredTop sz="85330" autoAdjust="0"/>
  </p:normalViewPr>
  <p:slideViewPr>
    <p:cSldViewPr>
      <p:cViewPr varScale="1">
        <p:scale>
          <a:sx n="66" d="100"/>
          <a:sy n="66" d="100"/>
        </p:scale>
        <p:origin x="90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31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5523"/>
    </p:cViewPr>
  </p:sorterViewPr>
  <p:notesViewPr>
    <p:cSldViewPr>
      <p:cViewPr varScale="1">
        <p:scale>
          <a:sx n="61" d="100"/>
          <a:sy n="61" d="100"/>
        </p:scale>
        <p:origin x="2318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ADD320-6E15-464D-B634-59560058EB80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CAEA9-F83B-459D-B2CC-D0CC72475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97445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7A704-9F1C-4FD3-85D1-57AF2D7FD0E8}" type="datetimeFigureOut">
              <a:rPr lang="en-US" smtClean="0"/>
              <a:pPr/>
              <a:t>9/20/2017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BFB8C-BBFF-4397-A51C-1E92596422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898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>
                <a:effectLst/>
              </a:rPr>
              <a:t>Во-первых, используя язык SQL, можно не нарушать предписаний реляционной модели, и тогда к «правильно построенной» SQL-ориентированной базе данных применимы все фундаментальные результаты теории реляционных баз данных, включая принципы проектирования на основе нормализации.</a:t>
            </a:r>
          </a:p>
          <a:p>
            <a:r>
              <a:rPr lang="ru-RU" dirty="0" smtClean="0">
                <a:effectLst/>
              </a:rPr>
              <a:t>Во-вторых, полностью отвергая родство языка SQL с реляционной моделью данных, мы выступали бы против установившихся исторических традиций. Этот язык возник около 30 лет тому назад во время реализации в компании IBM проекта по созданию экспериментальной СУБД </a:t>
            </a:r>
            <a:r>
              <a:rPr lang="ru-RU" dirty="0" err="1" smtClean="0">
                <a:effectLst/>
              </a:rPr>
              <a:t>System</a:t>
            </a:r>
            <a:r>
              <a:rPr lang="ru-RU" dirty="0" smtClean="0">
                <a:effectLst/>
              </a:rPr>
              <a:t> R, основной целью которого являлось обоснование практической реализации реляционного подхода к организации баз данных. Так что исторически SQL базировался на реляционной модели данных (возможно, не совсем верно понятой и/или воплощенной).</a:t>
            </a:r>
          </a:p>
          <a:p>
            <a:r>
              <a:rPr lang="ru-RU" dirty="0" smtClean="0">
                <a:effectLst/>
              </a:rPr>
              <a:t>Наконец, по нашему мнению, в области информационной технологии любой практически используемый инструмент не может быть полностью свободен от компромиссов. Идеологически чистые решения возможны только в научно-экспериментальной работе. «Великий и ужасный» язык SQL – это порождение ряда компромиссов между теорией, практикой и маркетинговой деятельностью. Этот язык является настолько реляционным, насколько это понадобилось потребителям коммерческих СУБД, прямо или косвенно финансировавшим разработку языка.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4228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 err="1" smtClean="0"/>
              <a:t>Adaptive</a:t>
            </a:r>
            <a:r>
              <a:rPr lang="ru-RU" b="1" dirty="0" smtClean="0"/>
              <a:t> </a:t>
            </a:r>
            <a:r>
              <a:rPr lang="ru-RU" b="1" dirty="0" err="1" smtClean="0"/>
              <a:t>Server</a:t>
            </a:r>
            <a:r>
              <a:rPr lang="ru-RU" b="1" dirty="0" smtClean="0"/>
              <a:t> </a:t>
            </a:r>
            <a:r>
              <a:rPr lang="ru-RU" b="1" dirty="0" err="1" smtClean="0"/>
              <a:t>Enterprise</a:t>
            </a:r>
            <a:r>
              <a:rPr lang="en-US" b="1" dirty="0" smtClean="0"/>
              <a:t> v.16      Oracle 12    MS  </a:t>
            </a:r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 </a:t>
            </a:r>
            <a:r>
              <a:rPr lang="ru-RU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Server</a:t>
            </a:r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2016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IBM  DB2   v. 10.5   My SQL v. 5.7   PostgreSQL v,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b="1" dirty="0" smtClean="0">
                <a:effectLst/>
              </a:rPr>
              <a:t>9.</a:t>
            </a:r>
            <a:r>
              <a:rPr lang="en-US" b="1" dirty="0" smtClean="0">
                <a:effectLst/>
              </a:rPr>
              <a:t>6</a:t>
            </a:r>
            <a:endParaRPr lang="ru-RU" sz="12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4895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u="sng" smtClean="0">
                <a:effectLst/>
              </a:rPr>
              <a:t>Транзакция</a:t>
            </a:r>
            <a:r>
              <a:rPr lang="ru-RU" smtClean="0">
                <a:effectLst/>
              </a:rPr>
              <a:t> — логическая единица работы, состоящая из одного или нескольких операторов манипулирования данными (чтения, удаления, вставки, обновления), которую СУБД рассматривает и обрабатывает как неделимое действие, переводящее БД из одного целостного состояния в другое целостное состояние.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255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851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Разговор о ключах… от ключей в квартиру до удостоверения личности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133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История с ИНН</a:t>
            </a:r>
            <a:endParaRPr lang="ru-RU" dirty="0" smtClean="0"/>
          </a:p>
          <a:p>
            <a:r>
              <a:rPr lang="ru-RU" dirty="0" smtClean="0"/>
              <a:t>Откуда</a:t>
            </a:r>
            <a:r>
              <a:rPr lang="ru-RU" baseline="0" dirty="0" smtClean="0"/>
              <a:t> берутся значения первичных ключей</a:t>
            </a:r>
          </a:p>
          <a:p>
            <a:r>
              <a:rPr lang="ru-RU" baseline="0" dirty="0" smtClean="0"/>
              <a:t>Как заполняются поля внешних ключей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856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0.  В реляционной базе данных бывают только связи 1:М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Связь 1:1 просто частный случай связи 1:М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Связь М:М в реляционной базе данных напрямую нереализуема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416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Как называется промежуточная, техническая таблица?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095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dirty="0" smtClean="0"/>
              <a:t>Теоретически было доказано, что</a:t>
            </a:r>
            <a:r>
              <a:rPr lang="ru-RU" baseline="0" dirty="0" smtClean="0"/>
              <a:t> для представления структуры данных любой сложности достаточно реляционной (табличной) модели.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Была обоснована и разработана схема языка манипулирования данными в реляционной модели.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701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Суррогатные ключи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6608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dirty="0" smtClean="0"/>
              <a:t>Поле даты,  поле адреса</a:t>
            </a:r>
          </a:p>
          <a:p>
            <a:pPr marL="228600" indent="-228600">
              <a:buAutoNum type="arabicPeriod"/>
            </a:pPr>
            <a:r>
              <a:rPr lang="ru-RU" dirty="0" smtClean="0"/>
              <a:t>Подумаем о </a:t>
            </a:r>
            <a:r>
              <a:rPr lang="ru-RU" smtClean="0"/>
              <a:t>идентификации личности. </a:t>
            </a:r>
            <a:r>
              <a:rPr lang="ru-RU" dirty="0" smtClean="0"/>
              <a:t>Чем хороши суррогатные ключи.</a:t>
            </a:r>
          </a:p>
          <a:p>
            <a:pPr marL="228600" indent="-228600">
              <a:buAutoNum type="arabicPeriod"/>
            </a:pPr>
            <a:r>
              <a:rPr lang="ru-RU" dirty="0" smtClean="0"/>
              <a:t>До</a:t>
            </a:r>
            <a:r>
              <a:rPr lang="ru-RU" baseline="0" dirty="0" smtClean="0"/>
              <a:t> сих пор есть несколько таблиц истинности. Если поле может быть </a:t>
            </a:r>
            <a:r>
              <a:rPr lang="en-US" baseline="0" dirty="0" smtClean="0"/>
              <a:t>NULL</a:t>
            </a:r>
            <a:r>
              <a:rPr lang="ru-RU" baseline="0" dirty="0" smtClean="0"/>
              <a:t>, сначала проверьте (</a:t>
            </a:r>
            <a:r>
              <a:rPr lang="en-US" baseline="0" dirty="0" smtClean="0"/>
              <a:t>IS NULL</a:t>
            </a:r>
            <a:r>
              <a:rPr lang="ru-RU" baseline="0" dirty="0" smtClean="0"/>
              <a:t>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576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5608" y="435936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ru-RU" noProof="1" smtClean="0"/>
              <a:t>Образец заголовка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/>
          <a:lstStyle>
            <a:lvl1pPr marL="7315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ru-RU" noProof="1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2A9-63CE-4681-A18C-55458555571A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2F7C-2F23-4BCA-BC88-0C786F44AE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92948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2A9-63CE-4681-A18C-55458555571A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2F7C-2F23-4BCA-BC88-0C786F44AE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4913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2A9-63CE-4681-A18C-55458555571A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2F7C-2F23-4BCA-BC88-0C786F44AE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78326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2A9-63CE-4681-A18C-55458555571A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2F7C-2F23-4BCA-BC88-0C786F44AE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871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2A9-63CE-4681-A18C-55458555571A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2F7C-2F23-4BCA-BC88-0C786F44AE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96244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2A9-63CE-4681-A18C-55458555571A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2F7C-2F23-4BCA-BC88-0C786F44AE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81130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2A9-63CE-4681-A18C-55458555571A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2F7C-2F23-4BCA-BC88-0C786F44AE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1437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2A9-63CE-4681-A18C-55458555571A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2F7C-2F23-4BCA-BC88-0C786F44AE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5642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40080" indent="-237744">
              <a:buClr>
                <a:schemeClr val="accent5"/>
              </a:buClr>
              <a:buFont typeface="Wingdings" panose="05000000000000000000" pitchFamily="2" charset="2"/>
              <a:buChar char="Ø"/>
              <a:defRPr sz="28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2A9-63CE-4681-A18C-55458555571A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2F7C-2F23-4BCA-BC88-0C786F44AE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21183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2A9-63CE-4681-A18C-55458555571A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2F7C-2F23-4BCA-BC88-0C786F44AE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32297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2A9-63CE-4681-A18C-55458555571A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2F7C-2F23-4BCA-BC88-0C786F44AE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713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100138"/>
            <a:ext cx="6400800" cy="1509712"/>
          </a:xfrm>
        </p:spPr>
        <p:txBody>
          <a:bodyPr anchor="b"/>
          <a:lstStyle>
            <a:lvl1pPr marL="27432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e 8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33974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6347048" cy="851694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4000" b="1" cap="all" baseline="0"/>
            </a:lvl1pPr>
            <a:extLst/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35100"/>
            <a:ext cx="3810000" cy="698500"/>
          </a:xfrm>
        </p:spPr>
        <p:txBody>
          <a:bodyPr/>
          <a:lstStyle>
            <a:lvl1pPr marL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0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latinLnBrk="0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/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88136" y="0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ru-RU" noProof="1" smtClean="0"/>
              <a:t>Образец заголовка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ru-RU" noProof="1" smtClean="0"/>
              <a:t>Образец текста</a:t>
            </a:r>
          </a:p>
          <a:p>
            <a:pPr lvl="1"/>
            <a:r>
              <a:rPr lang="ru-RU" noProof="1" smtClean="0"/>
              <a:t>Второй уровень</a:t>
            </a:r>
          </a:p>
          <a:p>
            <a:pPr lvl="2"/>
            <a:r>
              <a:rPr lang="ru-RU" noProof="1" smtClean="0"/>
              <a:t>Третий уровень</a:t>
            </a:r>
          </a:p>
          <a:p>
            <a:pPr lvl="3"/>
            <a:r>
              <a:rPr lang="ru-RU" noProof="1" smtClean="0"/>
              <a:t>Четвертый уровень</a:t>
            </a:r>
          </a:p>
          <a:p>
            <a:pPr lvl="4"/>
            <a:r>
              <a:rPr lang="ru-RU" noProof="1" smtClean="0"/>
              <a:t>Пятый уровень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>
              <a:defRPr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/>
            <a:fld id="{D80A4771-C6EF-4B99-81F4-D30BE4E017A0}" type="datetimeFigureOut">
              <a:rPr lang="en-US" smtClean="0"/>
              <a:pPr algn="r"/>
              <a:t>9/20/2017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/>
            <a:fld id="{990B41CA-569D-40E7-8E58-026C0338B2C8}" type="slidenum">
              <a:rPr lang="en-US" smtClean="0"/>
              <a:pPr algn="ctr"/>
              <a:t>‹#›</a:t>
            </a:fld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ts val="3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ts val="3000"/>
        </a:lnSpc>
        <a:spcBef>
          <a:spcPts val="550"/>
        </a:spcBef>
        <a:buClr>
          <a:schemeClr val="accent1"/>
        </a:buClr>
        <a:buFont typeface="Verdana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ts val="2800"/>
        </a:lnSpc>
        <a:spcBef>
          <a:spcPct val="20000"/>
        </a:spcBef>
        <a:buClr>
          <a:schemeClr val="accent2"/>
        </a:buClr>
        <a:buFont typeface="Wingdings 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4E2A9-63CE-4681-A18C-55458555571A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2F7C-2F23-4BCA-BC88-0C786F44AE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6283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922114"/>
          </a:xfrm>
        </p:spPr>
        <p:txBody>
          <a:bodyPr>
            <a:normAutofit/>
          </a:bodyPr>
          <a:lstStyle/>
          <a:p>
            <a:r>
              <a:rPr lang="ru-RU" dirty="0" smtClean="0"/>
              <a:t>Реляционная </a:t>
            </a:r>
            <a:r>
              <a:rPr lang="ru-RU" dirty="0"/>
              <a:t>модель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9632" y="1412776"/>
            <a:ext cx="7498080" cy="4800600"/>
          </a:xfrm>
        </p:spPr>
        <p:txBody>
          <a:bodyPr>
            <a:normAutofit fontScale="70000" lnSpcReduction="20000"/>
          </a:bodyPr>
          <a:lstStyle/>
          <a:p>
            <a:pPr marL="82296" indent="0" algn="just">
              <a:buNone/>
            </a:pPr>
            <a:r>
              <a:rPr lang="ru-RU" dirty="0" smtClean="0"/>
              <a:t>Впервые </a:t>
            </a:r>
            <a:r>
              <a:rPr lang="ru-RU" dirty="0"/>
              <a:t>термин "реляционная модель данных" появился в статье сотрудника фирмы IBM д-ра Кодда </a:t>
            </a:r>
            <a:r>
              <a:rPr lang="ru-RU" dirty="0" smtClean="0"/>
              <a:t>опубликованной                6 июня 1970г. </a:t>
            </a:r>
            <a:r>
              <a:rPr lang="ru-RU" dirty="0"/>
              <a:t>Будучи математиком по образованию Кодд предложил использовать для обработки данных аппарат теории множеств (объединение, пересечение, разность, декартово произведение). Он показал, что любое представление </a:t>
            </a:r>
            <a:r>
              <a:rPr lang="ru-RU" dirty="0" smtClean="0"/>
              <a:t>данных может </a:t>
            </a:r>
            <a:r>
              <a:rPr lang="ru-RU" dirty="0"/>
              <a:t>сводится к совокупности двумерных </a:t>
            </a:r>
            <a:r>
              <a:rPr lang="ru-RU" dirty="0" smtClean="0"/>
              <a:t>таблиц, которые он назвал отношениями -</a:t>
            </a:r>
            <a:r>
              <a:rPr lang="ru-RU" dirty="0" err="1" smtClean="0"/>
              <a:t>relation</a:t>
            </a:r>
            <a:r>
              <a:rPr lang="ru-RU" dirty="0" smtClean="0"/>
              <a:t> </a:t>
            </a:r>
            <a:r>
              <a:rPr lang="ru-RU" dirty="0"/>
              <a:t>(англ.). Реляционной является БД, в которой все </a:t>
            </a:r>
            <a:r>
              <a:rPr lang="ru-RU" dirty="0" smtClean="0"/>
              <a:t>данные </a:t>
            </a:r>
            <a:r>
              <a:rPr lang="ru-RU" dirty="0"/>
              <a:t>доступные пользователю, организованы в виде </a:t>
            </a:r>
            <a:r>
              <a:rPr lang="ru-RU" dirty="0" smtClean="0"/>
              <a:t>набора связанных </a:t>
            </a:r>
            <a:r>
              <a:rPr lang="ru-RU" dirty="0"/>
              <a:t>двумерных таблиц, а все операции над данными сводятся к операциям </a:t>
            </a:r>
            <a:r>
              <a:rPr lang="ru-RU" dirty="0" smtClean="0"/>
              <a:t>реляционной алгебры.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472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75656" y="297859"/>
            <a:ext cx="7272808" cy="76728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Типы связей между сущностями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195736" y="1844824"/>
            <a:ext cx="1512168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Мужчины</a:t>
            </a:r>
            <a:endParaRPr lang="ru-RU" dirty="0"/>
          </a:p>
        </p:txBody>
      </p:sp>
      <p:sp>
        <p:nvSpPr>
          <p:cNvPr id="6" name="Выноска со стрелками влево/вправо 5"/>
          <p:cNvSpPr/>
          <p:nvPr/>
        </p:nvSpPr>
        <p:spPr>
          <a:xfrm>
            <a:off x="3707904" y="1813466"/>
            <a:ext cx="2448272" cy="432048"/>
          </a:xfrm>
          <a:prstGeom prst="leftRightArrowCallou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6156176" y="1813466"/>
            <a:ext cx="1512168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Женщины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499992" y="184482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Брак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707904" y="155679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5868144" y="155679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2195736" y="2974886"/>
            <a:ext cx="1512168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Мужчины</a:t>
            </a:r>
            <a:endParaRPr lang="ru-RU" dirty="0"/>
          </a:p>
        </p:txBody>
      </p:sp>
      <p:sp>
        <p:nvSpPr>
          <p:cNvPr id="13" name="Выноска со стрелками влево/вправо 12"/>
          <p:cNvSpPr/>
          <p:nvPr/>
        </p:nvSpPr>
        <p:spPr>
          <a:xfrm>
            <a:off x="3707904" y="2943528"/>
            <a:ext cx="2448272" cy="432048"/>
          </a:xfrm>
          <a:prstGeom prst="leftRightArrowCallou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6156176" y="2943528"/>
            <a:ext cx="1512168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Женщины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4499992" y="297488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Брак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3707904" y="268685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5832140" y="2686854"/>
            <a:ext cx="237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2195736" y="4136306"/>
            <a:ext cx="1512168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Мужчины</a:t>
            </a:r>
            <a:endParaRPr lang="ru-RU" dirty="0"/>
          </a:p>
        </p:txBody>
      </p:sp>
      <p:sp>
        <p:nvSpPr>
          <p:cNvPr id="19" name="Выноска со стрелками влево/вправо 18"/>
          <p:cNvSpPr/>
          <p:nvPr/>
        </p:nvSpPr>
        <p:spPr>
          <a:xfrm>
            <a:off x="3707904" y="4104948"/>
            <a:ext cx="2448272" cy="432048"/>
          </a:xfrm>
          <a:prstGeom prst="leftRightArrowCallou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6156176" y="4104948"/>
            <a:ext cx="1512168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Женщины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4499992" y="413630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Брак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3707904" y="384827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5868144" y="384827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2195736" y="5235010"/>
            <a:ext cx="1512168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Мужчины</a:t>
            </a:r>
            <a:endParaRPr lang="ru-RU" dirty="0"/>
          </a:p>
        </p:txBody>
      </p:sp>
      <p:sp>
        <p:nvSpPr>
          <p:cNvPr id="25" name="Выноска со стрелками влево/вправо 24"/>
          <p:cNvSpPr/>
          <p:nvPr/>
        </p:nvSpPr>
        <p:spPr>
          <a:xfrm>
            <a:off x="3707904" y="5203652"/>
            <a:ext cx="2448272" cy="432048"/>
          </a:xfrm>
          <a:prstGeom prst="leftRightArrowCallou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/>
          <p:cNvSpPr txBox="1"/>
          <p:nvPr/>
        </p:nvSpPr>
        <p:spPr>
          <a:xfrm>
            <a:off x="6156176" y="5203652"/>
            <a:ext cx="1512168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Женщины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4499992" y="523501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Брак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3707904" y="494697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5832140" y="494697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</a:t>
            </a:r>
          </a:p>
        </p:txBody>
      </p:sp>
    </p:spTree>
    <p:extLst>
      <p:ext uri="{BB962C8B-B14F-4D97-AF65-F5344CB8AC3E}">
        <p14:creationId xmlns:p14="http://schemas.microsoft.com/office/powerpoint/2010/main" val="59700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259632" y="116632"/>
            <a:ext cx="7642096" cy="792088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Реализация связей «много – много»</a:t>
            </a:r>
            <a:endParaRPr lang="ru-RU" sz="36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/>
          </p:nvPr>
        </p:nvGraphicFramePr>
        <p:xfrm>
          <a:off x="5964324" y="3933056"/>
          <a:ext cx="1463824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:a16="http://schemas.microsoft.com/office/drawing/2014/main" val="827729435"/>
                    </a:ext>
                  </a:extLst>
                </a:gridCol>
              </a:tblGrid>
              <a:tr h="321146">
                <a:tc>
                  <a:txBody>
                    <a:bodyPr/>
                    <a:lstStyle/>
                    <a:p>
                      <a:r>
                        <a:rPr lang="ru-RU" dirty="0" smtClean="0"/>
                        <a:t>Мужчины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212910"/>
                  </a:ext>
                </a:extLst>
              </a:tr>
              <a:tr h="32114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959285"/>
                  </a:ext>
                </a:extLst>
              </a:tr>
              <a:tr h="32114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204549"/>
                  </a:ext>
                </a:extLst>
              </a:tr>
              <a:tr h="32114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344482"/>
                  </a:ext>
                </a:extLst>
              </a:tr>
              <a:tr h="32114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973505"/>
                  </a:ext>
                </a:extLst>
              </a:tr>
              <a:tr h="32114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031665"/>
                  </a:ext>
                </a:extLst>
              </a:tr>
              <a:tr h="32114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647731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/>
          </p:nvPr>
        </p:nvGraphicFramePr>
        <p:xfrm>
          <a:off x="6012160" y="1124744"/>
          <a:ext cx="1368152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827729435"/>
                    </a:ext>
                  </a:extLst>
                </a:gridCol>
              </a:tblGrid>
              <a:tr h="321146">
                <a:tc>
                  <a:txBody>
                    <a:bodyPr/>
                    <a:lstStyle/>
                    <a:p>
                      <a:r>
                        <a:rPr lang="ru-RU" dirty="0" smtClean="0"/>
                        <a:t>Женщины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212910"/>
                  </a:ext>
                </a:extLst>
              </a:tr>
              <a:tr h="32114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959285"/>
                  </a:ext>
                </a:extLst>
              </a:tr>
              <a:tr h="32114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204549"/>
                  </a:ext>
                </a:extLst>
              </a:tr>
              <a:tr h="32114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344482"/>
                  </a:ext>
                </a:extLst>
              </a:tr>
              <a:tr h="32114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973505"/>
                  </a:ext>
                </a:extLst>
              </a:tr>
              <a:tr h="32114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031665"/>
                  </a:ext>
                </a:extLst>
              </a:tr>
              <a:tr h="32114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647731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/>
          </p:nvPr>
        </p:nvGraphicFramePr>
        <p:xfrm>
          <a:off x="1691680" y="2204864"/>
          <a:ext cx="237626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4222842199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1779421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Семья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Член семьи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428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Семья1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04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Семья1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875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Семья1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774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Семья1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475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Семья1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479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168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Семья2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410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513131"/>
                  </a:ext>
                </a:extLst>
              </a:tr>
            </a:tbl>
          </a:graphicData>
        </a:graphic>
      </p:graphicFrame>
      <p:cxnSp>
        <p:nvCxnSpPr>
          <p:cNvPr id="8" name="Прямая со стрелкой 7"/>
          <p:cNvCxnSpPr/>
          <p:nvPr/>
        </p:nvCxnSpPr>
        <p:spPr>
          <a:xfrm flipV="1">
            <a:off x="4067944" y="1628800"/>
            <a:ext cx="1944216" cy="1080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V="1">
            <a:off x="4067944" y="2708920"/>
            <a:ext cx="1944216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4067944" y="3501008"/>
            <a:ext cx="19442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4067944" y="3861048"/>
            <a:ext cx="1944216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endCxn id="4" idx="1"/>
          </p:cNvCxnSpPr>
          <p:nvPr/>
        </p:nvCxnSpPr>
        <p:spPr>
          <a:xfrm>
            <a:off x="4067944" y="4221088"/>
            <a:ext cx="1896380" cy="99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4067944" y="4581128"/>
            <a:ext cx="1896380" cy="1368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907704" y="1484784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Список семьи</a:t>
            </a:r>
            <a:endParaRPr lang="ru-RU" dirty="0"/>
          </a:p>
        </p:txBody>
      </p:sp>
      <p:cxnSp>
        <p:nvCxnSpPr>
          <p:cNvPr id="7" name="Прямая со стрелкой 6"/>
          <p:cNvCxnSpPr/>
          <p:nvPr/>
        </p:nvCxnSpPr>
        <p:spPr>
          <a:xfrm flipV="1">
            <a:off x="4067944" y="3140968"/>
            <a:ext cx="1944216" cy="1872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7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259632" y="116632"/>
            <a:ext cx="7642096" cy="792088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Реализация связей «много – много»</a:t>
            </a:r>
            <a:endParaRPr lang="ru-RU" sz="36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/>
          </p:nvPr>
        </p:nvGraphicFramePr>
        <p:xfrm>
          <a:off x="1716106" y="3608576"/>
          <a:ext cx="1463824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:a16="http://schemas.microsoft.com/office/drawing/2014/main" val="827729435"/>
                    </a:ext>
                  </a:extLst>
                </a:gridCol>
              </a:tblGrid>
              <a:tr h="321146">
                <a:tc>
                  <a:txBody>
                    <a:bodyPr/>
                    <a:lstStyle/>
                    <a:p>
                      <a:r>
                        <a:rPr lang="ru-RU" dirty="0" smtClean="0"/>
                        <a:t>Авторы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212910"/>
                  </a:ext>
                </a:extLst>
              </a:tr>
              <a:tr h="32114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959285"/>
                  </a:ext>
                </a:extLst>
              </a:tr>
              <a:tr h="32114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204549"/>
                  </a:ext>
                </a:extLst>
              </a:tr>
              <a:tr h="32114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344482"/>
                  </a:ext>
                </a:extLst>
              </a:tr>
              <a:tr h="32114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973505"/>
                  </a:ext>
                </a:extLst>
              </a:tr>
              <a:tr h="32114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031665"/>
                  </a:ext>
                </a:extLst>
              </a:tr>
              <a:tr h="32114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647731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/>
          </p:nvPr>
        </p:nvGraphicFramePr>
        <p:xfrm>
          <a:off x="7308304" y="3626800"/>
          <a:ext cx="1368152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827729435"/>
                    </a:ext>
                  </a:extLst>
                </a:gridCol>
              </a:tblGrid>
              <a:tr h="321146">
                <a:tc>
                  <a:txBody>
                    <a:bodyPr/>
                    <a:lstStyle/>
                    <a:p>
                      <a:r>
                        <a:rPr lang="ru-RU" dirty="0" smtClean="0"/>
                        <a:t>Книги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212910"/>
                  </a:ext>
                </a:extLst>
              </a:tr>
              <a:tr h="32114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959285"/>
                  </a:ext>
                </a:extLst>
              </a:tr>
              <a:tr h="32114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204549"/>
                  </a:ext>
                </a:extLst>
              </a:tr>
              <a:tr h="32114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344482"/>
                  </a:ext>
                </a:extLst>
              </a:tr>
              <a:tr h="32114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973505"/>
                  </a:ext>
                </a:extLst>
              </a:tr>
              <a:tr h="32114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031665"/>
                  </a:ext>
                </a:extLst>
              </a:tr>
              <a:tr h="32114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647731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/>
          </p:nvPr>
        </p:nvGraphicFramePr>
        <p:xfrm>
          <a:off x="4427984" y="3573016"/>
          <a:ext cx="201622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3350">
                  <a:extLst>
                    <a:ext uri="{9D8B030D-6E8A-4147-A177-3AD203B41FA5}">
                      <a16:colId xmlns:a16="http://schemas.microsoft.com/office/drawing/2014/main" val="4222842199"/>
                    </a:ext>
                  </a:extLst>
                </a:gridCol>
                <a:gridCol w="1042873">
                  <a:extLst>
                    <a:ext uri="{9D8B030D-6E8A-4147-A177-3AD203B41FA5}">
                      <a16:colId xmlns:a16="http://schemas.microsoft.com/office/drawing/2014/main" val="1779421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Автор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Книга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428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Автор1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Книга1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04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Автор1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Книга2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875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Автор1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Книга3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774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Автор2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Книга3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475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Автор2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Книга4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479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168880"/>
                  </a:ext>
                </a:extLst>
              </a:tr>
            </a:tbl>
          </a:graphicData>
        </a:graphic>
      </p:graphicFrame>
      <p:cxnSp>
        <p:nvCxnSpPr>
          <p:cNvPr id="8" name="Прямая со стрелкой 7"/>
          <p:cNvCxnSpPr/>
          <p:nvPr/>
        </p:nvCxnSpPr>
        <p:spPr>
          <a:xfrm>
            <a:off x="6438891" y="4113076"/>
            <a:ext cx="869413" cy="37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V="1">
            <a:off x="6438891" y="4510018"/>
            <a:ext cx="869413" cy="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endCxn id="5" idx="1"/>
          </p:cNvCxnSpPr>
          <p:nvPr/>
        </p:nvCxnSpPr>
        <p:spPr>
          <a:xfrm>
            <a:off x="6438891" y="4870956"/>
            <a:ext cx="869413" cy="36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endCxn id="5" idx="1"/>
          </p:cNvCxnSpPr>
          <p:nvPr/>
        </p:nvCxnSpPr>
        <p:spPr>
          <a:xfrm flipV="1">
            <a:off x="6438891" y="4906960"/>
            <a:ext cx="869413" cy="323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V="1">
            <a:off x="6438891" y="5303004"/>
            <a:ext cx="869413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3179930" y="4150876"/>
            <a:ext cx="12480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72000" y="2924944"/>
            <a:ext cx="166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Библиография</a:t>
            </a:r>
            <a:endParaRPr lang="ru-RU" dirty="0"/>
          </a:p>
        </p:txBody>
      </p:sp>
      <p:cxnSp>
        <p:nvCxnSpPr>
          <p:cNvPr id="24" name="Прямая со стрелкой 23"/>
          <p:cNvCxnSpPr/>
          <p:nvPr/>
        </p:nvCxnSpPr>
        <p:spPr>
          <a:xfrm flipH="1" flipV="1">
            <a:off x="3179930" y="4150876"/>
            <a:ext cx="1248054" cy="35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 flipV="1">
            <a:off x="3179930" y="4150876"/>
            <a:ext cx="1248054" cy="756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endCxn id="4" idx="3"/>
          </p:cNvCxnSpPr>
          <p:nvPr/>
        </p:nvCxnSpPr>
        <p:spPr>
          <a:xfrm flipH="1" flipV="1">
            <a:off x="3179930" y="4888736"/>
            <a:ext cx="1248054" cy="414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endCxn id="4" idx="3"/>
          </p:cNvCxnSpPr>
          <p:nvPr/>
        </p:nvCxnSpPr>
        <p:spPr>
          <a:xfrm flipH="1" flipV="1">
            <a:off x="3179930" y="4888736"/>
            <a:ext cx="1248054" cy="774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195736" y="1186306"/>
            <a:ext cx="64208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Классический пример: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ru-RU" sz="2800" dirty="0" smtClean="0"/>
              <a:t> У каждой книги много авторов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ru-RU" sz="2800" dirty="0" smtClean="0"/>
              <a:t> У каждого автора много книг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80221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55776" y="3618210"/>
            <a:ext cx="5493212" cy="45886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Соответствие терминов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29090" y="1166294"/>
            <a:ext cx="7674056" cy="1902666"/>
          </a:xfrm>
        </p:spPr>
        <p:txBody>
          <a:bodyPr>
            <a:normAutofit fontScale="25000" lnSpcReduction="20000"/>
          </a:bodyPr>
          <a:lstStyle/>
          <a:p>
            <a:pPr>
              <a:spcBef>
                <a:spcPts val="1200"/>
              </a:spcBef>
            </a:pPr>
            <a:r>
              <a:rPr lang="ru-RU" sz="9600" dirty="0" smtClean="0"/>
              <a:t>Доказательство возможности представления любой структуры данных при помощи реляционной модели</a:t>
            </a:r>
          </a:p>
          <a:p>
            <a:pPr>
              <a:spcBef>
                <a:spcPts val="1200"/>
              </a:spcBef>
            </a:pPr>
            <a:r>
              <a:rPr lang="ru-RU" sz="9600" dirty="0" smtClean="0"/>
              <a:t>Принципы создания реляционных СУБД</a:t>
            </a:r>
          </a:p>
          <a:p>
            <a:pPr>
              <a:spcBef>
                <a:spcPts val="1200"/>
              </a:spcBef>
            </a:pPr>
            <a:r>
              <a:rPr lang="ru-RU" sz="9600" dirty="0" smtClean="0"/>
              <a:t>Разработка языка </a:t>
            </a:r>
            <a:r>
              <a:rPr lang="en-US" sz="9600" dirty="0" smtClean="0"/>
              <a:t>SQL</a:t>
            </a:r>
          </a:p>
          <a:p>
            <a:endParaRPr lang="en-US" dirty="0" smtClean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7139634"/>
              </p:ext>
            </p:extLst>
          </p:nvPr>
        </p:nvGraphicFramePr>
        <p:xfrm>
          <a:off x="2268107" y="4437112"/>
          <a:ext cx="5596021" cy="1767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8052">
                  <a:extLst>
                    <a:ext uri="{9D8B030D-6E8A-4147-A177-3AD203B41FA5}">
                      <a16:colId xmlns:a16="http://schemas.microsoft.com/office/drawing/2014/main" val="3453918330"/>
                    </a:ext>
                  </a:extLst>
                </a:gridCol>
                <a:gridCol w="1938052">
                  <a:extLst>
                    <a:ext uri="{9D8B030D-6E8A-4147-A177-3AD203B41FA5}">
                      <a16:colId xmlns:a16="http://schemas.microsoft.com/office/drawing/2014/main" val="2026366253"/>
                    </a:ext>
                  </a:extLst>
                </a:gridCol>
                <a:gridCol w="1719917">
                  <a:extLst>
                    <a:ext uri="{9D8B030D-6E8A-4147-A177-3AD203B41FA5}">
                      <a16:colId xmlns:a16="http://schemas.microsoft.com/office/drawing/2014/main" val="4112002750"/>
                    </a:ext>
                  </a:extLst>
                </a:gridCol>
              </a:tblGrid>
              <a:tr h="706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  <a:effectLst/>
                        </a:rPr>
                        <a:t>Реляционная алгебра</a:t>
                      </a:r>
                      <a:endParaRPr lang="ru-RU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BF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База </a:t>
                      </a:r>
                      <a:r>
                        <a:rPr lang="ru-RU" sz="1800" dirty="0" smtClean="0">
                          <a:solidFill>
                            <a:schemeClr val="tx1"/>
                          </a:solidFill>
                          <a:effectLst/>
                        </a:rPr>
                        <a:t>данных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(СУБД)</a:t>
                      </a:r>
                      <a:endParaRPr lang="ru-RU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BF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EXCEL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BF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6433069"/>
                  </a:ext>
                </a:extLst>
              </a:tr>
              <a:tr h="35349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Отношение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Таблица</a:t>
                      </a: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Таблица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15171999"/>
                  </a:ext>
                </a:extLst>
              </a:tr>
              <a:tr h="35349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Кортеж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b="0" dirty="0">
                          <a:solidFill>
                            <a:schemeClr val="tx1"/>
                          </a:solidFill>
                          <a:effectLst/>
                        </a:rPr>
                        <a:t>Запись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Строка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2388329"/>
                  </a:ext>
                </a:extLst>
              </a:tr>
              <a:tr h="35349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Атрибут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b="0" dirty="0">
                          <a:solidFill>
                            <a:schemeClr val="tx1"/>
                          </a:solidFill>
                          <a:effectLst/>
                        </a:rPr>
                        <a:t>Поле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Столбец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14527084"/>
                  </a:ext>
                </a:extLst>
              </a:tr>
            </a:tbl>
          </a:graphicData>
        </a:graphic>
      </p:graphicFrame>
      <p:sp>
        <p:nvSpPr>
          <p:cNvPr id="5" name="Заголовок 1"/>
          <p:cNvSpPr txBox="1">
            <a:spLocks/>
          </p:cNvSpPr>
          <p:nvPr/>
        </p:nvSpPr>
        <p:spPr>
          <a:xfrm>
            <a:off x="1229090" y="183817"/>
            <a:ext cx="8100392" cy="922114"/>
          </a:xfrm>
          <a:prstGeom prst="rect">
            <a:avLst/>
          </a:prstGeom>
        </p:spPr>
        <p:txBody>
          <a:bodyPr anchor="ctr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ru-RU" dirty="0" smtClean="0"/>
              <a:t>Достижения реляционной алгебры</a:t>
            </a:r>
            <a:endParaRPr lang="ru-RU" dirty="0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1345543" y="3284984"/>
            <a:ext cx="74580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11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435608" y="1628800"/>
            <a:ext cx="7498080" cy="46196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ru-RU" dirty="0" smtClean="0"/>
              <a:t>Нужна ли нормализация?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ru-RU" dirty="0" smtClean="0"/>
              <a:t>Должны ли первичные ключи быть  осмысленными атрибутами?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ru-RU" dirty="0" smtClean="0"/>
              <a:t>Так ли уж необходимо значение </a:t>
            </a:r>
            <a:r>
              <a:rPr lang="en-US" dirty="0" smtClean="0"/>
              <a:t>NULL</a:t>
            </a:r>
            <a:r>
              <a:rPr lang="ru-RU" dirty="0" smtClean="0"/>
              <a:t>?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ru-RU" dirty="0"/>
              <a:t>Должна ли реляционная СУБД (язык </a:t>
            </a:r>
            <a:r>
              <a:rPr lang="en-US" dirty="0"/>
              <a:t>SQL</a:t>
            </a:r>
            <a:r>
              <a:rPr lang="ru-RU" dirty="0"/>
              <a:t>) полностью удовлетворять  требованиям реляционной теории?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Холивары</a:t>
            </a:r>
            <a:r>
              <a:rPr lang="ru-RU" dirty="0" smtClean="0"/>
              <a:t> связанные с БД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434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994122"/>
          </a:xfrm>
        </p:spPr>
        <p:txBody>
          <a:bodyPr/>
          <a:lstStyle/>
          <a:p>
            <a:r>
              <a:rPr lang="ru-RU" dirty="0" smtClean="0"/>
              <a:t>Нормализация базы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5616" y="1268760"/>
            <a:ext cx="7818072" cy="5589240"/>
          </a:xfrm>
        </p:spPr>
        <p:txBody>
          <a:bodyPr>
            <a:normAutofit fontScale="85000" lnSpcReduction="10000"/>
          </a:bodyPr>
          <a:lstStyle/>
          <a:p>
            <a:pPr marL="324000" indent="-252000" algn="just"/>
            <a:r>
              <a:rPr lang="ru-RU" dirty="0" smtClean="0"/>
              <a:t>    Нормализация </a:t>
            </a:r>
            <a:r>
              <a:rPr lang="ru-RU" dirty="0"/>
              <a:t>– это разбиение таблицы на несколько, обладающих лучшими свойствами при обновлении, </a:t>
            </a:r>
            <a:r>
              <a:rPr lang="ru-RU" dirty="0" smtClean="0"/>
              <a:t>включении </a:t>
            </a:r>
            <a:r>
              <a:rPr lang="ru-RU" dirty="0"/>
              <a:t>и удалении данных</a:t>
            </a:r>
            <a:r>
              <a:rPr lang="ru-RU" dirty="0" smtClean="0"/>
              <a:t>.</a:t>
            </a:r>
          </a:p>
          <a:p>
            <a:pPr marL="324000" indent="-252000" algn="just">
              <a:spcBef>
                <a:spcPts val="1200"/>
              </a:spcBef>
            </a:pPr>
            <a:r>
              <a:rPr lang="ru-RU" dirty="0" smtClean="0"/>
              <a:t>    Нормальные </a:t>
            </a:r>
            <a:r>
              <a:rPr lang="ru-RU" dirty="0"/>
              <a:t>формы – это </a:t>
            </a:r>
            <a:r>
              <a:rPr lang="ru-RU" i="1" dirty="0"/>
              <a:t>рекомендации </a:t>
            </a:r>
            <a:r>
              <a:rPr lang="ru-RU" dirty="0"/>
              <a:t>по проектированию баз данных. </a:t>
            </a:r>
            <a:endParaRPr lang="ru-RU" dirty="0" smtClean="0"/>
          </a:p>
          <a:p>
            <a:pPr marL="324000" indent="-252000" algn="just">
              <a:spcBef>
                <a:spcPts val="1200"/>
              </a:spcBef>
            </a:pPr>
            <a:r>
              <a:rPr lang="ru-RU" dirty="0" smtClean="0"/>
              <a:t>    Цель </a:t>
            </a:r>
            <a:r>
              <a:rPr lang="ru-RU" dirty="0"/>
              <a:t>нормализации сводится к получению такого проекта базы данных, в котором </a:t>
            </a:r>
            <a:r>
              <a:rPr lang="ru-RU" dirty="0" smtClean="0"/>
              <a:t>исключена </a:t>
            </a:r>
            <a:r>
              <a:rPr lang="ru-RU" dirty="0"/>
              <a:t>избыточность информации. Это делается не столько с целью экономии памяти, сколько для исключения возможной противоречивости хранимых данных и предсказуемости поведения системы во время эксплуатации. </a:t>
            </a:r>
          </a:p>
        </p:txBody>
      </p:sp>
    </p:spTree>
    <p:extLst>
      <p:ext uri="{BB962C8B-B14F-4D97-AF65-F5344CB8AC3E}">
        <p14:creationId xmlns:p14="http://schemas.microsoft.com/office/powerpoint/2010/main" val="409569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Правило нормализации Фомина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35608" y="1700808"/>
            <a:ext cx="7498080" cy="454759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3600" b="1" dirty="0" smtClean="0"/>
              <a:t>Если база данных нуждается в нормализации – значит она неправильно спроектирована.</a:t>
            </a:r>
          </a:p>
          <a:p>
            <a:pPr marL="82296" indent="0">
              <a:lnSpc>
                <a:spcPct val="100000"/>
              </a:lnSpc>
              <a:buNone/>
            </a:pPr>
            <a:endParaRPr lang="ru-RU" sz="3600" b="1" dirty="0" smtClean="0"/>
          </a:p>
          <a:p>
            <a:pPr marL="82296" indent="0" algn="ctr">
              <a:lnSpc>
                <a:spcPct val="100000"/>
              </a:lnSpc>
              <a:buNone/>
            </a:pPr>
            <a:r>
              <a:rPr lang="ru-RU" sz="3600" dirty="0" smtClean="0"/>
              <a:t>Если вы научитесь правильно проектировать базы данных, то нормализовать их не надо.</a:t>
            </a:r>
          </a:p>
        </p:txBody>
      </p:sp>
    </p:spTree>
    <p:extLst>
      <p:ext uri="{BB962C8B-B14F-4D97-AF65-F5344CB8AC3E}">
        <p14:creationId xmlns:p14="http://schemas.microsoft.com/office/powerpoint/2010/main" val="52659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028" y="86545"/>
            <a:ext cx="7498080" cy="792088"/>
          </a:xfrm>
        </p:spPr>
        <p:txBody>
          <a:bodyPr>
            <a:normAutofit/>
          </a:bodyPr>
          <a:lstStyle/>
          <a:p>
            <a:r>
              <a:rPr lang="ru-RU" dirty="0" smtClean="0"/>
              <a:t>Теория и практика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547798"/>
              </p:ext>
            </p:extLst>
          </p:nvPr>
        </p:nvGraphicFramePr>
        <p:xfrm>
          <a:off x="1979712" y="3212976"/>
          <a:ext cx="5976664" cy="1739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0">
                  <a:extLst>
                    <a:ext uri="{9D8B030D-6E8A-4147-A177-3AD203B41FA5}">
                      <a16:colId xmlns:a16="http://schemas.microsoft.com/office/drawing/2014/main" val="1305017859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322433159"/>
                    </a:ext>
                  </a:extLst>
                </a:gridCol>
              </a:tblGrid>
              <a:tr h="5317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 smtClean="0"/>
                        <a:t>  Операция</a:t>
                      </a:r>
                      <a:endParaRPr lang="ru-RU" dirty="0" smtClean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Результат</a:t>
                      </a:r>
                      <a:endParaRPr lang="ru-RU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32497766"/>
                  </a:ext>
                </a:extLst>
              </a:tr>
              <a:tr h="4763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NULL   AND</a:t>
                      </a:r>
                      <a:r>
                        <a:rPr lang="en-US" baseline="0" dirty="0" smtClean="0"/>
                        <a:t>  </a:t>
                      </a:r>
                      <a:r>
                        <a:rPr lang="ru-RU" dirty="0" smtClean="0"/>
                        <a:t> </a:t>
                      </a:r>
                      <a:r>
                        <a:rPr lang="en-US" dirty="0" smtClean="0"/>
                        <a:t>(TRUE </a:t>
                      </a:r>
                      <a:r>
                        <a:rPr lang="ru-RU" dirty="0" smtClean="0"/>
                        <a:t>или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smtClean="0"/>
                        <a:t>FALSE</a:t>
                      </a:r>
                      <a:r>
                        <a:rPr lang="ru-RU" baseline="0" dirty="0" smtClean="0"/>
                        <a:t>)</a:t>
                      </a:r>
                      <a:endParaRPr lang="ru-RU" dirty="0" smtClean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ru-RU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333966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NULL  OR</a:t>
                      </a:r>
                      <a:r>
                        <a:rPr lang="en-US" baseline="0" dirty="0" smtClean="0"/>
                        <a:t>  </a:t>
                      </a:r>
                      <a:r>
                        <a:rPr lang="ru-RU" dirty="0" smtClean="0"/>
                        <a:t> </a:t>
                      </a:r>
                      <a:r>
                        <a:rPr lang="en-US" dirty="0" smtClean="0"/>
                        <a:t>(TRUE </a:t>
                      </a:r>
                      <a:r>
                        <a:rPr lang="ru-RU" dirty="0" smtClean="0"/>
                        <a:t>или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smtClean="0"/>
                        <a:t>FALSE)</a:t>
                      </a:r>
                      <a:endParaRPr lang="ru-RU" dirty="0" smtClean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(TRUE </a:t>
                      </a:r>
                      <a:r>
                        <a:rPr lang="ru-RU" dirty="0" smtClean="0"/>
                        <a:t>или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smtClean="0"/>
                        <a:t>FALSE)</a:t>
                      </a:r>
                      <a:endParaRPr lang="ru-RU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87108975"/>
                  </a:ext>
                </a:extLst>
              </a:tr>
              <a:tr h="364902">
                <a:tc>
                  <a:txBody>
                    <a:bodyPr/>
                    <a:lstStyle/>
                    <a:p>
                      <a:r>
                        <a:rPr lang="en-US" dirty="0" smtClean="0"/>
                        <a:t>NOT      NULL</a:t>
                      </a:r>
                      <a:endParaRPr lang="ru-RU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ru-RU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50211182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379395"/>
              </p:ext>
            </p:extLst>
          </p:nvPr>
        </p:nvGraphicFramePr>
        <p:xfrm>
          <a:off x="8189407" y="1095270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14641497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4201328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763303" y="1095773"/>
            <a:ext cx="5976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ru-RU" sz="3200" dirty="0"/>
              <a:t>Гримасы атомарных </a:t>
            </a:r>
            <a:r>
              <a:rPr lang="ru-RU" sz="3200" dirty="0" smtClean="0"/>
              <a:t>полей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63688" y="1753417"/>
            <a:ext cx="5184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ru-RU" sz="3200" dirty="0"/>
              <a:t>Правила для </a:t>
            </a:r>
            <a:r>
              <a:rPr lang="ru-RU" sz="3200" dirty="0" smtClean="0"/>
              <a:t>ключей</a:t>
            </a:r>
            <a:endParaRPr lang="ru-RU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1763688" y="2413390"/>
            <a:ext cx="3862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ru-RU" sz="3200" dirty="0"/>
              <a:t>Троичная </a:t>
            </a:r>
            <a:r>
              <a:rPr lang="ru-RU" sz="3200" dirty="0" smtClean="0"/>
              <a:t>логика</a:t>
            </a:r>
            <a:endParaRPr lang="ru-RU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1187624" y="5485836"/>
            <a:ext cx="79928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dirty="0"/>
              <a:t>Вывод:   </a:t>
            </a:r>
            <a:r>
              <a:rPr lang="ru-RU" sz="2600" b="1" dirty="0"/>
              <a:t>Теория и практика – две большие </a:t>
            </a:r>
            <a:r>
              <a:rPr lang="ru-RU" sz="2600" b="1" dirty="0" smtClean="0"/>
              <a:t>разницы</a:t>
            </a:r>
            <a:endParaRPr lang="ru-RU" sz="2600" b="1" dirty="0"/>
          </a:p>
        </p:txBody>
      </p:sp>
    </p:spTree>
    <p:extLst>
      <p:ext uri="{BB962C8B-B14F-4D97-AF65-F5344CB8AC3E}">
        <p14:creationId xmlns:p14="http://schemas.microsoft.com/office/powerpoint/2010/main" val="372022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0" y="274638"/>
            <a:ext cx="7602048" cy="1143000"/>
          </a:xfrm>
        </p:spPr>
        <p:txBody>
          <a:bodyPr>
            <a:normAutofit/>
          </a:bodyPr>
          <a:lstStyle/>
          <a:p>
            <a:r>
              <a:rPr lang="en-US" smtClean="0"/>
              <a:t>SQL </a:t>
            </a:r>
            <a:r>
              <a:rPr lang="ru-RU" smtClean="0"/>
              <a:t>и реляционная модель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87624" y="1447800"/>
            <a:ext cx="7746064" cy="5149552"/>
          </a:xfrm>
        </p:spPr>
        <p:txBody>
          <a:bodyPr>
            <a:normAutofit fontScale="85000" lnSpcReduction="10000"/>
          </a:bodyPr>
          <a:lstStyle/>
          <a:p>
            <a:pPr marL="82296" indent="0" algn="just">
              <a:lnSpc>
                <a:spcPts val="3200"/>
              </a:lnSpc>
              <a:buNone/>
            </a:pPr>
            <a:r>
              <a:rPr lang="ru-RU" sz="3300" smtClean="0"/>
              <a:t>	В области информационной технологии любой практически используемый инструмент не может быть полностью свободен от компромиссов. Идеологически чистые решения возможны только в научно-экспериментальной работе. «Великий и ужасный» язык SQL – это порождение ряда компромиссов между теорией, практикой и маркетинговой деятельностью. Этот язык является настолько реляционным, насколько это понадобилось потребителям коммерческих СУБД, прямо или косвенно финансировавшим разработку языка.</a:t>
            </a:r>
            <a:endParaRPr lang="ru-RU" sz="3300" dirty="0"/>
          </a:p>
        </p:txBody>
      </p:sp>
    </p:spTree>
    <p:extLst>
      <p:ext uri="{BB962C8B-B14F-4D97-AF65-F5344CB8AC3E}">
        <p14:creationId xmlns:p14="http://schemas.microsoft.com/office/powerpoint/2010/main" val="327461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/>
          <a:lstStyle/>
          <a:p>
            <a:r>
              <a:rPr lang="ru-RU" dirty="0" smtClean="0"/>
              <a:t>База данных и  СУБД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435608" y="3154033"/>
            <a:ext cx="7498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/>
            <a:r>
              <a:rPr lang="ru-RU" b="1" dirty="0" smtClean="0"/>
              <a:t>Система управления базами данных</a:t>
            </a:r>
            <a:r>
              <a:rPr lang="ru-RU" dirty="0" smtClean="0"/>
              <a:t> </a:t>
            </a:r>
            <a:r>
              <a:rPr lang="ru-RU" dirty="0"/>
              <a:t>(</a:t>
            </a:r>
            <a:r>
              <a:rPr lang="ru-RU" b="1" dirty="0"/>
              <a:t>СУБД</a:t>
            </a:r>
            <a:r>
              <a:rPr lang="ru-RU" dirty="0"/>
              <a:t>) — совокупность программных, лингвистических и методических средств общего или специального назначения, обеспечивающих управление созданием и использованием БД.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35608" y="1525575"/>
            <a:ext cx="7498080" cy="1477328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indent="360000" algn="just"/>
            <a:r>
              <a:rPr lang="ru-RU" b="1" dirty="0" smtClean="0"/>
              <a:t>  База </a:t>
            </a:r>
            <a:r>
              <a:rPr lang="ru-RU" b="1" dirty="0"/>
              <a:t>данных</a:t>
            </a:r>
            <a:r>
              <a:rPr lang="ru-RU" dirty="0"/>
              <a:t> — организованная в соответствии с определёнными правилами и поддерживаемая в памяти компьютера совокупность данных, характеризующая актуальное состояние некоторой предметной области и используемая для удовлетворения информационных потребностей </a:t>
            </a:r>
            <a:r>
              <a:rPr lang="ru-RU" dirty="0" smtClean="0"/>
              <a:t>пользователей.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1732549" y="4560948"/>
            <a:ext cx="690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solidFill>
                  <a:schemeClr val="accent3">
                    <a:lumMod val="75000"/>
                  </a:schemeClr>
                </a:solidFill>
              </a:rPr>
              <a:t>Никогда не путайте термины </a:t>
            </a:r>
            <a:r>
              <a:rPr lang="ru-RU" sz="2400" b="1" dirty="0">
                <a:solidFill>
                  <a:schemeClr val="accent3">
                    <a:lumMod val="75000"/>
                  </a:schemeClr>
                </a:solidFill>
              </a:rPr>
              <a:t>База </a:t>
            </a:r>
            <a:r>
              <a:rPr lang="ru-RU" sz="2400" b="1" dirty="0" smtClean="0">
                <a:solidFill>
                  <a:schemeClr val="accent3">
                    <a:lumMod val="75000"/>
                  </a:schemeClr>
                </a:solidFill>
              </a:rPr>
              <a:t>данных </a:t>
            </a:r>
            <a:r>
              <a:rPr lang="ru-RU" sz="2400" dirty="0" smtClean="0">
                <a:solidFill>
                  <a:schemeClr val="accent3">
                    <a:lumMod val="75000"/>
                  </a:schemeClr>
                </a:solidFill>
              </a:rPr>
              <a:t>и</a:t>
            </a:r>
            <a:r>
              <a:rPr lang="ru-RU" sz="24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ru-RU" sz="2400" b="1" dirty="0">
                <a:solidFill>
                  <a:schemeClr val="accent3">
                    <a:lumMod val="75000"/>
                  </a:schemeClr>
                </a:solidFill>
              </a:rPr>
              <a:t>СУБД</a:t>
            </a:r>
            <a:endParaRPr lang="ru-RU" sz="2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47664" y="5229200"/>
            <a:ext cx="749808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i="1" dirty="0"/>
              <a:t>«Среди непрофессионалов </a:t>
            </a:r>
            <a:r>
              <a:rPr lang="ru-RU" i="1"/>
              <a:t>[…] возникает путаница при </a:t>
            </a:r>
            <a:r>
              <a:rPr lang="ru-RU" i="1" dirty="0"/>
              <a:t>использовании терминов „база данных“ и „система управления базами данных“. […] Мы будем строго разделять эти термины»</a:t>
            </a:r>
            <a:r>
              <a:rPr lang="ru-RU" dirty="0"/>
              <a:t>. </a:t>
            </a:r>
            <a:endParaRPr lang="ru-RU" dirty="0" smtClean="0"/>
          </a:p>
          <a:p>
            <a:pPr algn="r">
              <a:spcBef>
                <a:spcPts val="1200"/>
              </a:spcBef>
            </a:pPr>
            <a:r>
              <a:rPr lang="ru-RU" dirty="0" smtClean="0"/>
              <a:t>Кузнецов </a:t>
            </a:r>
            <a:r>
              <a:rPr lang="ru-RU" dirty="0"/>
              <a:t>С. Д. Основы баз данных: учебное пособие. — 2-е </a:t>
            </a:r>
            <a:r>
              <a:rPr lang="ru-RU" dirty="0" smtClean="0"/>
              <a:t>издание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281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Реляционная модель данных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230" y="1556792"/>
            <a:ext cx="7897266" cy="443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43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78098"/>
          </a:xfrm>
        </p:spPr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r>
              <a:rPr lang="ru-RU" dirty="0" smtClean="0"/>
              <a:t> правил Кодда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31640" y="1052736"/>
            <a:ext cx="7602048" cy="5616624"/>
          </a:xfrm>
        </p:spPr>
        <p:txBody>
          <a:bodyPr>
            <a:noAutofit/>
          </a:bodyPr>
          <a:lstStyle/>
          <a:p>
            <a:pPr marL="0" indent="0" algn="just">
              <a:lnSpc>
                <a:spcPts val="13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ru-RU" sz="1300" b="1" dirty="0" smtClean="0"/>
              <a:t>0 </a:t>
            </a:r>
            <a:r>
              <a:rPr lang="ru-RU" sz="1300" dirty="0"/>
              <a:t>Реляционная СУБД должна быть способна полностью управлять базой данных, используя связи между данными. </a:t>
            </a:r>
          </a:p>
          <a:p>
            <a:pPr marL="0" indent="0" algn="just">
              <a:lnSpc>
                <a:spcPts val="13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ru-RU" sz="1300" b="1" dirty="0" smtClean="0"/>
              <a:t>1 </a:t>
            </a:r>
            <a:r>
              <a:rPr lang="ru-RU" sz="1300" dirty="0"/>
              <a:t>Информационное правило – вся информация в реляционной БД (включая имена таблиц и столбцов) должна определяться строго как значения </a:t>
            </a:r>
            <a:r>
              <a:rPr lang="ru-RU" sz="1300" dirty="0" smtClean="0"/>
              <a:t>таблиц</a:t>
            </a:r>
            <a:r>
              <a:rPr lang="ru-RU" sz="1300" dirty="0"/>
              <a:t>. </a:t>
            </a:r>
          </a:p>
          <a:p>
            <a:pPr marL="0" indent="0" algn="just">
              <a:lnSpc>
                <a:spcPts val="13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ru-RU" sz="1300" b="1" dirty="0"/>
              <a:t>2</a:t>
            </a:r>
            <a:r>
              <a:rPr lang="ru-RU" sz="1300" dirty="0"/>
              <a:t> Гарантированный доступ – любое значение БД должно быть </a:t>
            </a:r>
            <a:r>
              <a:rPr lang="ru-RU" sz="1300" dirty="0" smtClean="0"/>
              <a:t>гарантированно </a:t>
            </a:r>
            <a:r>
              <a:rPr lang="ru-RU" sz="1300" dirty="0"/>
              <a:t>доступным через комбинацию имени таблицы, первичного ключа и имени столбца. </a:t>
            </a:r>
          </a:p>
          <a:p>
            <a:pPr marL="0" indent="0" algn="just">
              <a:lnSpc>
                <a:spcPts val="13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ru-RU" sz="1300" b="1" dirty="0"/>
              <a:t>3</a:t>
            </a:r>
            <a:r>
              <a:rPr lang="ru-RU" sz="1300" dirty="0"/>
              <a:t> Поддержка пустых значений – СУБД должна уметь работать с пустыми значениями. Пустое значение – это неизвестное, независимое, </a:t>
            </a:r>
            <a:r>
              <a:rPr lang="ru-RU" sz="1300" dirty="0" smtClean="0"/>
              <a:t>неприменимое </a:t>
            </a:r>
            <a:r>
              <a:rPr lang="ru-RU" sz="1300" dirty="0"/>
              <a:t>значение, в отличие от значений по умолчанию и обычных значений. </a:t>
            </a:r>
          </a:p>
          <a:p>
            <a:pPr marL="0" indent="0" algn="just">
              <a:lnSpc>
                <a:spcPts val="13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ru-RU" sz="1300" b="1" dirty="0"/>
              <a:t>4</a:t>
            </a:r>
            <a:r>
              <a:rPr lang="ru-RU" sz="1300" dirty="0"/>
              <a:t> Активный, оперативный реляционный каталог – описание БД и его </a:t>
            </a:r>
            <a:r>
              <a:rPr lang="ru-RU" sz="1300" dirty="0" smtClean="0"/>
              <a:t>содержимое </a:t>
            </a:r>
            <a:r>
              <a:rPr lang="ru-RU" sz="1300" dirty="0"/>
              <a:t>должны быть определены на логическом уровне через таблицы, к которым можно применять запросы, используя DML (язык </a:t>
            </a:r>
            <a:r>
              <a:rPr lang="ru-RU" sz="1300" dirty="0" smtClean="0"/>
              <a:t>манипулирования </a:t>
            </a:r>
            <a:r>
              <a:rPr lang="ru-RU" sz="1300" dirty="0"/>
              <a:t>данными). </a:t>
            </a:r>
          </a:p>
          <a:p>
            <a:pPr marL="0" indent="0" algn="just">
              <a:lnSpc>
                <a:spcPts val="13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ru-RU" sz="1300" b="1" dirty="0"/>
              <a:t>5</a:t>
            </a:r>
            <a:r>
              <a:rPr lang="ru-RU" sz="1300" dirty="0"/>
              <a:t> Исчерпывающее подмножество языка данных – по крайней мере, один из поддерживаемых языков должен иметь четко определенный синтаксис и быть самодостаточным. Он должен поддерживать определение данных и манипулирование ими, правила целостности, авторизацию и транзакции. </a:t>
            </a:r>
          </a:p>
          <a:p>
            <a:pPr marL="0" indent="0" algn="just">
              <a:lnSpc>
                <a:spcPts val="13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ru-RU" sz="1300" b="1" dirty="0"/>
              <a:t>6 </a:t>
            </a:r>
            <a:r>
              <a:rPr lang="ru-RU" sz="1300" dirty="0"/>
              <a:t>Правило обновления представлений – все представления, теоретически обновляемые, могут быть обновлены через систему. </a:t>
            </a:r>
          </a:p>
          <a:p>
            <a:pPr marL="0" indent="0" algn="just">
              <a:lnSpc>
                <a:spcPts val="13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ru-RU" sz="1300" b="1" dirty="0"/>
              <a:t>7 </a:t>
            </a:r>
            <a:r>
              <a:rPr lang="ru-RU" sz="1300" dirty="0"/>
              <a:t>Вставка, обновление и удаление – СУБД поддерживает не только запрос на отбор данных, но и вставку, обновление и удаление. </a:t>
            </a:r>
          </a:p>
          <a:p>
            <a:pPr marL="0" indent="0" algn="just">
              <a:lnSpc>
                <a:spcPts val="13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ru-RU" sz="1300" b="1" dirty="0"/>
              <a:t>8</a:t>
            </a:r>
            <a:r>
              <a:rPr lang="ru-RU" sz="1300" dirty="0"/>
              <a:t> Физическая независимость данных – логика программ-приложений </a:t>
            </a:r>
            <a:r>
              <a:rPr lang="ru-RU" sz="1300" dirty="0" smtClean="0"/>
              <a:t>остается </a:t>
            </a:r>
            <a:r>
              <a:rPr lang="ru-RU" sz="1300" dirty="0"/>
              <a:t>прежней при изменении физических методов доступа к данным и структур хранения. </a:t>
            </a:r>
          </a:p>
          <a:p>
            <a:pPr marL="0" indent="0" algn="just">
              <a:lnSpc>
                <a:spcPts val="13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ru-RU" sz="1300" b="1" dirty="0"/>
              <a:t>9 </a:t>
            </a:r>
            <a:r>
              <a:rPr lang="ru-RU" sz="1300" dirty="0"/>
              <a:t>Логическая независимость данных – логика программ-приложений </a:t>
            </a:r>
            <a:r>
              <a:rPr lang="ru-RU" sz="1300" dirty="0" smtClean="0"/>
              <a:t>остается </a:t>
            </a:r>
            <a:r>
              <a:rPr lang="ru-RU" sz="1300" dirty="0"/>
              <a:t>прежней, в пределах разумного, при изменении структур таблиц. </a:t>
            </a:r>
          </a:p>
          <a:p>
            <a:pPr marL="0" indent="0" algn="just">
              <a:lnSpc>
                <a:spcPts val="13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ru-RU" sz="1300" b="1" dirty="0"/>
              <a:t>10</a:t>
            </a:r>
            <a:r>
              <a:rPr lang="ru-RU" sz="1300" dirty="0"/>
              <a:t> Независимость целостности – язык БД должен быть способен определять ограничения целостности. Они должны быть доступны из оперативного каталога, и не должно быть способа их обойти. </a:t>
            </a:r>
          </a:p>
          <a:p>
            <a:pPr marL="0" indent="0" algn="just">
              <a:lnSpc>
                <a:spcPts val="13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ru-RU" sz="1300" b="1" dirty="0"/>
              <a:t>11 </a:t>
            </a:r>
            <a:r>
              <a:rPr lang="ru-RU" sz="1300" dirty="0"/>
              <a:t>Независимость распределения – запросы программ-приложений </a:t>
            </a:r>
            <a:r>
              <a:rPr lang="ru-RU" sz="1300" dirty="0" smtClean="0"/>
              <a:t>логически </a:t>
            </a:r>
            <a:r>
              <a:rPr lang="ru-RU" sz="1300" dirty="0"/>
              <a:t>не затрагиваются при первом и последующих распределениях </a:t>
            </a:r>
            <a:r>
              <a:rPr lang="ru-RU" sz="1300" dirty="0" smtClean="0"/>
              <a:t>данных</a:t>
            </a:r>
            <a:r>
              <a:rPr lang="ru-RU" sz="1300" dirty="0"/>
              <a:t>. </a:t>
            </a:r>
          </a:p>
          <a:p>
            <a:pPr marL="0" indent="0" algn="just">
              <a:lnSpc>
                <a:spcPts val="13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ru-RU" sz="1300" b="1" dirty="0"/>
              <a:t>12</a:t>
            </a:r>
            <a:r>
              <a:rPr lang="ru-RU" sz="1300" dirty="0"/>
              <a:t> </a:t>
            </a:r>
            <a:r>
              <a:rPr lang="ru-RU" sz="1300" dirty="0" err="1"/>
              <a:t>Несмешиваемость</a:t>
            </a:r>
            <a:r>
              <a:rPr lang="ru-RU" sz="1300" dirty="0"/>
              <a:t> </a:t>
            </a:r>
            <a:r>
              <a:rPr lang="ru-RU" sz="1300" dirty="0" smtClean="0"/>
              <a:t> (</a:t>
            </a:r>
            <a:r>
              <a:rPr lang="ru-RU" sz="1300" dirty="0" err="1"/>
              <a:t>Nonsubversion</a:t>
            </a:r>
            <a:r>
              <a:rPr lang="ru-RU" sz="1300" dirty="0"/>
              <a:t>) – невозможность обойти ограничения целостности, используя языки низкого уровня. </a:t>
            </a:r>
          </a:p>
        </p:txBody>
      </p:sp>
    </p:spTree>
    <p:extLst>
      <p:ext uri="{BB962C8B-B14F-4D97-AF65-F5344CB8AC3E}">
        <p14:creationId xmlns:p14="http://schemas.microsoft.com/office/powerpoint/2010/main" val="58363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922114"/>
          </a:xfrm>
        </p:spPr>
        <p:txBody>
          <a:bodyPr/>
          <a:lstStyle/>
          <a:p>
            <a:r>
              <a:rPr lang="ru-RU" dirty="0" smtClean="0"/>
              <a:t>Одно правило Фомина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9632" y="1417638"/>
            <a:ext cx="7312856" cy="4800600"/>
          </a:xfrm>
        </p:spPr>
        <p:txBody>
          <a:bodyPr/>
          <a:lstStyle/>
          <a:p>
            <a:pPr marL="596646" indent="-514350" algn="just">
              <a:buFont typeface="+mj-lt"/>
              <a:buAutoNum type="arabicPeriod"/>
            </a:pPr>
            <a:endParaRPr lang="ru-RU" dirty="0" smtClean="0"/>
          </a:p>
          <a:p>
            <a:pPr marL="82296" indent="0" algn="just">
              <a:buNone/>
            </a:pPr>
            <a:endParaRPr lang="ru-RU" dirty="0" smtClean="0"/>
          </a:p>
          <a:p>
            <a:pPr marL="82296" indent="0" algn="just">
              <a:buNone/>
            </a:pPr>
            <a:endParaRPr lang="ru-RU" dirty="0"/>
          </a:p>
          <a:p>
            <a:pPr marL="596646" indent="-514350" algn="just">
              <a:buFont typeface="+mj-lt"/>
              <a:buAutoNum type="arabicPeriod"/>
            </a:pPr>
            <a:endParaRPr lang="ru-RU" dirty="0" smtClean="0"/>
          </a:p>
          <a:p>
            <a:pPr marL="82296" indent="0" algn="ctr">
              <a:lnSpc>
                <a:spcPct val="100000"/>
              </a:lnSpc>
              <a:buNone/>
            </a:pPr>
            <a:r>
              <a:rPr lang="ru-RU" sz="4000" dirty="0" smtClean="0"/>
              <a:t>СУБД является реляционной если  в ней реализована полная поддержка языка  </a:t>
            </a:r>
            <a:r>
              <a:rPr lang="en-US" sz="4000" dirty="0" smtClean="0"/>
              <a:t>SQL</a:t>
            </a:r>
            <a:endParaRPr lang="ru-RU" sz="4000" dirty="0"/>
          </a:p>
        </p:txBody>
      </p:sp>
      <p:sp>
        <p:nvSpPr>
          <p:cNvPr id="4" name="12-конечная звезда 3"/>
          <p:cNvSpPr/>
          <p:nvPr/>
        </p:nvSpPr>
        <p:spPr>
          <a:xfrm>
            <a:off x="4458860" y="1988840"/>
            <a:ext cx="914400" cy="914400"/>
          </a:xfrm>
          <a:prstGeom prst="star12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40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663421" y="1844824"/>
            <a:ext cx="1872208" cy="7920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/>
          <a:lstStyle/>
          <a:p>
            <a:r>
              <a:rPr lang="ru-RU" dirty="0" smtClean="0"/>
              <a:t>Дерево реляционных СУБД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095469" y="205620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INGRES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067944" y="1844824"/>
            <a:ext cx="187220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588224" y="3499017"/>
            <a:ext cx="1872208" cy="7920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663421" y="5153210"/>
            <a:ext cx="1872208" cy="7920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 стрелкой 11"/>
          <p:cNvCxnSpPr>
            <a:stCxn id="5" idx="2"/>
            <a:endCxn id="9" idx="0"/>
          </p:cNvCxnSpPr>
          <p:nvPr/>
        </p:nvCxnSpPr>
        <p:spPr>
          <a:xfrm>
            <a:off x="2599525" y="2636912"/>
            <a:ext cx="0" cy="862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2599525" y="4291105"/>
            <a:ext cx="0" cy="862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6" idx="2"/>
            <a:endCxn id="8" idx="0"/>
          </p:cNvCxnSpPr>
          <p:nvPr/>
        </p:nvCxnSpPr>
        <p:spPr>
          <a:xfrm>
            <a:off x="5004048" y="2636912"/>
            <a:ext cx="0" cy="862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6" idx="2"/>
            <a:endCxn id="7" idx="0"/>
          </p:cNvCxnSpPr>
          <p:nvPr/>
        </p:nvCxnSpPr>
        <p:spPr>
          <a:xfrm>
            <a:off x="5004048" y="2636912"/>
            <a:ext cx="2520280" cy="862105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463988" y="205620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System R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6984268" y="3710395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ORACLE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2095469" y="536458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MS SQL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1547664" y="1554469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1974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3931673" y="1554469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1977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1541280" y="316889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1987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7884368" y="316889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1979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3959932" y="316889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1982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1547664" y="4820813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1988</a:t>
            </a:r>
            <a:endParaRPr lang="ru-RU" dirty="0"/>
          </a:p>
        </p:txBody>
      </p:sp>
      <p:sp>
        <p:nvSpPr>
          <p:cNvPr id="38" name="Прямоугольник 37"/>
          <p:cNvSpPr/>
          <p:nvPr/>
        </p:nvSpPr>
        <p:spPr>
          <a:xfrm>
            <a:off x="6588224" y="5147453"/>
            <a:ext cx="1872208" cy="7920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/>
          <p:cNvSpPr/>
          <p:nvPr/>
        </p:nvSpPr>
        <p:spPr>
          <a:xfrm>
            <a:off x="4067944" y="5147453"/>
            <a:ext cx="1872208" cy="7920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0" name="Прямая со стрелкой 39"/>
          <p:cNvCxnSpPr>
            <a:stCxn id="7" idx="2"/>
            <a:endCxn id="38" idx="0"/>
          </p:cNvCxnSpPr>
          <p:nvPr/>
        </p:nvCxnSpPr>
        <p:spPr>
          <a:xfrm>
            <a:off x="7524328" y="4291105"/>
            <a:ext cx="0" cy="85634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056276" y="536458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My SQL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4333894" y="5358831"/>
            <a:ext cx="1479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PostgreSQL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959932" y="482451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1995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7880362" y="481598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1999</a:t>
            </a:r>
            <a:endParaRPr lang="ru-RU" dirty="0"/>
          </a:p>
        </p:txBody>
      </p:sp>
      <p:cxnSp>
        <p:nvCxnSpPr>
          <p:cNvPr id="47" name="Прямая со стрелкой 46"/>
          <p:cNvCxnSpPr>
            <a:stCxn id="5" idx="2"/>
            <a:endCxn id="39" idx="0"/>
          </p:cNvCxnSpPr>
          <p:nvPr/>
        </p:nvCxnSpPr>
        <p:spPr>
          <a:xfrm>
            <a:off x="2599525" y="2636912"/>
            <a:ext cx="2404523" cy="2510541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4067944" y="3499017"/>
            <a:ext cx="187220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663421" y="3499017"/>
            <a:ext cx="1872208" cy="7920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/>
          <p:cNvSpPr txBox="1"/>
          <p:nvPr/>
        </p:nvSpPr>
        <p:spPr>
          <a:xfrm>
            <a:off x="4463988" y="3710395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IBM  DB2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2109308" y="3710395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SYBASE</a:t>
            </a:r>
            <a:endParaRPr lang="ru-RU" dirty="0"/>
          </a:p>
        </p:txBody>
      </p:sp>
      <p:cxnSp>
        <p:nvCxnSpPr>
          <p:cNvPr id="51" name="Прямая со стрелкой 50"/>
          <p:cNvCxnSpPr>
            <a:stCxn id="7" idx="2"/>
            <a:endCxn id="39" idx="0"/>
          </p:cNvCxnSpPr>
          <p:nvPr/>
        </p:nvCxnSpPr>
        <p:spPr>
          <a:xfrm flipH="1">
            <a:off x="5004048" y="4291105"/>
            <a:ext cx="2520280" cy="856348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544108" y="5634469"/>
            <a:ext cx="59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9.6</a:t>
            </a:r>
            <a:endParaRPr lang="ru-RU" dirty="0"/>
          </a:p>
        </p:txBody>
      </p:sp>
      <p:sp>
        <p:nvSpPr>
          <p:cNvPr id="57" name="TextBox 56"/>
          <p:cNvSpPr txBox="1"/>
          <p:nvPr/>
        </p:nvSpPr>
        <p:spPr>
          <a:xfrm>
            <a:off x="8054749" y="5652065"/>
            <a:ext cx="59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5.7</a:t>
            </a:r>
            <a:endParaRPr lang="ru-RU" dirty="0"/>
          </a:p>
        </p:txBody>
      </p:sp>
      <p:sp>
        <p:nvSpPr>
          <p:cNvPr id="58" name="TextBox 57"/>
          <p:cNvSpPr txBox="1"/>
          <p:nvPr/>
        </p:nvSpPr>
        <p:spPr>
          <a:xfrm>
            <a:off x="8112287" y="3999544"/>
            <a:ext cx="59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ru-RU" dirty="0"/>
          </a:p>
        </p:txBody>
      </p:sp>
      <p:sp>
        <p:nvSpPr>
          <p:cNvPr id="59" name="TextBox 58"/>
          <p:cNvSpPr txBox="1"/>
          <p:nvPr/>
        </p:nvSpPr>
        <p:spPr>
          <a:xfrm>
            <a:off x="3179899" y="3997694"/>
            <a:ext cx="59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2946992" y="5634469"/>
            <a:ext cx="70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2016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5445678" y="3999544"/>
            <a:ext cx="59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10.5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808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971600" y="1124744"/>
            <a:ext cx="8172400" cy="5616624"/>
          </a:xfrm>
        </p:spPr>
        <p:txBody>
          <a:bodyPr>
            <a:normAutofit/>
          </a:bodyPr>
          <a:lstStyle/>
          <a:p>
            <a:pPr>
              <a:lnSpc>
                <a:spcPts val="3300"/>
              </a:lnSpc>
              <a:spcBef>
                <a:spcPts val="1200"/>
              </a:spcBef>
            </a:pPr>
            <a:r>
              <a:rPr lang="ru-RU" dirty="0" smtClean="0"/>
              <a:t>Аналитические системы (</a:t>
            </a:r>
            <a:r>
              <a:rPr lang="en-US" dirty="0" smtClean="0"/>
              <a:t>OLAP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en-US" dirty="0"/>
              <a:t>–</a:t>
            </a:r>
            <a:r>
              <a:rPr lang="ru-RU" dirty="0"/>
              <a:t> способ организации БД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созданных </a:t>
            </a:r>
            <a:r>
              <a:rPr lang="ru-RU" dirty="0"/>
              <a:t>для хранения агрегированной информации на основе больших массивов данных, структурированных по многомерному принципу </a:t>
            </a:r>
            <a:r>
              <a:rPr lang="ru-RU" dirty="0" smtClean="0"/>
              <a:t>(</a:t>
            </a:r>
            <a:r>
              <a:rPr lang="ru-RU" dirty="0" err="1" smtClean="0"/>
              <a:t>суперкубы</a:t>
            </a:r>
            <a:r>
              <a:rPr lang="ru-RU" dirty="0"/>
              <a:t>).</a:t>
            </a:r>
          </a:p>
          <a:p>
            <a:pPr>
              <a:lnSpc>
                <a:spcPts val="3300"/>
              </a:lnSpc>
              <a:spcBef>
                <a:spcPts val="1800"/>
              </a:spcBef>
            </a:pPr>
            <a:r>
              <a:rPr lang="ru-RU" dirty="0" smtClean="0"/>
              <a:t>Транзакционные системы (</a:t>
            </a:r>
            <a:r>
              <a:rPr lang="en-US" dirty="0" smtClean="0"/>
              <a:t>OLTP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- способ </a:t>
            </a:r>
            <a:r>
              <a:rPr lang="ru-RU" dirty="0"/>
              <a:t>организации БД, при котором система работает с небольшими по размерам транзакциями, но идущими большим потоком, и при этом клиенту требуется от системы минимальное время отклика.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435608" y="116632"/>
            <a:ext cx="7498080" cy="72008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Классификация СУБД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882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052736"/>
            <a:ext cx="6192688" cy="5716328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435608" y="116632"/>
            <a:ext cx="7498080" cy="936104"/>
          </a:xfrm>
        </p:spPr>
        <p:txBody>
          <a:bodyPr/>
          <a:lstStyle/>
          <a:p>
            <a:r>
              <a:rPr lang="ru-RU" dirty="0" smtClean="0"/>
              <a:t>Кубы в </a:t>
            </a:r>
            <a:r>
              <a:rPr lang="en-US" dirty="0" smtClean="0"/>
              <a:t>OLAP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152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0609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Основные функции СУБД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9632" y="1196752"/>
            <a:ext cx="7498080" cy="5472608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ru-RU" dirty="0" smtClean="0"/>
              <a:t>Управление </a:t>
            </a:r>
            <a:r>
              <a:rPr lang="ru-RU" dirty="0"/>
              <a:t>транзакциями. </a:t>
            </a:r>
            <a:endParaRPr lang="ru-RU" dirty="0" smtClean="0"/>
          </a:p>
          <a:p>
            <a:pPr>
              <a:spcBef>
                <a:spcPts val="1200"/>
              </a:spcBef>
            </a:pPr>
            <a:r>
              <a:rPr lang="ru-RU" dirty="0" smtClean="0"/>
              <a:t>Управление блокировками и клинчами</a:t>
            </a:r>
            <a:endParaRPr lang="ru-RU" dirty="0"/>
          </a:p>
          <a:p>
            <a:pPr>
              <a:spcBef>
                <a:spcPts val="1200"/>
              </a:spcBef>
            </a:pPr>
            <a:r>
              <a:rPr lang="ru-RU" dirty="0" smtClean="0"/>
              <a:t>Управление </a:t>
            </a:r>
            <a:r>
              <a:rPr lang="ru-RU" dirty="0"/>
              <a:t>буферами оперативной </a:t>
            </a:r>
            <a:r>
              <a:rPr lang="ru-RU" dirty="0" smtClean="0"/>
              <a:t>памяти.</a:t>
            </a:r>
          </a:p>
          <a:p>
            <a:pPr>
              <a:spcBef>
                <a:spcPts val="1200"/>
              </a:spcBef>
            </a:pPr>
            <a:r>
              <a:rPr lang="ru-RU" dirty="0" smtClean="0"/>
              <a:t>Ведение </a:t>
            </a:r>
            <a:r>
              <a:rPr lang="ru-RU" dirty="0"/>
              <a:t>журнала изменений в </a:t>
            </a:r>
            <a:r>
              <a:rPr lang="ru-RU" dirty="0" smtClean="0"/>
              <a:t>БД. </a:t>
            </a:r>
          </a:p>
          <a:p>
            <a:pPr>
              <a:spcBef>
                <a:spcPts val="1200"/>
              </a:spcBef>
            </a:pPr>
            <a:r>
              <a:rPr lang="ru-RU" dirty="0" smtClean="0"/>
              <a:t>Ведение словаря БД.</a:t>
            </a:r>
          </a:p>
          <a:p>
            <a:pPr>
              <a:spcBef>
                <a:spcPts val="1200"/>
              </a:spcBef>
            </a:pPr>
            <a:r>
              <a:rPr lang="ru-RU" dirty="0" smtClean="0"/>
              <a:t>Обеспечение </a:t>
            </a:r>
            <a:r>
              <a:rPr lang="ru-RU" dirty="0"/>
              <a:t>целостности и безопасности БД</a:t>
            </a:r>
            <a:r>
              <a:rPr lang="ru-RU" dirty="0" smtClean="0"/>
              <a:t>.</a:t>
            </a:r>
          </a:p>
          <a:p>
            <a:pPr>
              <a:spcBef>
                <a:spcPts val="1200"/>
              </a:spcBef>
            </a:pPr>
            <a:r>
              <a:rPr lang="ru-RU" dirty="0"/>
              <a:t>Поддержка языков </a:t>
            </a:r>
            <a:r>
              <a:rPr lang="ru-RU" dirty="0" smtClean="0"/>
              <a:t>БД.</a:t>
            </a:r>
          </a:p>
          <a:p>
            <a:pPr>
              <a:spcBef>
                <a:spcPts val="1200"/>
              </a:spcBef>
            </a:pPr>
            <a:r>
              <a:rPr lang="ru-RU" dirty="0"/>
              <a:t>Управление данными во внешней памяти.</a:t>
            </a:r>
          </a:p>
          <a:p>
            <a:pPr>
              <a:spcBef>
                <a:spcPts val="1200"/>
              </a:spcBef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815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80192" y="0"/>
            <a:ext cx="8063808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Транзакция (</a:t>
            </a:r>
            <a:r>
              <a:rPr lang="ru-RU" dirty="0" smtClean="0"/>
              <a:t>простое </a:t>
            </a:r>
            <a:r>
              <a:rPr lang="ru-RU" dirty="0"/>
              <a:t>определение)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608" y="1447800"/>
            <a:ext cx="7704856" cy="4800600"/>
          </a:xfrm>
        </p:spPr>
        <p:txBody>
          <a:bodyPr>
            <a:normAutofit/>
          </a:bodyPr>
          <a:lstStyle/>
          <a:p>
            <a:pPr algn="just"/>
            <a:r>
              <a:rPr lang="ru-RU" sz="2800" b="1" dirty="0" err="1"/>
              <a:t>Транза́кция</a:t>
            </a:r>
            <a:r>
              <a:rPr lang="ru-RU" sz="2800" dirty="0"/>
              <a:t> (англ. </a:t>
            </a:r>
            <a:r>
              <a:rPr lang="ru-RU" sz="2800" i="1" dirty="0" err="1"/>
              <a:t>transaction</a:t>
            </a:r>
            <a:r>
              <a:rPr lang="ru-RU" sz="2800" dirty="0"/>
              <a:t>) — группа последовательных операций с базой данных, которая представляет собой логическую единицу работы с данными</a:t>
            </a:r>
            <a:r>
              <a:rPr lang="ru-RU" sz="2800" dirty="0" smtClean="0"/>
              <a:t>. </a:t>
            </a:r>
            <a:r>
              <a:rPr lang="ru-RU" sz="2800" dirty="0"/>
              <a:t>Транзакция может быть выполнена либо целиком и успешно, </a:t>
            </a:r>
            <a:r>
              <a:rPr lang="ru-RU" sz="2800" dirty="0" smtClean="0"/>
              <a:t>либо </a:t>
            </a:r>
            <a:r>
              <a:rPr lang="ru-RU" sz="2800" dirty="0"/>
              <a:t>не выполнена вообще</a:t>
            </a:r>
          </a:p>
        </p:txBody>
      </p:sp>
      <p:pic>
        <p:nvPicPr>
          <p:cNvPr id="4" name="Рисунок 3" descr="блокировка транзакций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375" y="3879701"/>
            <a:ext cx="5164546" cy="29782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081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75656" y="176263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Простой пример транзакции (перевод денег между счетами)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475656" y="1772816"/>
            <a:ext cx="1656184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Платежное поручение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876256" y="1772816"/>
            <a:ext cx="1656184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>
                <a:solidFill>
                  <a:schemeClr val="tx1"/>
                </a:solidFill>
              </a:rPr>
              <a:t>Платежное поручение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7" name="Прямая со стрелкой 6"/>
          <p:cNvCxnSpPr>
            <a:stCxn id="4" idx="3"/>
            <a:endCxn id="5" idx="1"/>
          </p:cNvCxnSpPr>
          <p:nvPr/>
        </p:nvCxnSpPr>
        <p:spPr>
          <a:xfrm>
            <a:off x="3131840" y="2204864"/>
            <a:ext cx="3744416" cy="0"/>
          </a:xfrm>
          <a:prstGeom prst="straightConnector1">
            <a:avLst/>
          </a:prstGeom>
          <a:ln w="158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891083" y="2872994"/>
            <a:ext cx="1656184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>
                <a:solidFill>
                  <a:schemeClr val="tx1"/>
                </a:solidFill>
              </a:rPr>
              <a:t>Счёт дебета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" name="Прямая со стрелкой 9"/>
          <p:cNvCxnSpPr>
            <a:stCxn id="8" idx="3"/>
            <a:endCxn id="9" idx="1"/>
          </p:cNvCxnSpPr>
          <p:nvPr/>
        </p:nvCxnSpPr>
        <p:spPr>
          <a:xfrm>
            <a:off x="3146667" y="3305042"/>
            <a:ext cx="3744416" cy="0"/>
          </a:xfrm>
          <a:prstGeom prst="straightConnector1">
            <a:avLst/>
          </a:prstGeom>
          <a:ln w="158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1475656" y="3970780"/>
            <a:ext cx="1656184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Счёт </a:t>
            </a:r>
            <a:r>
              <a:rPr lang="ru-RU" dirty="0" smtClean="0">
                <a:solidFill>
                  <a:schemeClr val="tx1"/>
                </a:solidFill>
              </a:rPr>
              <a:t>кредита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6876256" y="3970780"/>
            <a:ext cx="1656184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>
                <a:solidFill>
                  <a:schemeClr val="tx1"/>
                </a:solidFill>
              </a:rPr>
              <a:t>Счёт кредита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3" name="Прямая со стрелкой 12"/>
          <p:cNvCxnSpPr>
            <a:stCxn id="11" idx="3"/>
            <a:endCxn id="12" idx="1"/>
          </p:cNvCxnSpPr>
          <p:nvPr/>
        </p:nvCxnSpPr>
        <p:spPr>
          <a:xfrm>
            <a:off x="3131840" y="4402828"/>
            <a:ext cx="3744416" cy="0"/>
          </a:xfrm>
          <a:prstGeom prst="straightConnector1">
            <a:avLst/>
          </a:prstGeom>
          <a:ln w="158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6880101" y="5068565"/>
            <a:ext cx="1656184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Проводка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6" name="Прямая со стрелкой 15"/>
          <p:cNvCxnSpPr>
            <a:endCxn id="15" idx="1"/>
          </p:cNvCxnSpPr>
          <p:nvPr/>
        </p:nvCxnSpPr>
        <p:spPr>
          <a:xfrm>
            <a:off x="3135685" y="5500613"/>
            <a:ext cx="3744416" cy="0"/>
          </a:xfrm>
          <a:prstGeom prst="straightConnector1">
            <a:avLst/>
          </a:prstGeom>
          <a:ln w="158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1490483" y="2872994"/>
            <a:ext cx="1656184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Счёт дебета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17876" y="1769790"/>
            <a:ext cx="238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Изменение состояния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3196579" y="2270607"/>
            <a:ext cx="104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</a:t>
            </a:r>
            <a:r>
              <a:rPr lang="ru-RU" dirty="0" smtClean="0"/>
              <a:t>ведено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5518075" y="2270607"/>
            <a:ext cx="1296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Исполнено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3679992" y="2866100"/>
            <a:ext cx="2654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Изменение суммы (+100)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3711698" y="3970780"/>
            <a:ext cx="2613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Изменение суммы (-100)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3624146" y="3363765"/>
            <a:ext cx="2580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Наращивание оборотов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3604686" y="4461550"/>
            <a:ext cx="2580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Наращивание оборотов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3561655" y="5068565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Формирование проводки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331640" y="621720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Согласованное состояние  1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52120" y="621720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Согласованное состояние  2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62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994122"/>
          </a:xfrm>
        </p:spPr>
        <p:txBody>
          <a:bodyPr>
            <a:normAutofit fontScale="90000"/>
          </a:bodyPr>
          <a:lstStyle/>
          <a:p>
            <a:r>
              <a:rPr lang="ru-RU" dirty="0"/>
              <a:t>ACID, или свойства транзакции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5616" y="1412776"/>
            <a:ext cx="7920880" cy="5293568"/>
          </a:xfrm>
        </p:spPr>
        <p:txBody>
          <a:bodyPr>
            <a:normAutofit fontScale="40000" lnSpcReduction="20000"/>
          </a:bodyPr>
          <a:lstStyle/>
          <a:p>
            <a:pPr lvl="0"/>
            <a:r>
              <a:rPr lang="ru-RU" sz="5500" b="1" dirty="0" err="1" smtClean="0"/>
              <a:t>Atomic</a:t>
            </a:r>
            <a:r>
              <a:rPr lang="ru-RU" sz="5500" dirty="0"/>
              <a:t> </a:t>
            </a:r>
            <a:r>
              <a:rPr lang="ru-RU" sz="5500" dirty="0" smtClean="0"/>
              <a:t>- </a:t>
            </a:r>
            <a:r>
              <a:rPr lang="ru-RU" sz="5500" dirty="0"/>
              <a:t>атомарность. </a:t>
            </a:r>
            <a:r>
              <a:rPr lang="ru-RU" sz="5500" dirty="0" smtClean="0"/>
              <a:t>Транзакция </a:t>
            </a:r>
            <a:r>
              <a:rPr lang="ru-RU" sz="5500" dirty="0"/>
              <a:t>это неделимая единица, которая должна быть либо выполнена, либо отменена.</a:t>
            </a:r>
          </a:p>
          <a:p>
            <a:pPr lvl="0"/>
            <a:r>
              <a:rPr lang="ru-RU" sz="5500" b="1" dirty="0" err="1" smtClean="0"/>
              <a:t>Coordination</a:t>
            </a:r>
            <a:r>
              <a:rPr lang="ru-RU" sz="5500" dirty="0" smtClean="0"/>
              <a:t> - согласованность</a:t>
            </a:r>
            <a:r>
              <a:rPr lang="ru-RU" sz="5500" dirty="0"/>
              <a:t>. Смысл транзакции состоит в том, чтобы база данных переходила из одного согласованного состояния в другое.</a:t>
            </a:r>
          </a:p>
          <a:p>
            <a:pPr lvl="0"/>
            <a:r>
              <a:rPr lang="ru-RU" sz="5500" b="1" dirty="0" err="1" smtClean="0"/>
              <a:t>Insulativity</a:t>
            </a:r>
            <a:r>
              <a:rPr lang="ru-RU" sz="5500" b="1" dirty="0" smtClean="0"/>
              <a:t> </a:t>
            </a:r>
            <a:r>
              <a:rPr lang="ru-RU" sz="5500" dirty="0" smtClean="0"/>
              <a:t>- изолированность</a:t>
            </a:r>
            <a:r>
              <a:rPr lang="ru-RU" sz="5500" dirty="0"/>
              <a:t>. Каждая транзакция, которая выполняется, не зависит от остальных. Все результаты одного процесса, доступные в промежутках, не должны быть видны другим транзакциям.</a:t>
            </a:r>
          </a:p>
          <a:p>
            <a:pPr lvl="0"/>
            <a:r>
              <a:rPr lang="ru-RU" sz="5500" b="1" dirty="0" err="1" smtClean="0"/>
              <a:t>Duration</a:t>
            </a:r>
            <a:r>
              <a:rPr lang="ru-RU" sz="5500" b="1" dirty="0" smtClean="0"/>
              <a:t> </a:t>
            </a:r>
            <a:r>
              <a:rPr lang="ru-RU" sz="5500" dirty="0" smtClean="0"/>
              <a:t>- надежность</a:t>
            </a:r>
            <a:r>
              <a:rPr lang="ru-RU" sz="5500" dirty="0"/>
              <a:t>. Все результаты, которые были достигнуты в ходе успешной транзакции</a:t>
            </a:r>
            <a:r>
              <a:rPr lang="ru-RU" sz="5500" dirty="0" smtClean="0"/>
              <a:t>, наверняка </a:t>
            </a:r>
            <a:r>
              <a:rPr lang="ru-RU" sz="5500" dirty="0"/>
              <a:t>сохраняются в базе </a:t>
            </a:r>
            <a:r>
              <a:rPr lang="ru-RU" sz="5500" dirty="0" smtClean="0"/>
              <a:t>данных.</a:t>
            </a:r>
            <a:endParaRPr lang="ru-RU" sz="55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196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260648"/>
            <a:ext cx="7956376" cy="99858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Транзакция (правильное определение)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9632" y="1447800"/>
            <a:ext cx="7488832" cy="5293568"/>
          </a:xfrm>
        </p:spPr>
        <p:txBody>
          <a:bodyPr/>
          <a:lstStyle/>
          <a:p>
            <a:pPr algn="just"/>
            <a:r>
              <a:rPr lang="ru-RU" sz="2600" b="1" dirty="0" smtClean="0"/>
              <a:t>Транзакция это процесс, который </a:t>
            </a:r>
            <a:r>
              <a:rPr lang="ru-RU" sz="2600" b="1" dirty="0"/>
              <a:t>переводит базу данных из одного согласованного состояния, в другое согласованное состояние. Допускается, что в процессе транзакции согласованность может </a:t>
            </a:r>
            <a:r>
              <a:rPr lang="ru-RU" sz="2600" b="1" dirty="0" smtClean="0"/>
              <a:t>нарушаться, но извне транзакции этого не видно </a:t>
            </a:r>
            <a:endParaRPr lang="ru-RU" sz="2600" b="1" dirty="0"/>
          </a:p>
          <a:p>
            <a:endParaRPr lang="ru-RU" dirty="0"/>
          </a:p>
        </p:txBody>
      </p:sp>
      <p:pic>
        <p:nvPicPr>
          <p:cNvPr id="4" name="Рисунок 3" descr="блокировка транзакций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539" y="3951635"/>
            <a:ext cx="5164546" cy="29063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293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15051" y="188640"/>
            <a:ext cx="7498080" cy="6344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Таблица в реляционной модели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417320"/>
            <a:ext cx="7914273" cy="50405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79712" y="93551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Физ_лица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394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47664" y="295995"/>
            <a:ext cx="6984776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Сложный </a:t>
            </a:r>
            <a:r>
              <a:rPr lang="ru-RU" dirty="0"/>
              <a:t>пример транзакции </a:t>
            </a:r>
            <a:r>
              <a:rPr lang="ru-RU" dirty="0" smtClean="0"/>
              <a:t>(выдача денег через кассу)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987824" y="2492896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Перевод денег со счета клиента на счет кассы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131840" y="4203911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Расход кассы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187624" y="2631395"/>
            <a:ext cx="175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i="1" dirty="0"/>
              <a:t>О</a:t>
            </a:r>
            <a:r>
              <a:rPr lang="ru-RU" b="1" i="1" dirty="0" smtClean="0"/>
              <a:t>перационист</a:t>
            </a:r>
            <a:endParaRPr lang="ru-RU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1763688" y="4203910"/>
            <a:ext cx="904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i="1" dirty="0" smtClean="0"/>
              <a:t>Кассир</a:t>
            </a:r>
            <a:endParaRPr lang="ru-RU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6012160" y="2492895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Расходный ордер передан в кассу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043192" y="4065410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Расходный ордер подписан деньги выданы</a:t>
            </a:r>
            <a:endParaRPr lang="ru-RU" dirty="0"/>
          </a:p>
        </p:txBody>
      </p:sp>
      <p:cxnSp>
        <p:nvCxnSpPr>
          <p:cNvPr id="11" name="Прямая со стрелкой 10"/>
          <p:cNvCxnSpPr>
            <a:endCxn id="25" idx="6"/>
          </p:cNvCxnSpPr>
          <p:nvPr/>
        </p:nvCxnSpPr>
        <p:spPr>
          <a:xfrm>
            <a:off x="2929695" y="2169729"/>
            <a:ext cx="8069" cy="3468120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7-конечная звезда 11"/>
          <p:cNvSpPr/>
          <p:nvPr/>
        </p:nvSpPr>
        <p:spPr>
          <a:xfrm>
            <a:off x="8262663" y="2454278"/>
            <a:ext cx="683568" cy="684948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/>
              <a:t>1</a:t>
            </a:r>
            <a:endParaRPr lang="ru-RU" sz="3600" dirty="0"/>
          </a:p>
        </p:txBody>
      </p:sp>
      <p:sp>
        <p:nvSpPr>
          <p:cNvPr id="13" name="7-конечная звезда 12"/>
          <p:cNvSpPr/>
          <p:nvPr/>
        </p:nvSpPr>
        <p:spPr>
          <a:xfrm>
            <a:off x="8262663" y="4026793"/>
            <a:ext cx="683568" cy="684948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/>
              <a:t>2</a:t>
            </a:r>
            <a:endParaRPr lang="ru-RU" sz="3600" dirty="0"/>
          </a:p>
        </p:txBody>
      </p:sp>
      <p:cxnSp>
        <p:nvCxnSpPr>
          <p:cNvPr id="14" name="Прямая со стрелкой 13"/>
          <p:cNvCxnSpPr>
            <a:stCxn id="27" idx="6"/>
          </p:cNvCxnSpPr>
          <p:nvPr/>
        </p:nvCxnSpPr>
        <p:spPr>
          <a:xfrm flipV="1">
            <a:off x="8109519" y="2169730"/>
            <a:ext cx="0" cy="3429578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7-конечная звезда 24"/>
          <p:cNvSpPr/>
          <p:nvPr/>
        </p:nvSpPr>
        <p:spPr>
          <a:xfrm>
            <a:off x="2595980" y="5637849"/>
            <a:ext cx="683568" cy="684948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3</a:t>
            </a:r>
            <a:endParaRPr lang="ru-RU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3885642" y="5671387"/>
            <a:ext cx="3532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Транзакция  Банковской Системы</a:t>
            </a:r>
          </a:p>
          <a:p>
            <a:pPr algn="ctr"/>
            <a:r>
              <a:rPr lang="ru-RU" dirty="0" smtClean="0"/>
              <a:t>(Банковская транзакция)</a:t>
            </a:r>
            <a:endParaRPr lang="ru-RU" dirty="0"/>
          </a:p>
        </p:txBody>
      </p:sp>
      <p:sp>
        <p:nvSpPr>
          <p:cNvPr id="27" name="7-конечная звезда 26"/>
          <p:cNvSpPr/>
          <p:nvPr/>
        </p:nvSpPr>
        <p:spPr>
          <a:xfrm>
            <a:off x="7767735" y="5599308"/>
            <a:ext cx="683568" cy="684948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3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113428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25" grpId="0" animBg="1"/>
      <p:bldP spid="26" grpId="0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72784" y="260648"/>
            <a:ext cx="7498080" cy="778098"/>
          </a:xfrm>
        </p:spPr>
        <p:txBody>
          <a:bodyPr/>
          <a:lstStyle/>
          <a:p>
            <a:r>
              <a:rPr lang="ru-RU" dirty="0" smtClean="0"/>
              <a:t>Таблицы, записи, поля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7732" y="1268760"/>
            <a:ext cx="7890080" cy="5472608"/>
          </a:xfrm>
        </p:spPr>
        <p:txBody>
          <a:bodyPr>
            <a:normAutofit fontScale="92500"/>
          </a:bodyPr>
          <a:lstStyle/>
          <a:p>
            <a:r>
              <a:rPr lang="ru-RU" b="1" dirty="0" smtClean="0"/>
              <a:t>Таблица</a:t>
            </a:r>
            <a:r>
              <a:rPr lang="ru-RU" dirty="0" smtClean="0"/>
              <a:t> описывает отдельную сущность предметной области (объект или событие). У таблицы есть имя.</a:t>
            </a:r>
          </a:p>
          <a:p>
            <a:r>
              <a:rPr lang="ru-RU" b="1" dirty="0" smtClean="0"/>
              <a:t>Запись</a:t>
            </a:r>
            <a:r>
              <a:rPr lang="ru-RU" dirty="0" smtClean="0"/>
              <a:t> это данные о конкретном экземпляре объекта </a:t>
            </a:r>
            <a:r>
              <a:rPr lang="ru-RU" dirty="0"/>
              <a:t>или </a:t>
            </a:r>
            <a:r>
              <a:rPr lang="ru-RU" dirty="0" smtClean="0"/>
              <a:t>события, </a:t>
            </a:r>
            <a:r>
              <a:rPr lang="ru-RU" dirty="0"/>
              <a:t>каждая запись представляет собой набор значений, содержащихся в полях </a:t>
            </a:r>
            <a:r>
              <a:rPr lang="ru-RU" dirty="0" smtClean="0"/>
              <a:t>(запись это одна строка таблицы). </a:t>
            </a:r>
            <a:r>
              <a:rPr lang="ru-RU" dirty="0"/>
              <a:t> </a:t>
            </a:r>
            <a:r>
              <a:rPr lang="ru-RU" dirty="0" smtClean="0"/>
              <a:t>У записи есть ключ.</a:t>
            </a:r>
          </a:p>
          <a:p>
            <a:r>
              <a:rPr lang="ru-RU" b="1" dirty="0" smtClean="0"/>
              <a:t>Поле</a:t>
            </a:r>
            <a:r>
              <a:rPr lang="ru-RU" dirty="0" smtClean="0"/>
              <a:t> это контейнер для хранения данных об атрибутах (свойствах) сущностей предметной области, из полей складываются столбцы таблицы.  </a:t>
            </a:r>
            <a:r>
              <a:rPr lang="ru-RU" dirty="0"/>
              <a:t>У </a:t>
            </a:r>
            <a:r>
              <a:rPr lang="ru-RU" dirty="0" smtClean="0"/>
              <a:t>поля (столбца таблицы) </a:t>
            </a:r>
            <a:r>
              <a:rPr lang="ru-RU" dirty="0"/>
              <a:t>есть имя.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881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56239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Таблица в реляционной модели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065" y="1102523"/>
            <a:ext cx="7914273" cy="5040560"/>
          </a:xfrm>
          <a:prstGeom prst="rect">
            <a:avLst/>
          </a:prstGeom>
        </p:spPr>
      </p:pic>
      <p:sp>
        <p:nvSpPr>
          <p:cNvPr id="4" name="Скругленный прямоугольник 3"/>
          <p:cNvSpPr/>
          <p:nvPr/>
        </p:nvSpPr>
        <p:spPr>
          <a:xfrm>
            <a:off x="1254426" y="5617028"/>
            <a:ext cx="7816912" cy="18823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4644008" y="5996763"/>
            <a:ext cx="2016224" cy="14632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331640" y="1052736"/>
            <a:ext cx="864096" cy="5090347"/>
          </a:xfrm>
          <a:prstGeom prst="roundRect">
            <a:avLst/>
          </a:prstGeom>
          <a:noFill/>
          <a:ln>
            <a:solidFill>
              <a:srgbClr val="5723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Выноска 1 6"/>
          <p:cNvSpPr/>
          <p:nvPr/>
        </p:nvSpPr>
        <p:spPr>
          <a:xfrm>
            <a:off x="7020272" y="6408894"/>
            <a:ext cx="1368152" cy="413440"/>
          </a:xfrm>
          <a:prstGeom prst="borderCallout1">
            <a:avLst>
              <a:gd name="adj1" fmla="val -1438"/>
              <a:gd name="adj2" fmla="val -887"/>
              <a:gd name="adj3" fmla="val -64031"/>
              <a:gd name="adj4" fmla="val -4787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Поле  ФИО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Выноска 1 7"/>
          <p:cNvSpPr/>
          <p:nvPr/>
        </p:nvSpPr>
        <p:spPr>
          <a:xfrm>
            <a:off x="4252989" y="6403508"/>
            <a:ext cx="2304256" cy="413440"/>
          </a:xfrm>
          <a:prstGeom prst="borderCallout1">
            <a:avLst>
              <a:gd name="adj1" fmla="val -2221"/>
              <a:gd name="adj2" fmla="val 187"/>
              <a:gd name="adj3" fmla="val -143019"/>
              <a:gd name="adj4" fmla="val -4108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Запись о физ. лице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Выноска 1 8"/>
          <p:cNvSpPr/>
          <p:nvPr/>
        </p:nvSpPr>
        <p:spPr>
          <a:xfrm>
            <a:off x="1907704" y="6403508"/>
            <a:ext cx="1882258" cy="413440"/>
          </a:xfrm>
          <a:prstGeom prst="borderCallout1">
            <a:avLst>
              <a:gd name="adj1" fmla="val -1438"/>
              <a:gd name="adj2" fmla="val -887"/>
              <a:gd name="adj3" fmla="val -64031"/>
              <a:gd name="adj4" fmla="val -24092"/>
            </a:avLst>
          </a:prstGeom>
          <a:noFill/>
          <a:ln>
            <a:solidFill>
              <a:srgbClr val="5723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Первичный ключ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95736" y="75140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Физ_лица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490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/>
          <a:lstStyle/>
          <a:p>
            <a:r>
              <a:rPr lang="ru-RU" dirty="0" smtClean="0"/>
              <a:t>Связи между таблицами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Связи между таблицами устанавливаются при помощи специальных полей – ключей.</a:t>
            </a:r>
          </a:p>
          <a:p>
            <a:endParaRPr lang="ru-RU" dirty="0" smtClean="0"/>
          </a:p>
          <a:p>
            <a:r>
              <a:rPr lang="ru-RU" b="1" dirty="0" smtClean="0"/>
              <a:t>Первичный ключ </a:t>
            </a:r>
            <a:r>
              <a:rPr lang="ru-RU" dirty="0" smtClean="0"/>
              <a:t>– поле однозначно идентифицирующее запись в таблице (значение этого поля уникально в столбце)</a:t>
            </a:r>
          </a:p>
          <a:p>
            <a:endParaRPr lang="ru-RU" dirty="0" smtClean="0"/>
          </a:p>
          <a:p>
            <a:r>
              <a:rPr lang="ru-RU" b="1" dirty="0" smtClean="0"/>
              <a:t>Внешний ключ </a:t>
            </a:r>
            <a:r>
              <a:rPr lang="ru-RU" dirty="0" smtClean="0"/>
              <a:t>– поле, в котором содержится значение первичного ключа другой таблицы, это поле необходимо для создания связи между записями таблиц.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645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5008" y="220920"/>
            <a:ext cx="7498080" cy="634400"/>
          </a:xfrm>
        </p:spPr>
        <p:txBody>
          <a:bodyPr>
            <a:normAutofit fontScale="90000"/>
          </a:bodyPr>
          <a:lstStyle/>
          <a:p>
            <a:r>
              <a:rPr lang="ru-RU" dirty="0"/>
              <a:t>Связи между таблицами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0" y="1268760"/>
            <a:ext cx="9073008" cy="4839093"/>
          </a:xfrm>
          <a:prstGeom prst="rect">
            <a:avLst/>
          </a:prstGeom>
        </p:spPr>
      </p:pic>
      <p:sp>
        <p:nvSpPr>
          <p:cNvPr id="5" name="Выноска 1 4"/>
          <p:cNvSpPr/>
          <p:nvPr/>
        </p:nvSpPr>
        <p:spPr>
          <a:xfrm>
            <a:off x="5004048" y="6107853"/>
            <a:ext cx="1872208" cy="413440"/>
          </a:xfrm>
          <a:prstGeom prst="borderCallout1">
            <a:avLst>
              <a:gd name="adj1" fmla="val -1438"/>
              <a:gd name="adj2" fmla="val 99365"/>
              <a:gd name="adj3" fmla="val -461435"/>
              <a:gd name="adj4" fmla="val 15039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Первичный ключ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Выноска 1 5"/>
          <p:cNvSpPr/>
          <p:nvPr/>
        </p:nvSpPr>
        <p:spPr>
          <a:xfrm>
            <a:off x="7596336" y="6107853"/>
            <a:ext cx="1260648" cy="413440"/>
          </a:xfrm>
          <a:prstGeom prst="borderCallout1">
            <a:avLst>
              <a:gd name="adj1" fmla="val -1438"/>
              <a:gd name="adj2" fmla="val 99365"/>
              <a:gd name="adj3" fmla="val -417715"/>
              <a:gd name="adj4" fmla="val 5419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Поле ФИО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Выноска 1 6"/>
          <p:cNvSpPr/>
          <p:nvPr/>
        </p:nvSpPr>
        <p:spPr>
          <a:xfrm>
            <a:off x="611560" y="6107853"/>
            <a:ext cx="1872208" cy="413440"/>
          </a:xfrm>
          <a:prstGeom prst="borderCallout1">
            <a:avLst>
              <a:gd name="adj1" fmla="val -1438"/>
              <a:gd name="adj2" fmla="val 99365"/>
              <a:gd name="adj3" fmla="val -158973"/>
              <a:gd name="adj4" fmla="val 17083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Внешний ключ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176360" y="2492896"/>
            <a:ext cx="1697891" cy="17281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Выноска 1 8"/>
          <p:cNvSpPr/>
          <p:nvPr/>
        </p:nvSpPr>
        <p:spPr>
          <a:xfrm>
            <a:off x="395536" y="5030895"/>
            <a:ext cx="1021029" cy="413440"/>
          </a:xfrm>
          <a:prstGeom prst="borderCallout1">
            <a:avLst>
              <a:gd name="adj1" fmla="val -1438"/>
              <a:gd name="adj2" fmla="val 99365"/>
              <a:gd name="adj3" fmla="val -205328"/>
              <a:gd name="adj4" fmla="val 8235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Таблица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464806" y="1665127"/>
            <a:ext cx="882487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Выноска 1 10"/>
          <p:cNvSpPr/>
          <p:nvPr/>
        </p:nvSpPr>
        <p:spPr>
          <a:xfrm>
            <a:off x="1973253" y="1827751"/>
            <a:ext cx="1021029" cy="413440"/>
          </a:xfrm>
          <a:prstGeom prst="borderCallout1">
            <a:avLst>
              <a:gd name="adj1" fmla="val 98209"/>
              <a:gd name="adj2" fmla="val -1017"/>
              <a:gd name="adj3" fmla="val 62488"/>
              <a:gd name="adj4" fmla="val -6481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Запись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9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36" y="1628800"/>
            <a:ext cx="8028384" cy="492568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83188" y="188640"/>
            <a:ext cx="7498080" cy="90543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Правильные связи в правильной базе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723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83541"/>
            <a:ext cx="7449581" cy="517688"/>
          </a:xfrm>
        </p:spPr>
        <p:txBody>
          <a:bodyPr>
            <a:noAutofit/>
          </a:bodyPr>
          <a:lstStyle/>
          <a:p>
            <a:pPr algn="ctr"/>
            <a:r>
              <a:rPr lang="ru-RU" sz="3800" dirty="0" smtClean="0"/>
              <a:t>Заполнение ключевых полей</a:t>
            </a:r>
            <a:endParaRPr lang="ru-RU" sz="3800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224808"/>
              </p:ext>
            </p:extLst>
          </p:nvPr>
        </p:nvGraphicFramePr>
        <p:xfrm>
          <a:off x="2115143" y="1467062"/>
          <a:ext cx="247193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1936">
                  <a:extLst>
                    <a:ext uri="{9D8B030D-6E8A-4147-A177-3AD203B41FA5}">
                      <a16:colId xmlns:a16="http://schemas.microsoft.com/office/drawing/2014/main" val="23212022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Родительская таблица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208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Первичный ключ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780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922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300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800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815437"/>
                  </a:ext>
                </a:extLst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/>
          </p:nvPr>
        </p:nvGraphicFramePr>
        <p:xfrm>
          <a:off x="6210640" y="1115252"/>
          <a:ext cx="2273456" cy="28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134">
                  <a:extLst>
                    <a:ext uri="{9D8B030D-6E8A-4147-A177-3AD203B41FA5}">
                      <a16:colId xmlns:a16="http://schemas.microsoft.com/office/drawing/2014/main" val="3640124240"/>
                    </a:ext>
                  </a:extLst>
                </a:gridCol>
                <a:gridCol w="837322">
                  <a:extLst>
                    <a:ext uri="{9D8B030D-6E8A-4147-A177-3AD203B41FA5}">
                      <a16:colId xmlns:a16="http://schemas.microsoft.com/office/drawing/2014/main" val="2321202237"/>
                    </a:ext>
                  </a:extLst>
                </a:gridCol>
              </a:tblGrid>
              <a:tr h="439232">
                <a:tc>
                  <a:txBody>
                    <a:bodyPr/>
                    <a:lstStyle/>
                    <a:p>
                      <a:r>
                        <a:rPr lang="ru-RU" dirty="0" smtClean="0"/>
                        <a:t>Внешний  ключ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208409"/>
                  </a:ext>
                </a:extLst>
              </a:tr>
              <a:tr h="43923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780990"/>
                  </a:ext>
                </a:extLst>
              </a:tr>
              <a:tr h="439232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922801"/>
                  </a:ext>
                </a:extLst>
              </a:tr>
              <a:tr h="43923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300601"/>
                  </a:ext>
                </a:extLst>
              </a:tr>
              <a:tr h="439232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800142"/>
                  </a:ext>
                </a:extLst>
              </a:tr>
              <a:tr h="43923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815437"/>
                  </a:ext>
                </a:extLst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/>
          </p:nvPr>
        </p:nvGraphicFramePr>
        <p:xfrm>
          <a:off x="6210640" y="4149080"/>
          <a:ext cx="2273456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7704">
                  <a:extLst>
                    <a:ext uri="{9D8B030D-6E8A-4147-A177-3AD203B41FA5}">
                      <a16:colId xmlns:a16="http://schemas.microsoft.com/office/drawing/2014/main" val="2321202237"/>
                    </a:ext>
                  </a:extLst>
                </a:gridCol>
                <a:gridCol w="815752">
                  <a:extLst>
                    <a:ext uri="{9D8B030D-6E8A-4147-A177-3AD203B41FA5}">
                      <a16:colId xmlns:a16="http://schemas.microsoft.com/office/drawing/2014/main" val="1442075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Внешний  ключ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208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780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922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300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800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815437"/>
                  </a:ext>
                </a:extLst>
              </a:tr>
            </a:tbl>
          </a:graphicData>
        </a:graphic>
      </p:graphicFrame>
      <p:cxnSp>
        <p:nvCxnSpPr>
          <p:cNvPr id="10" name="Прямая со стрелкой 9"/>
          <p:cNvCxnSpPr/>
          <p:nvPr/>
        </p:nvCxnSpPr>
        <p:spPr>
          <a:xfrm>
            <a:off x="4595664" y="1916832"/>
            <a:ext cx="1614976" cy="7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4595664" y="1916832"/>
            <a:ext cx="1614976" cy="470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4595664" y="1924652"/>
            <a:ext cx="1614976" cy="3088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4595664" y="1924652"/>
            <a:ext cx="1614976" cy="946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endCxn id="8" idx="1"/>
          </p:cNvCxnSpPr>
          <p:nvPr/>
        </p:nvCxnSpPr>
        <p:spPr>
          <a:xfrm>
            <a:off x="4595664" y="1924652"/>
            <a:ext cx="1614976" cy="3471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>
            <a:off x="4595664" y="1924652"/>
            <a:ext cx="1614976" cy="4168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298330" y="698811"/>
            <a:ext cx="2098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Дочерние таблицы</a:t>
            </a:r>
            <a:endParaRPr lang="ru-RU" dirty="0"/>
          </a:p>
        </p:txBody>
      </p:sp>
      <p:cxnSp>
        <p:nvCxnSpPr>
          <p:cNvPr id="40" name="Соединительная линия уступом 39"/>
          <p:cNvCxnSpPr/>
          <p:nvPr/>
        </p:nvCxnSpPr>
        <p:spPr>
          <a:xfrm rot="5400000">
            <a:off x="842986" y="2341298"/>
            <a:ext cx="1697388" cy="864096"/>
          </a:xfrm>
          <a:prstGeom prst="bentConnector3">
            <a:avLst>
              <a:gd name="adj1" fmla="val 41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Соединительная линия уступом 49"/>
          <p:cNvCxnSpPr/>
          <p:nvPr/>
        </p:nvCxnSpPr>
        <p:spPr>
          <a:xfrm rot="16200000" flipH="1">
            <a:off x="1242021" y="3639649"/>
            <a:ext cx="959088" cy="92386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163152" y="4648231"/>
            <a:ext cx="20406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Заполняется СУБД при добавлении записи</a:t>
            </a:r>
            <a:endParaRPr lang="ru-RU" dirty="0"/>
          </a:p>
        </p:txBody>
      </p:sp>
      <p:sp>
        <p:nvSpPr>
          <p:cNvPr id="56" name="TextBox 55"/>
          <p:cNvSpPr txBox="1"/>
          <p:nvPr/>
        </p:nvSpPr>
        <p:spPr>
          <a:xfrm>
            <a:off x="3439962" y="4636669"/>
            <a:ext cx="24368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Заполняется приложением путем копирования значения поля первичного ключа при создании или изменении  записи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47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Д -Солнцестояние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51000" t="-20000" r="2000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6E2BC06-38B5-430F-AB2C-EFE20583E55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учебного курса общие сведения</Template>
  <TotalTime>0</TotalTime>
  <Words>1762</Words>
  <Application>Microsoft Office PowerPoint</Application>
  <PresentationFormat>Экран (4:3)</PresentationFormat>
  <Paragraphs>269</Paragraphs>
  <Slides>30</Slides>
  <Notes>12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30</vt:i4>
      </vt:variant>
    </vt:vector>
  </HeadingPairs>
  <TitlesOfParts>
    <vt:vector size="41" baseType="lpstr">
      <vt:lpstr>Arial</vt:lpstr>
      <vt:lpstr>Calibri</vt:lpstr>
      <vt:lpstr>Calibri Light</vt:lpstr>
      <vt:lpstr>Corbel</vt:lpstr>
      <vt:lpstr>Gill Sans MT</vt:lpstr>
      <vt:lpstr>Times New Roman</vt:lpstr>
      <vt:lpstr>Verdana</vt:lpstr>
      <vt:lpstr>Wingdings</vt:lpstr>
      <vt:lpstr>Wingdings 2</vt:lpstr>
      <vt:lpstr>БД -Солнцестояние</vt:lpstr>
      <vt:lpstr>Специальное оформление</vt:lpstr>
      <vt:lpstr>Реляционная модель данных</vt:lpstr>
      <vt:lpstr>Реляционная модель данных</vt:lpstr>
      <vt:lpstr>Таблица в реляционной модели</vt:lpstr>
      <vt:lpstr>Таблицы, записи, поля</vt:lpstr>
      <vt:lpstr>Таблица в реляционной модели</vt:lpstr>
      <vt:lpstr>Связи между таблицами</vt:lpstr>
      <vt:lpstr>Связи между таблицами</vt:lpstr>
      <vt:lpstr>Правильные связи в правильной базе данных</vt:lpstr>
      <vt:lpstr>Заполнение ключевых полей</vt:lpstr>
      <vt:lpstr>Типы связей между сущностями</vt:lpstr>
      <vt:lpstr>Реализация связей «много – много»</vt:lpstr>
      <vt:lpstr>Реализация связей «много – много»</vt:lpstr>
      <vt:lpstr>Соответствие терминов</vt:lpstr>
      <vt:lpstr>Холивары связанные с БД</vt:lpstr>
      <vt:lpstr>Нормализация базы данных</vt:lpstr>
      <vt:lpstr>Правило нормализации Фомина</vt:lpstr>
      <vt:lpstr>Теория и практика</vt:lpstr>
      <vt:lpstr>SQL и реляционная модель</vt:lpstr>
      <vt:lpstr>База данных и  СУБД</vt:lpstr>
      <vt:lpstr>12 правил Кодда</vt:lpstr>
      <vt:lpstr>Одно правило Фомина</vt:lpstr>
      <vt:lpstr>Дерево реляционных СУБД</vt:lpstr>
      <vt:lpstr>Классификация СУБД</vt:lpstr>
      <vt:lpstr>Кубы в OLAP</vt:lpstr>
      <vt:lpstr>Основные функции СУБД</vt:lpstr>
      <vt:lpstr>Транзакция (простое определение)</vt:lpstr>
      <vt:lpstr>Простой пример транзакции (перевод денег между счетами)</vt:lpstr>
      <vt:lpstr>ACID, или свойства транзакции</vt:lpstr>
      <vt:lpstr>Транзакция (правильное определение)</vt:lpstr>
      <vt:lpstr>Сложный пример транзакции (выдача денег через кассу)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2015-11-06T18:29:11Z</dcterms:created>
  <dcterms:modified xsi:type="dcterms:W3CDTF">2017-09-20T14:36:09Z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TC100822959990</vt:lpwstr>
  </property>
</Properties>
</file>