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744" r:id="rId2"/>
    <p:sldMasterId id="2147483757" r:id="rId3"/>
  </p:sldMasterIdLst>
  <p:notesMasterIdLst>
    <p:notesMasterId r:id="rId49"/>
  </p:notesMasterIdLst>
  <p:handoutMasterIdLst>
    <p:handoutMasterId r:id="rId50"/>
  </p:handoutMasterIdLst>
  <p:sldIdLst>
    <p:sldId id="701" r:id="rId4"/>
    <p:sldId id="702" r:id="rId5"/>
    <p:sldId id="278" r:id="rId6"/>
    <p:sldId id="591" r:id="rId7"/>
    <p:sldId id="594" r:id="rId8"/>
    <p:sldId id="595" r:id="rId9"/>
    <p:sldId id="596" r:id="rId10"/>
    <p:sldId id="597" r:id="rId11"/>
    <p:sldId id="598" r:id="rId12"/>
    <p:sldId id="599" r:id="rId13"/>
    <p:sldId id="606" r:id="rId14"/>
    <p:sldId id="601" r:id="rId15"/>
    <p:sldId id="699" r:id="rId16"/>
    <p:sldId id="700" r:id="rId17"/>
    <p:sldId id="602" r:id="rId18"/>
    <p:sldId id="603" r:id="rId19"/>
    <p:sldId id="604" r:id="rId20"/>
    <p:sldId id="605" r:id="rId21"/>
    <p:sldId id="600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86" r:id="rId45"/>
    <p:sldId id="687" r:id="rId46"/>
    <p:sldId id="688" r:id="rId47"/>
    <p:sldId id="68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1FB"/>
    <a:srgbClr val="FFFFCC"/>
    <a:srgbClr val="D9E8ED"/>
    <a:srgbClr val="EEC9CB"/>
    <a:srgbClr val="EEF2CB"/>
    <a:srgbClr val="FFFF00"/>
    <a:srgbClr val="92BFC0"/>
    <a:srgbClr val="5723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5330" autoAdjust="0"/>
  </p:normalViewPr>
  <p:slideViewPr>
    <p:cSldViewPr>
      <p:cViewPr varScale="1">
        <p:scale>
          <a:sx n="65" d="100"/>
          <a:sy n="65" d="100"/>
        </p:scale>
        <p:origin x="3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523"/>
    </p:cViewPr>
  </p:sorterViewPr>
  <p:notesViewPr>
    <p:cSldViewPr>
      <p:cViewPr varScale="1">
        <p:scale>
          <a:sx n="61" d="100"/>
          <a:sy n="61" d="100"/>
        </p:scale>
        <p:origin x="23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1F408-8FBD-4BF2-A90D-401FDC91D289}" type="doc">
      <dgm:prSet loTypeId="urn:microsoft.com/office/officeart/2005/8/layout/cycle1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B419173F-FD73-42E4-89BD-F92726260F34}">
      <dgm:prSet phldrT="[Текст]"/>
      <dgm:spPr/>
      <dgm:t>
        <a:bodyPr/>
        <a:lstStyle/>
        <a:p>
          <a:r>
            <a:rPr lang="ru-RU" dirty="0" smtClean="0"/>
            <a:t>Транзакция 2</a:t>
          </a:r>
          <a:endParaRPr lang="ru-RU" dirty="0"/>
        </a:p>
      </dgm:t>
    </dgm:pt>
    <dgm:pt modelId="{95AD0679-C3A5-446A-97E7-6D57CC94E7F5}" type="parTrans" cxnId="{30A2D033-448C-44CE-80AA-84AF8EE8C13B}">
      <dgm:prSet/>
      <dgm:spPr/>
      <dgm:t>
        <a:bodyPr/>
        <a:lstStyle/>
        <a:p>
          <a:endParaRPr lang="ru-RU"/>
        </a:p>
      </dgm:t>
    </dgm:pt>
    <dgm:pt modelId="{F335FEF1-75AE-49D6-9191-BE8930F5AAB8}" type="sibTrans" cxnId="{30A2D033-448C-44CE-80AA-84AF8EE8C13B}">
      <dgm:prSet/>
      <dgm:spPr/>
      <dgm:t>
        <a:bodyPr/>
        <a:lstStyle/>
        <a:p>
          <a:endParaRPr lang="ru-RU"/>
        </a:p>
      </dgm:t>
    </dgm:pt>
    <dgm:pt modelId="{DF90E40E-6400-43C1-940C-BD54708980CD}">
      <dgm:prSet phldrT="[Текст]"/>
      <dgm:spPr/>
      <dgm:t>
        <a:bodyPr/>
        <a:lstStyle/>
        <a:p>
          <a:r>
            <a:rPr lang="ru-RU" dirty="0" smtClean="0"/>
            <a:t>Транзакция 3</a:t>
          </a:r>
          <a:endParaRPr lang="ru-RU" dirty="0"/>
        </a:p>
      </dgm:t>
    </dgm:pt>
    <dgm:pt modelId="{D40B04A1-8AAE-42CB-BB8D-52C8FC7243F3}" type="parTrans" cxnId="{1F412E13-818B-4CBB-8D94-FE8BAE5B1FAA}">
      <dgm:prSet/>
      <dgm:spPr/>
      <dgm:t>
        <a:bodyPr/>
        <a:lstStyle/>
        <a:p>
          <a:endParaRPr lang="ru-RU"/>
        </a:p>
      </dgm:t>
    </dgm:pt>
    <dgm:pt modelId="{6902D37E-005F-4510-BE1E-3207D4410D90}" type="sibTrans" cxnId="{1F412E13-818B-4CBB-8D94-FE8BAE5B1FAA}">
      <dgm:prSet/>
      <dgm:spPr/>
      <dgm:t>
        <a:bodyPr/>
        <a:lstStyle/>
        <a:p>
          <a:endParaRPr lang="ru-RU"/>
        </a:p>
      </dgm:t>
    </dgm:pt>
    <dgm:pt modelId="{756B2B09-01DC-4F90-8181-2940DB7C95C3}">
      <dgm:prSet phldrT="[Текст]"/>
      <dgm:spPr/>
      <dgm:t>
        <a:bodyPr/>
        <a:lstStyle/>
        <a:p>
          <a:r>
            <a:rPr lang="ru-RU" dirty="0" smtClean="0"/>
            <a:t>Транзакция 4</a:t>
          </a:r>
          <a:endParaRPr lang="ru-RU" dirty="0"/>
        </a:p>
      </dgm:t>
    </dgm:pt>
    <dgm:pt modelId="{9F1D3BDA-B2DF-4A80-B96C-C5F57C3005FD}" type="parTrans" cxnId="{C74747D9-7AB7-4106-B4BD-4548E1F340FF}">
      <dgm:prSet/>
      <dgm:spPr/>
      <dgm:t>
        <a:bodyPr/>
        <a:lstStyle/>
        <a:p>
          <a:endParaRPr lang="ru-RU"/>
        </a:p>
      </dgm:t>
    </dgm:pt>
    <dgm:pt modelId="{19C4C968-8EA2-43E2-B7ED-17A2514055F9}" type="sibTrans" cxnId="{C74747D9-7AB7-4106-B4BD-4548E1F340FF}">
      <dgm:prSet/>
      <dgm:spPr/>
      <dgm:t>
        <a:bodyPr/>
        <a:lstStyle/>
        <a:p>
          <a:endParaRPr lang="ru-RU"/>
        </a:p>
      </dgm:t>
    </dgm:pt>
    <dgm:pt modelId="{B939EB25-3208-4DDF-A55A-B4A9666D07E6}">
      <dgm:prSet phldrT="[Текст]"/>
      <dgm:spPr/>
      <dgm:t>
        <a:bodyPr/>
        <a:lstStyle/>
        <a:p>
          <a:r>
            <a:rPr lang="ru-RU" dirty="0" smtClean="0"/>
            <a:t>Транзакция 5</a:t>
          </a:r>
          <a:endParaRPr lang="ru-RU" dirty="0"/>
        </a:p>
      </dgm:t>
    </dgm:pt>
    <dgm:pt modelId="{AA0D37BE-6288-485A-8310-C9CAAD832F8C}" type="parTrans" cxnId="{5F15B8ED-BDC6-4C71-9AFB-74717C720C04}">
      <dgm:prSet/>
      <dgm:spPr/>
      <dgm:t>
        <a:bodyPr/>
        <a:lstStyle/>
        <a:p>
          <a:endParaRPr lang="ru-RU"/>
        </a:p>
      </dgm:t>
    </dgm:pt>
    <dgm:pt modelId="{4B3D890D-A785-4E54-A052-3EF1A865408C}" type="sibTrans" cxnId="{5F15B8ED-BDC6-4C71-9AFB-74717C720C04}">
      <dgm:prSet/>
      <dgm:spPr/>
      <dgm:t>
        <a:bodyPr/>
        <a:lstStyle/>
        <a:p>
          <a:endParaRPr lang="ru-RU"/>
        </a:p>
      </dgm:t>
    </dgm:pt>
    <dgm:pt modelId="{2E528185-9623-4D9C-A14C-335E113EF90F}">
      <dgm:prSet phldrT="[Текст]"/>
      <dgm:spPr/>
      <dgm:t>
        <a:bodyPr/>
        <a:lstStyle/>
        <a:p>
          <a:r>
            <a:rPr lang="ru-RU" dirty="0" smtClean="0"/>
            <a:t>Транзакция 1</a:t>
          </a:r>
          <a:endParaRPr lang="ru-RU" dirty="0"/>
        </a:p>
      </dgm:t>
    </dgm:pt>
    <dgm:pt modelId="{E11FC39A-9559-4891-87BD-9F76CB8A1276}" type="parTrans" cxnId="{607F48DD-8EBE-422B-84E4-82A5E64F9FE8}">
      <dgm:prSet/>
      <dgm:spPr/>
      <dgm:t>
        <a:bodyPr/>
        <a:lstStyle/>
        <a:p>
          <a:endParaRPr lang="ru-RU"/>
        </a:p>
      </dgm:t>
    </dgm:pt>
    <dgm:pt modelId="{9452690E-2A7C-4DC5-9465-E66AE157DBED}" type="sibTrans" cxnId="{607F48DD-8EBE-422B-84E4-82A5E64F9FE8}">
      <dgm:prSet/>
      <dgm:spPr/>
      <dgm:t>
        <a:bodyPr/>
        <a:lstStyle/>
        <a:p>
          <a:endParaRPr lang="ru-RU"/>
        </a:p>
      </dgm:t>
    </dgm:pt>
    <dgm:pt modelId="{CF865A5F-A517-4EE1-A4F1-907621CB2284}" type="pres">
      <dgm:prSet presAssocID="{7B31F408-8FBD-4BF2-A90D-401FDC91D28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961EDC6-E6BE-4EB6-81E3-98D1DBDEABE5}" type="pres">
      <dgm:prSet presAssocID="{B419173F-FD73-42E4-89BD-F92726260F34}" presName="dummy" presStyleCnt="0"/>
      <dgm:spPr/>
    </dgm:pt>
    <dgm:pt modelId="{181B6AC1-5692-4A1F-9C6C-5C9626351C74}" type="pres">
      <dgm:prSet presAssocID="{B419173F-FD73-42E4-89BD-F92726260F34}" presName="node" presStyleLbl="revTx" presStyleIdx="0" presStyleCnt="5" custScaleX="153275" custScaleY="51113" custRadScaleRad="103014" custRadScaleInc="169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9165C2-A4D2-4159-9C8C-C0BDD25857D6}" type="pres">
      <dgm:prSet presAssocID="{F335FEF1-75AE-49D6-9191-BE8930F5AAB8}" presName="sibTrans" presStyleLbl="node1" presStyleIdx="0" presStyleCnt="5"/>
      <dgm:spPr/>
      <dgm:t>
        <a:bodyPr/>
        <a:lstStyle/>
        <a:p>
          <a:endParaRPr lang="ru-RU"/>
        </a:p>
      </dgm:t>
    </dgm:pt>
    <dgm:pt modelId="{A6A12B54-635D-4FD4-89F8-1899A42AD4DF}" type="pres">
      <dgm:prSet presAssocID="{DF90E40E-6400-43C1-940C-BD54708980CD}" presName="dummy" presStyleCnt="0"/>
      <dgm:spPr/>
    </dgm:pt>
    <dgm:pt modelId="{E534DCD3-0888-4DD2-8108-B4090ED63469}" type="pres">
      <dgm:prSet presAssocID="{DF90E40E-6400-43C1-940C-BD54708980CD}" presName="node" presStyleLbl="revTx" presStyleIdx="1" presStyleCnt="5" custScaleX="198534" custScaleY="4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AAA98B-B28C-4A9F-ACD3-BBFCBC15AAC0}" type="pres">
      <dgm:prSet presAssocID="{6902D37E-005F-4510-BE1E-3207D4410D90}" presName="sibTrans" presStyleLbl="node1" presStyleIdx="1" presStyleCnt="5" custScaleX="106171" custScaleY="102047"/>
      <dgm:spPr/>
      <dgm:t>
        <a:bodyPr/>
        <a:lstStyle/>
        <a:p>
          <a:endParaRPr lang="ru-RU"/>
        </a:p>
      </dgm:t>
    </dgm:pt>
    <dgm:pt modelId="{FA5033E3-9109-4701-9176-594254B36BB3}" type="pres">
      <dgm:prSet presAssocID="{756B2B09-01DC-4F90-8181-2940DB7C95C3}" presName="dummy" presStyleCnt="0"/>
      <dgm:spPr/>
    </dgm:pt>
    <dgm:pt modelId="{6D162849-0CD9-4CF0-9E98-269039BA1E8C}" type="pres">
      <dgm:prSet presAssocID="{756B2B09-01DC-4F90-8181-2940DB7C95C3}" presName="node" presStyleLbl="revTx" presStyleIdx="2" presStyleCnt="5" custScaleX="1279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1684E4-CF7D-46AF-AD89-4BEDC046C4B0}" type="pres">
      <dgm:prSet presAssocID="{19C4C968-8EA2-43E2-B7ED-17A2514055F9}" presName="sibTrans" presStyleLbl="node1" presStyleIdx="2" presStyleCnt="5" custLinFactNeighborX="-1960" custLinFactNeighborY="2443"/>
      <dgm:spPr/>
      <dgm:t>
        <a:bodyPr/>
        <a:lstStyle/>
        <a:p>
          <a:endParaRPr lang="ru-RU"/>
        </a:p>
      </dgm:t>
    </dgm:pt>
    <dgm:pt modelId="{B2522CD3-0432-483E-87FA-36B2A9BC03FC}" type="pres">
      <dgm:prSet presAssocID="{B939EB25-3208-4DDF-A55A-B4A9666D07E6}" presName="dummy" presStyleCnt="0"/>
      <dgm:spPr/>
    </dgm:pt>
    <dgm:pt modelId="{A923B3BB-73D3-4FB6-B3FC-3A45F413C889}" type="pres">
      <dgm:prSet presAssocID="{B939EB25-3208-4DDF-A55A-B4A9666D07E6}" presName="node" presStyleLbl="revTx" presStyleIdx="3" presStyleCnt="5" custScaleX="165615" custScaleY="474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6696FE-BF37-4895-9B6B-D28933D49A58}" type="pres">
      <dgm:prSet presAssocID="{4B3D890D-A785-4E54-A052-3EF1A865408C}" presName="sibTrans" presStyleLbl="node1" presStyleIdx="3" presStyleCnt="5" custLinFactNeighborX="-1960" custLinFactNeighborY="2443"/>
      <dgm:spPr/>
      <dgm:t>
        <a:bodyPr/>
        <a:lstStyle/>
        <a:p>
          <a:endParaRPr lang="ru-RU"/>
        </a:p>
      </dgm:t>
    </dgm:pt>
    <dgm:pt modelId="{19DCEAFB-6EA6-4D69-9D75-838E333FBB1D}" type="pres">
      <dgm:prSet presAssocID="{2E528185-9623-4D9C-A14C-335E113EF90F}" presName="dummy" presStyleCnt="0"/>
      <dgm:spPr/>
    </dgm:pt>
    <dgm:pt modelId="{85B39955-013D-4AF5-A906-E85317AFAC7F}" type="pres">
      <dgm:prSet presAssocID="{2E528185-9623-4D9C-A14C-335E113EF90F}" presName="node" presStyleLbl="revTx" presStyleIdx="4" presStyleCnt="5" custScaleX="162084" custScaleY="458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89504B-4296-44A6-AAB6-BDFA3636DF7B}" type="pres">
      <dgm:prSet presAssocID="{9452690E-2A7C-4DC5-9465-E66AE157DBED}" presName="sibTrans" presStyleLbl="node1" presStyleIdx="4" presStyleCnt="5"/>
      <dgm:spPr/>
      <dgm:t>
        <a:bodyPr/>
        <a:lstStyle/>
        <a:p>
          <a:endParaRPr lang="ru-RU"/>
        </a:p>
      </dgm:t>
    </dgm:pt>
  </dgm:ptLst>
  <dgm:cxnLst>
    <dgm:cxn modelId="{E23C9BCC-92B9-4B5F-AFCC-50C17D533616}" type="presOf" srcId="{7B31F408-8FBD-4BF2-A90D-401FDC91D289}" destId="{CF865A5F-A517-4EE1-A4F1-907621CB2284}" srcOrd="0" destOrd="0" presId="urn:microsoft.com/office/officeart/2005/8/layout/cycle1"/>
    <dgm:cxn modelId="{48BE01A9-E0BC-4441-8387-EE2F1FC0B813}" type="presOf" srcId="{B419173F-FD73-42E4-89BD-F92726260F34}" destId="{181B6AC1-5692-4A1F-9C6C-5C9626351C74}" srcOrd="0" destOrd="0" presId="urn:microsoft.com/office/officeart/2005/8/layout/cycle1"/>
    <dgm:cxn modelId="{5F15B8ED-BDC6-4C71-9AFB-74717C720C04}" srcId="{7B31F408-8FBD-4BF2-A90D-401FDC91D289}" destId="{B939EB25-3208-4DDF-A55A-B4A9666D07E6}" srcOrd="3" destOrd="0" parTransId="{AA0D37BE-6288-485A-8310-C9CAAD832F8C}" sibTransId="{4B3D890D-A785-4E54-A052-3EF1A865408C}"/>
    <dgm:cxn modelId="{6D47A0BE-87B7-4131-A424-A6789F5D410C}" type="presOf" srcId="{19C4C968-8EA2-43E2-B7ED-17A2514055F9}" destId="{F31684E4-CF7D-46AF-AD89-4BEDC046C4B0}" srcOrd="0" destOrd="0" presId="urn:microsoft.com/office/officeart/2005/8/layout/cycle1"/>
    <dgm:cxn modelId="{C74747D9-7AB7-4106-B4BD-4548E1F340FF}" srcId="{7B31F408-8FBD-4BF2-A90D-401FDC91D289}" destId="{756B2B09-01DC-4F90-8181-2940DB7C95C3}" srcOrd="2" destOrd="0" parTransId="{9F1D3BDA-B2DF-4A80-B96C-C5F57C3005FD}" sibTransId="{19C4C968-8EA2-43E2-B7ED-17A2514055F9}"/>
    <dgm:cxn modelId="{27D33B21-BCD2-416B-BBB2-74C0F02F2085}" type="presOf" srcId="{F335FEF1-75AE-49D6-9191-BE8930F5AAB8}" destId="{289165C2-A4D2-4159-9C8C-C0BDD25857D6}" srcOrd="0" destOrd="0" presId="urn:microsoft.com/office/officeart/2005/8/layout/cycle1"/>
    <dgm:cxn modelId="{4ABDFB38-9434-41A4-AFDA-CD096C02B3C4}" type="presOf" srcId="{9452690E-2A7C-4DC5-9465-E66AE157DBED}" destId="{7389504B-4296-44A6-AAB6-BDFA3636DF7B}" srcOrd="0" destOrd="0" presId="urn:microsoft.com/office/officeart/2005/8/layout/cycle1"/>
    <dgm:cxn modelId="{7426EE19-341B-470E-92DE-51BA3F72E47D}" type="presOf" srcId="{4B3D890D-A785-4E54-A052-3EF1A865408C}" destId="{836696FE-BF37-4895-9B6B-D28933D49A58}" srcOrd="0" destOrd="0" presId="urn:microsoft.com/office/officeart/2005/8/layout/cycle1"/>
    <dgm:cxn modelId="{7200C67C-6802-4B68-8796-DDEA7902444F}" type="presOf" srcId="{2E528185-9623-4D9C-A14C-335E113EF90F}" destId="{85B39955-013D-4AF5-A906-E85317AFAC7F}" srcOrd="0" destOrd="0" presId="urn:microsoft.com/office/officeart/2005/8/layout/cycle1"/>
    <dgm:cxn modelId="{68F9B78B-F45D-4616-9DF9-EEE2F77ACF98}" type="presOf" srcId="{B939EB25-3208-4DDF-A55A-B4A9666D07E6}" destId="{A923B3BB-73D3-4FB6-B3FC-3A45F413C889}" srcOrd="0" destOrd="0" presId="urn:microsoft.com/office/officeart/2005/8/layout/cycle1"/>
    <dgm:cxn modelId="{B1D9AC8E-A5F3-48D0-B0FC-4635C8221F14}" type="presOf" srcId="{6902D37E-005F-4510-BE1E-3207D4410D90}" destId="{35AAA98B-B28C-4A9F-ACD3-BBFCBC15AAC0}" srcOrd="0" destOrd="0" presId="urn:microsoft.com/office/officeart/2005/8/layout/cycle1"/>
    <dgm:cxn modelId="{1F412E13-818B-4CBB-8D94-FE8BAE5B1FAA}" srcId="{7B31F408-8FBD-4BF2-A90D-401FDC91D289}" destId="{DF90E40E-6400-43C1-940C-BD54708980CD}" srcOrd="1" destOrd="0" parTransId="{D40B04A1-8AAE-42CB-BB8D-52C8FC7243F3}" sibTransId="{6902D37E-005F-4510-BE1E-3207D4410D90}"/>
    <dgm:cxn modelId="{D301FA11-EE13-476C-A8CA-4049E691F739}" type="presOf" srcId="{DF90E40E-6400-43C1-940C-BD54708980CD}" destId="{E534DCD3-0888-4DD2-8108-B4090ED63469}" srcOrd="0" destOrd="0" presId="urn:microsoft.com/office/officeart/2005/8/layout/cycle1"/>
    <dgm:cxn modelId="{30A2D033-448C-44CE-80AA-84AF8EE8C13B}" srcId="{7B31F408-8FBD-4BF2-A90D-401FDC91D289}" destId="{B419173F-FD73-42E4-89BD-F92726260F34}" srcOrd="0" destOrd="0" parTransId="{95AD0679-C3A5-446A-97E7-6D57CC94E7F5}" sibTransId="{F335FEF1-75AE-49D6-9191-BE8930F5AAB8}"/>
    <dgm:cxn modelId="{607F48DD-8EBE-422B-84E4-82A5E64F9FE8}" srcId="{7B31F408-8FBD-4BF2-A90D-401FDC91D289}" destId="{2E528185-9623-4D9C-A14C-335E113EF90F}" srcOrd="4" destOrd="0" parTransId="{E11FC39A-9559-4891-87BD-9F76CB8A1276}" sibTransId="{9452690E-2A7C-4DC5-9465-E66AE157DBED}"/>
    <dgm:cxn modelId="{F9E46623-85E9-4918-9D64-2AD8C5963A1E}" type="presOf" srcId="{756B2B09-01DC-4F90-8181-2940DB7C95C3}" destId="{6D162849-0CD9-4CF0-9E98-269039BA1E8C}" srcOrd="0" destOrd="0" presId="urn:microsoft.com/office/officeart/2005/8/layout/cycle1"/>
    <dgm:cxn modelId="{907795BE-C354-408B-8720-5AB538ABA29C}" type="presParOf" srcId="{CF865A5F-A517-4EE1-A4F1-907621CB2284}" destId="{D961EDC6-E6BE-4EB6-81E3-98D1DBDEABE5}" srcOrd="0" destOrd="0" presId="urn:microsoft.com/office/officeart/2005/8/layout/cycle1"/>
    <dgm:cxn modelId="{E6D208A6-7837-4340-8C70-39E64161145A}" type="presParOf" srcId="{CF865A5F-A517-4EE1-A4F1-907621CB2284}" destId="{181B6AC1-5692-4A1F-9C6C-5C9626351C74}" srcOrd="1" destOrd="0" presId="urn:microsoft.com/office/officeart/2005/8/layout/cycle1"/>
    <dgm:cxn modelId="{87BF83EC-0B94-41B3-82BE-51FC49F301AD}" type="presParOf" srcId="{CF865A5F-A517-4EE1-A4F1-907621CB2284}" destId="{289165C2-A4D2-4159-9C8C-C0BDD25857D6}" srcOrd="2" destOrd="0" presId="urn:microsoft.com/office/officeart/2005/8/layout/cycle1"/>
    <dgm:cxn modelId="{EE6D66B5-73C7-40F7-B3C0-C1E3842E9674}" type="presParOf" srcId="{CF865A5F-A517-4EE1-A4F1-907621CB2284}" destId="{A6A12B54-635D-4FD4-89F8-1899A42AD4DF}" srcOrd="3" destOrd="0" presId="urn:microsoft.com/office/officeart/2005/8/layout/cycle1"/>
    <dgm:cxn modelId="{93F306D0-97AE-4361-AA94-581A289BD694}" type="presParOf" srcId="{CF865A5F-A517-4EE1-A4F1-907621CB2284}" destId="{E534DCD3-0888-4DD2-8108-B4090ED63469}" srcOrd="4" destOrd="0" presId="urn:microsoft.com/office/officeart/2005/8/layout/cycle1"/>
    <dgm:cxn modelId="{DEE8DED7-C71A-48C4-8664-27AA4B39CA87}" type="presParOf" srcId="{CF865A5F-A517-4EE1-A4F1-907621CB2284}" destId="{35AAA98B-B28C-4A9F-ACD3-BBFCBC15AAC0}" srcOrd="5" destOrd="0" presId="urn:microsoft.com/office/officeart/2005/8/layout/cycle1"/>
    <dgm:cxn modelId="{77C7B2C9-0A57-4727-8393-0183C819ADC1}" type="presParOf" srcId="{CF865A5F-A517-4EE1-A4F1-907621CB2284}" destId="{FA5033E3-9109-4701-9176-594254B36BB3}" srcOrd="6" destOrd="0" presId="urn:microsoft.com/office/officeart/2005/8/layout/cycle1"/>
    <dgm:cxn modelId="{98783B1F-0BA2-41AA-BE7A-1313804DAB08}" type="presParOf" srcId="{CF865A5F-A517-4EE1-A4F1-907621CB2284}" destId="{6D162849-0CD9-4CF0-9E98-269039BA1E8C}" srcOrd="7" destOrd="0" presId="urn:microsoft.com/office/officeart/2005/8/layout/cycle1"/>
    <dgm:cxn modelId="{D9759F1C-5232-4194-8A04-D7607AF5237B}" type="presParOf" srcId="{CF865A5F-A517-4EE1-A4F1-907621CB2284}" destId="{F31684E4-CF7D-46AF-AD89-4BEDC046C4B0}" srcOrd="8" destOrd="0" presId="urn:microsoft.com/office/officeart/2005/8/layout/cycle1"/>
    <dgm:cxn modelId="{A1000B0F-373C-4B39-B98A-AC3113EC6379}" type="presParOf" srcId="{CF865A5F-A517-4EE1-A4F1-907621CB2284}" destId="{B2522CD3-0432-483E-87FA-36B2A9BC03FC}" srcOrd="9" destOrd="0" presId="urn:microsoft.com/office/officeart/2005/8/layout/cycle1"/>
    <dgm:cxn modelId="{ABE69960-23D1-4F29-846B-5FB548DD6ECB}" type="presParOf" srcId="{CF865A5F-A517-4EE1-A4F1-907621CB2284}" destId="{A923B3BB-73D3-4FB6-B3FC-3A45F413C889}" srcOrd="10" destOrd="0" presId="urn:microsoft.com/office/officeart/2005/8/layout/cycle1"/>
    <dgm:cxn modelId="{3BD5F91E-AEEF-4F88-9DAA-3E007BB9CD16}" type="presParOf" srcId="{CF865A5F-A517-4EE1-A4F1-907621CB2284}" destId="{836696FE-BF37-4895-9B6B-D28933D49A58}" srcOrd="11" destOrd="0" presId="urn:microsoft.com/office/officeart/2005/8/layout/cycle1"/>
    <dgm:cxn modelId="{E431F6CD-789C-4983-B40A-AD9AEBBA9F6D}" type="presParOf" srcId="{CF865A5F-A517-4EE1-A4F1-907621CB2284}" destId="{19DCEAFB-6EA6-4D69-9D75-838E333FBB1D}" srcOrd="12" destOrd="0" presId="urn:microsoft.com/office/officeart/2005/8/layout/cycle1"/>
    <dgm:cxn modelId="{FFD050AB-24B1-474B-BEF8-1AC0159F0D51}" type="presParOf" srcId="{CF865A5F-A517-4EE1-A4F1-907621CB2284}" destId="{85B39955-013D-4AF5-A906-E85317AFAC7F}" srcOrd="13" destOrd="0" presId="urn:microsoft.com/office/officeart/2005/8/layout/cycle1"/>
    <dgm:cxn modelId="{7B0DE71F-FEEF-4E3C-9B59-F11C04F19697}" type="presParOf" srcId="{CF865A5F-A517-4EE1-A4F1-907621CB2284}" destId="{7389504B-4296-44A6-AAB6-BDFA3636DF7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B6AC1-5692-4A1F-9C6C-5C9626351C74}">
      <dsp:nvSpPr>
        <dsp:cNvPr id="0" name=""/>
        <dsp:cNvSpPr/>
      </dsp:nvSpPr>
      <dsp:spPr>
        <a:xfrm>
          <a:off x="4063252" y="379803"/>
          <a:ext cx="1888643" cy="6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Транзакция 2</a:t>
          </a:r>
          <a:endParaRPr lang="ru-RU" sz="2300" kern="1200" dirty="0"/>
        </a:p>
      </dsp:txBody>
      <dsp:txXfrm>
        <a:off x="4063252" y="379803"/>
        <a:ext cx="1888643" cy="629810"/>
      </dsp:txXfrm>
    </dsp:sp>
    <dsp:sp modelId="{289165C2-A4D2-4159-9C8C-C0BDD25857D6}">
      <dsp:nvSpPr>
        <dsp:cNvPr id="0" name=""/>
        <dsp:cNvSpPr/>
      </dsp:nvSpPr>
      <dsp:spPr>
        <a:xfrm>
          <a:off x="1352812" y="-81608"/>
          <a:ext cx="4621041" cy="4621041"/>
        </a:xfrm>
        <a:prstGeom prst="circularArrow">
          <a:avLst>
            <a:gd name="adj1" fmla="val 5200"/>
            <a:gd name="adj2" fmla="val 335875"/>
            <a:gd name="adj3" fmla="val 357045"/>
            <a:gd name="adj4" fmla="val 19410457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DCD3-0888-4DD2-8108-B4090ED63469}">
      <dsp:nvSpPr>
        <dsp:cNvPr id="0" name=""/>
        <dsp:cNvSpPr/>
      </dsp:nvSpPr>
      <dsp:spPr>
        <a:xfrm>
          <a:off x="4374982" y="2639367"/>
          <a:ext cx="2446322" cy="61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Транзакция 3</a:t>
          </a:r>
          <a:endParaRPr lang="ru-RU" sz="2300" kern="1200" dirty="0"/>
        </a:p>
      </dsp:txBody>
      <dsp:txXfrm>
        <a:off x="4374982" y="2639367"/>
        <a:ext cx="2446322" cy="610674"/>
      </dsp:txXfrm>
    </dsp:sp>
    <dsp:sp modelId="{35AAA98B-B28C-4A9F-ACD3-BBFCBC15AAC0}">
      <dsp:nvSpPr>
        <dsp:cNvPr id="0" name=""/>
        <dsp:cNvSpPr/>
      </dsp:nvSpPr>
      <dsp:spPr>
        <a:xfrm>
          <a:off x="1195165" y="-46664"/>
          <a:ext cx="4906205" cy="4715633"/>
        </a:xfrm>
        <a:prstGeom prst="circularArrow">
          <a:avLst>
            <a:gd name="adj1" fmla="val 5200"/>
            <a:gd name="adj2" fmla="val 335875"/>
            <a:gd name="adj3" fmla="val 3707634"/>
            <a:gd name="adj4" fmla="val 1635279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62849-0CD9-4CF0-9E98-269039BA1E8C}">
      <dsp:nvSpPr>
        <dsp:cNvPr id="0" name=""/>
        <dsp:cNvSpPr/>
      </dsp:nvSpPr>
      <dsp:spPr>
        <a:xfrm>
          <a:off x="2860108" y="3745275"/>
          <a:ext cx="1576319" cy="123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Транзакция 4</a:t>
          </a:r>
          <a:endParaRPr lang="ru-RU" sz="2300" kern="1200" dirty="0"/>
        </a:p>
      </dsp:txBody>
      <dsp:txXfrm>
        <a:off x="2860108" y="3745275"/>
        <a:ext cx="1576319" cy="1232193"/>
      </dsp:txXfrm>
    </dsp:sp>
    <dsp:sp modelId="{F31684E4-CF7D-46AF-AD89-4BEDC046C4B0}">
      <dsp:nvSpPr>
        <dsp:cNvPr id="0" name=""/>
        <dsp:cNvSpPr/>
      </dsp:nvSpPr>
      <dsp:spPr>
        <a:xfrm>
          <a:off x="1247175" y="113523"/>
          <a:ext cx="4621041" cy="4621041"/>
        </a:xfrm>
        <a:prstGeom prst="circularArrow">
          <a:avLst>
            <a:gd name="adj1" fmla="val 5200"/>
            <a:gd name="adj2" fmla="val 335875"/>
            <a:gd name="adj3" fmla="val 8853899"/>
            <a:gd name="adj4" fmla="val 6756490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3B3BB-73D3-4FB6-B3FC-3A45F413C889}">
      <dsp:nvSpPr>
        <dsp:cNvPr id="0" name=""/>
        <dsp:cNvSpPr/>
      </dsp:nvSpPr>
      <dsp:spPr>
        <a:xfrm>
          <a:off x="678045" y="2652675"/>
          <a:ext cx="2040696" cy="5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Транзакция 5</a:t>
          </a:r>
          <a:endParaRPr lang="ru-RU" sz="2300" kern="1200" dirty="0"/>
        </a:p>
      </dsp:txBody>
      <dsp:txXfrm>
        <a:off x="678045" y="2652675"/>
        <a:ext cx="2040696" cy="584059"/>
      </dsp:txXfrm>
    </dsp:sp>
    <dsp:sp modelId="{836696FE-BF37-4895-9B6B-D28933D49A58}">
      <dsp:nvSpPr>
        <dsp:cNvPr id="0" name=""/>
        <dsp:cNvSpPr/>
      </dsp:nvSpPr>
      <dsp:spPr>
        <a:xfrm>
          <a:off x="1247175" y="113523"/>
          <a:ext cx="4621041" cy="4621041"/>
        </a:xfrm>
        <a:prstGeom prst="circularArrow">
          <a:avLst>
            <a:gd name="adj1" fmla="val 5200"/>
            <a:gd name="adj2" fmla="val 335875"/>
            <a:gd name="adj3" fmla="val 12993949"/>
            <a:gd name="adj4" fmla="val 10224662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39955-013D-4AF5-A906-E85317AFAC7F}">
      <dsp:nvSpPr>
        <dsp:cNvPr id="0" name=""/>
        <dsp:cNvSpPr/>
      </dsp:nvSpPr>
      <dsp:spPr>
        <a:xfrm>
          <a:off x="1444585" y="370039"/>
          <a:ext cx="1997187" cy="56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Транзакция 1</a:t>
          </a:r>
          <a:endParaRPr lang="ru-RU" sz="2300" kern="1200" dirty="0"/>
        </a:p>
      </dsp:txBody>
      <dsp:txXfrm>
        <a:off x="1444585" y="370039"/>
        <a:ext cx="1997187" cy="564898"/>
      </dsp:txXfrm>
    </dsp:sp>
    <dsp:sp modelId="{7389504B-4296-44A6-AAB6-BDFA3636DF7B}">
      <dsp:nvSpPr>
        <dsp:cNvPr id="0" name=""/>
        <dsp:cNvSpPr/>
      </dsp:nvSpPr>
      <dsp:spPr>
        <a:xfrm>
          <a:off x="1422854" y="-30416"/>
          <a:ext cx="4621041" cy="4621041"/>
        </a:xfrm>
        <a:prstGeom prst="circularArrow">
          <a:avLst>
            <a:gd name="adj1" fmla="val 5200"/>
            <a:gd name="adj2" fmla="val 335875"/>
            <a:gd name="adj3" fmla="val 17186939"/>
            <a:gd name="adj4" fmla="val 14921505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D320-6E15-464D-B634-59560058EB80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EA9-F83B-459D-B2CC-D0CC7247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err="1" smtClean="0"/>
              <a:t>Adaptive</a:t>
            </a:r>
            <a:r>
              <a:rPr lang="ru-RU" b="1" dirty="0" smtClean="0"/>
              <a:t> </a:t>
            </a:r>
            <a:r>
              <a:rPr lang="ru-RU" b="1" dirty="0" err="1" smtClean="0"/>
              <a:t>Server</a:t>
            </a:r>
            <a:r>
              <a:rPr lang="ru-RU" b="1" dirty="0" smtClean="0"/>
              <a:t> </a:t>
            </a:r>
            <a:r>
              <a:rPr lang="ru-RU" b="1" dirty="0" err="1" smtClean="0"/>
              <a:t>Enterprise</a:t>
            </a:r>
            <a:r>
              <a:rPr lang="en-US" b="1" dirty="0" smtClean="0"/>
              <a:t> v.16      Oracle 12    MS 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2016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IBM  DB2   v. 10.5   My SQL v. 5.6   PostgreSQL v,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="1" dirty="0" smtClean="0">
                <a:effectLst/>
              </a:rPr>
              <a:t>9.4</a:t>
            </a:r>
            <a:endParaRPr lang="ru-RU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8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 мы рассмотрели все функции СУБД!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u="sng" smtClean="0">
                <a:effectLst/>
              </a:rPr>
              <a:t>Транзакция</a:t>
            </a:r>
            <a:r>
              <a:rPr lang="ru-RU" smtClean="0">
                <a:effectLst/>
              </a:rPr>
              <a:t> — логическая единица работы, состоящая из одного или нескольких операторов манипулирования данными (чтения, удаления, вставки, обновления), которую СУБД рассматривает и обрабатывает как неделимое действие, переводящее БД из одного целостного состояния в другое целостное состояние.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5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Разрешение клинчей.</a:t>
            </a:r>
            <a:r>
              <a:rPr lang="ru-RU" baseline="0" dirty="0" smtClean="0"/>
              <a:t> А собственно какую завершать? Идеология тайм-аутов. Алгоритм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"ожидание-отмена", требует, чтобы только более старые транзакции ожидали завершения более новых. </a:t>
            </a: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5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r>
              <a:rPr lang="ru-RU" baseline="0" dirty="0" smtClean="0"/>
              <a:t>  из  издательского дела -  издатель, распространитель, подписчик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1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Сбой </a:t>
            </a:r>
            <a:r>
              <a:rPr lang="en-US" dirty="0" smtClean="0"/>
              <a:t>WINDOWS</a:t>
            </a:r>
            <a:r>
              <a:rPr lang="ru-RU" dirty="0" smtClean="0"/>
              <a:t>. В основном система восстанавливается</a:t>
            </a:r>
            <a:r>
              <a:rPr lang="ru-RU" baseline="0" dirty="0" smtClean="0"/>
              <a:t> сама</a:t>
            </a:r>
          </a:p>
          <a:p>
            <a:r>
              <a:rPr lang="ru-RU" dirty="0" smtClean="0"/>
              <a:t>Для транзакции T1 никаких действий производить не требуется. Она закончилась до момента </a:t>
            </a:r>
            <a:r>
              <a:rPr lang="ru-RU" dirty="0" err="1" smtClean="0"/>
              <a:t>tlpc</a:t>
            </a:r>
            <a:r>
              <a:rPr lang="ru-RU" dirty="0" smtClean="0"/>
              <a:t>, и все ее результаты отражены во внешней памяти базы данных.</a:t>
            </a:r>
          </a:p>
          <a:p>
            <a:r>
              <a:rPr lang="ru-RU" dirty="0" smtClean="0"/>
              <a:t>Для транзакции T2 нужно повторно выполнить оставшуюся часть операций (</a:t>
            </a:r>
            <a:r>
              <a:rPr lang="ru-RU" dirty="0" err="1" smtClean="0"/>
              <a:t>redo</a:t>
            </a:r>
            <a:r>
              <a:rPr lang="ru-RU" dirty="0" smtClean="0"/>
              <a:t>). Действительно, во внешней памяти полностью отсутствуют следы операций, которые выполнялись в транзакции T2 после момента </a:t>
            </a:r>
            <a:r>
              <a:rPr lang="ru-RU" dirty="0" err="1" smtClean="0"/>
              <a:t>tlpc</a:t>
            </a:r>
            <a:r>
              <a:rPr lang="ru-RU" dirty="0" smtClean="0"/>
              <a:t>. Следовательно, повторная прямая интерпретация операций T2 корректна и приведет к логически согласованному состоянию базы данных (поскольку транзакция T2 успешно завершилась до момента мягкого сбоя, в журнале содержатся записи обо всех изменениях, произведенных этой транзакцией).</a:t>
            </a:r>
          </a:p>
          <a:p>
            <a:r>
              <a:rPr lang="ru-RU" dirty="0" smtClean="0"/>
              <a:t>Для транзакции T3 нужно выполнить в обратном направлении первую часть операций (</a:t>
            </a:r>
            <a:r>
              <a:rPr lang="ru-RU" dirty="0" err="1" smtClean="0"/>
              <a:t>undo</a:t>
            </a:r>
            <a:r>
              <a:rPr lang="ru-RU" dirty="0" smtClean="0"/>
              <a:t>). Действительно, во внешней памяти базы данных полностью отсутствуют результаты операций T3, которые были выполнены после момента </a:t>
            </a:r>
            <a:r>
              <a:rPr lang="ru-RU" dirty="0" err="1" smtClean="0"/>
              <a:t>tlpc</a:t>
            </a:r>
            <a:r>
              <a:rPr lang="ru-RU" dirty="0" smtClean="0"/>
              <a:t>. С другой стороны, во внешней памяти гарантированно присутствуют результаты операций T3, которые были выполнены до момента </a:t>
            </a:r>
            <a:r>
              <a:rPr lang="ru-RU" dirty="0" err="1" smtClean="0"/>
              <a:t>tlpc</a:t>
            </a:r>
            <a:r>
              <a:rPr lang="ru-RU" dirty="0" smtClean="0"/>
              <a:t>. Следовательно, обратная интерпретация операций T3 корректна и приведет к согласованному состоянию базы данных (поскольку транзакция T3 не завершилась к моменту мягкого сбоя, при восстановлении необходимо устранить все последствия ее выполнения).</a:t>
            </a:r>
          </a:p>
          <a:p>
            <a:r>
              <a:rPr lang="ru-RU" dirty="0" smtClean="0"/>
              <a:t>Для транзакции T4, которая успела начаться после момента </a:t>
            </a:r>
            <a:r>
              <a:rPr lang="ru-RU" dirty="0" err="1" smtClean="0"/>
              <a:t>tlpc</a:t>
            </a:r>
            <a:r>
              <a:rPr lang="ru-RU" dirty="0" smtClean="0"/>
              <a:t> и закончиться до момента мягкого сбоя, нужно выполнить полную повторную прямую интерпретацию операций (</a:t>
            </a:r>
            <a:r>
              <a:rPr lang="ru-RU" dirty="0" err="1" smtClean="0"/>
              <a:t>redo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Наконец, для начавшейся после момента </a:t>
            </a:r>
            <a:r>
              <a:rPr lang="ru-RU" dirty="0" err="1" smtClean="0"/>
              <a:t>tlpc</a:t>
            </a:r>
            <a:r>
              <a:rPr lang="ru-RU" dirty="0" smtClean="0"/>
              <a:t> и не успевшей завершиться к моменту мягкого сбоя транзакции T5 никаких действий предпринимать не требуется. Результаты операций этой транзакции полностью отсутствуют во внешней памяти базы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8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Сбой </a:t>
            </a:r>
            <a:r>
              <a:rPr lang="en-US" dirty="0" smtClean="0"/>
              <a:t>WINDOWS</a:t>
            </a:r>
            <a:r>
              <a:rPr lang="ru-RU" dirty="0" smtClean="0"/>
              <a:t>. В основном система восстанавливается</a:t>
            </a:r>
            <a:r>
              <a:rPr lang="ru-RU" baseline="0" dirty="0" smtClean="0"/>
              <a:t> сама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04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для администрирования используется тот же</a:t>
            </a:r>
            <a:r>
              <a:rPr lang="ru-RU" baseline="0" dirty="0" smtClean="0"/>
              <a:t> </a:t>
            </a:r>
            <a:r>
              <a:rPr lang="en-US" baseline="0" dirty="0" smtClean="0"/>
              <a:t>SQL</a:t>
            </a:r>
            <a:r>
              <a:rPr lang="ru-RU" baseline="0" dirty="0" smtClean="0"/>
              <a:t> потому как вся служебная информация хранится в СУБД в виде таблиц в спец. базе данных - словаре СУБД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noProof="1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83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2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0080" indent="-237744">
              <a:buClr>
                <a:schemeClr val="accent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1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47048" cy="851694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136" y="0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9/22/2017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E2A9-63CE-4681-A18C-55458555571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База данных и  СУБД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35608" y="3154033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b="1" dirty="0" smtClean="0"/>
              <a:t>Система управления базами данных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b="1" dirty="0"/>
              <a:t>СУБД</a:t>
            </a:r>
            <a:r>
              <a:rPr lang="ru-RU" dirty="0"/>
              <a:t>) — совокупность программных и лингвистических средств общего или специального назначения, обеспечивающих управление созданием и использованием баз </a:t>
            </a:r>
            <a:r>
              <a:rPr lang="ru-RU" dirty="0" smtClean="0"/>
              <a:t>данных.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435608" y="1525575"/>
            <a:ext cx="7498080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indent="360000" algn="just"/>
            <a:r>
              <a:rPr lang="ru-RU" b="1" dirty="0" smtClean="0"/>
              <a:t>  База </a:t>
            </a:r>
            <a:r>
              <a:rPr lang="ru-RU" b="1" dirty="0"/>
              <a:t>данных</a:t>
            </a:r>
            <a:r>
              <a:rPr lang="ru-RU" dirty="0"/>
              <a:t> — организованная в соответствии с определёнными правилами и поддерживаемая в памяти компьютера совокупность данных, характеризующая актуальное состояние некоторой предметной области и используемая для удовлетворения информационных потребностей </a:t>
            </a:r>
            <a:r>
              <a:rPr lang="ru-RU" dirty="0" smtClean="0"/>
              <a:t>пользователей.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32549" y="4560948"/>
            <a:ext cx="690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Никогда не путайте термины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База </a:t>
            </a: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данных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и</a:t>
            </a: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СУБД</a:t>
            </a:r>
            <a:endParaRPr lang="ru-RU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5229200"/>
            <a:ext cx="74980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«Среди непрофессионалов […] путаница возникает при использовании терминов „база данных“ и „система управления базами данных“. […] Мы будем строго разделять эти термины»</a:t>
            </a:r>
            <a:r>
              <a:rPr lang="ru-RU" dirty="0"/>
              <a:t>. </a:t>
            </a:r>
            <a:endParaRPr lang="ru-RU" dirty="0" smtClean="0"/>
          </a:p>
          <a:p>
            <a:pPr algn="r">
              <a:spcBef>
                <a:spcPts val="1200"/>
              </a:spcBef>
            </a:pPr>
            <a:r>
              <a:rPr lang="ru-RU" dirty="0" smtClean="0"/>
              <a:t>Кузнецов </a:t>
            </a:r>
            <a:r>
              <a:rPr lang="ru-RU" dirty="0"/>
              <a:t>С. Д. Основы баз данных: учебное пособие. — 2-е </a:t>
            </a:r>
            <a:r>
              <a:rPr lang="ru-RU" dirty="0" smtClean="0"/>
              <a:t>издание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8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95995"/>
            <a:ext cx="698477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Сложный </a:t>
            </a:r>
            <a:r>
              <a:rPr lang="ru-RU" dirty="0"/>
              <a:t>пример транзакции </a:t>
            </a:r>
            <a:r>
              <a:rPr lang="ru-RU" dirty="0" smtClean="0"/>
              <a:t>(выдача денег через кассу)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249289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Перевод денег со счета клиента на счет кассы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42039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Расход кассы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631395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перационист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4203910"/>
            <a:ext cx="8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Кассир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24928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Расходный ордер передан в кассу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43192" y="406541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Расходный ордер подписан деньги выданы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25" idx="6"/>
          </p:cNvCxnSpPr>
          <p:nvPr/>
        </p:nvCxnSpPr>
        <p:spPr>
          <a:xfrm>
            <a:off x="2929695" y="2169729"/>
            <a:ext cx="8069" cy="346812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7-конечная звезда 11"/>
          <p:cNvSpPr/>
          <p:nvPr/>
        </p:nvSpPr>
        <p:spPr>
          <a:xfrm>
            <a:off x="8262663" y="2454278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13" name="7-конечная звезда 12"/>
          <p:cNvSpPr/>
          <p:nvPr/>
        </p:nvSpPr>
        <p:spPr>
          <a:xfrm>
            <a:off x="8262663" y="4026793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2</a:t>
            </a:r>
            <a:endParaRPr lang="ru-RU" sz="3600" dirty="0"/>
          </a:p>
        </p:txBody>
      </p:sp>
      <p:cxnSp>
        <p:nvCxnSpPr>
          <p:cNvPr id="14" name="Прямая со стрелкой 13"/>
          <p:cNvCxnSpPr>
            <a:stCxn id="27" idx="6"/>
          </p:cNvCxnSpPr>
          <p:nvPr/>
        </p:nvCxnSpPr>
        <p:spPr>
          <a:xfrm flipV="1">
            <a:off x="8109519" y="2169730"/>
            <a:ext cx="0" cy="342957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7-конечная звезда 24"/>
          <p:cNvSpPr/>
          <p:nvPr/>
        </p:nvSpPr>
        <p:spPr>
          <a:xfrm>
            <a:off x="2595980" y="5637849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85642" y="5671387"/>
            <a:ext cx="353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Транзакция  Банковской Системы</a:t>
            </a:r>
          </a:p>
          <a:p>
            <a:pPr algn="ctr"/>
            <a:r>
              <a:rPr lang="ru-RU" dirty="0" smtClean="0"/>
              <a:t>(Банковская транзакция)</a:t>
            </a:r>
            <a:endParaRPr lang="ru-RU" dirty="0"/>
          </a:p>
        </p:txBody>
      </p:sp>
      <p:sp>
        <p:nvSpPr>
          <p:cNvPr id="27" name="7-конечная звезда 26"/>
          <p:cNvSpPr/>
          <p:nvPr/>
        </p:nvSpPr>
        <p:spPr>
          <a:xfrm>
            <a:off x="7767735" y="5599308"/>
            <a:ext cx="683568" cy="68494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34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5" grpId="0" animBg="1"/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76263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Простой пример транзакции (перевод денег между счетами)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1772816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Платежное поручение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76256" y="1772816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Платежное поручение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5" idx="1"/>
          </p:cNvCxnSpPr>
          <p:nvPr/>
        </p:nvCxnSpPr>
        <p:spPr>
          <a:xfrm>
            <a:off x="3131840" y="2204864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891083" y="2872994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Счёт дебета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3"/>
            <a:endCxn id="9" idx="1"/>
          </p:cNvCxnSpPr>
          <p:nvPr/>
        </p:nvCxnSpPr>
        <p:spPr>
          <a:xfrm>
            <a:off x="3146667" y="3305042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75656" y="3970780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Счёт </a:t>
            </a:r>
            <a:r>
              <a:rPr lang="ru-RU" dirty="0" smtClean="0">
                <a:solidFill>
                  <a:schemeClr val="tx1"/>
                </a:solidFill>
              </a:rPr>
              <a:t>кредита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76256" y="3970780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Счёт кредита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1" idx="3"/>
            <a:endCxn id="12" idx="1"/>
          </p:cNvCxnSpPr>
          <p:nvPr/>
        </p:nvCxnSpPr>
        <p:spPr>
          <a:xfrm>
            <a:off x="3131840" y="4402828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880101" y="5068565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Проводка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endCxn id="15" idx="1"/>
          </p:cNvCxnSpPr>
          <p:nvPr/>
        </p:nvCxnSpPr>
        <p:spPr>
          <a:xfrm>
            <a:off x="3135685" y="5500613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490483" y="2872994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Счёт дебета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7876" y="1769790"/>
            <a:ext cx="23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состояния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96579" y="2270607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ведено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18075" y="2270607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Исполнено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679992" y="28661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суммы (+100)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711698" y="397078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суммы (-100)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624146" y="3363765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Наращивание оборотов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604686" y="4461550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Наращивание оборотов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561655" y="506856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проводки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62172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Согласованное состояние  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62172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Согласованное состояние  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3885"/>
            <a:ext cx="7787881" cy="7546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Механизмы транзакций (</a:t>
            </a:r>
            <a:r>
              <a:rPr lang="en-US" smtClean="0"/>
              <a:t>snap</a:t>
            </a:r>
            <a:r>
              <a:rPr lang="en-US"/>
              <a:t>s</a:t>
            </a:r>
            <a:r>
              <a:rPr lang="en-US" smtClean="0"/>
              <a:t>hot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4" name="组合 104"/>
          <p:cNvGrpSpPr/>
          <p:nvPr/>
        </p:nvGrpSpPr>
        <p:grpSpPr>
          <a:xfrm>
            <a:off x="1477425" y="1670473"/>
            <a:ext cx="6463090" cy="4552144"/>
            <a:chOff x="-16939" y="1358744"/>
            <a:chExt cx="4389598" cy="3164516"/>
          </a:xfrm>
          <a:effectLst>
            <a:outerShdw blurRad="50800" dir="2700000" algn="l" rotWithShape="0">
              <a:prstClr val="black">
                <a:alpha val="40000"/>
              </a:prstClr>
            </a:outerShdw>
          </a:effectLst>
        </p:grpSpPr>
        <p:sp>
          <p:nvSpPr>
            <p:cNvPr id="5" name="TextBox 4"/>
            <p:cNvSpPr txBox="1"/>
            <p:nvPr/>
          </p:nvSpPr>
          <p:spPr>
            <a:xfrm>
              <a:off x="1566656" y="4291652"/>
              <a:ext cx="241200" cy="215076"/>
            </a:xfrm>
            <a:prstGeom prst="rect">
              <a:avLst/>
            </a:prstGeom>
            <a:solidFill>
              <a:srgbClr val="6511F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00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R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6726" y="4308000"/>
              <a:ext cx="241200" cy="2152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P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3870" y="4307816"/>
              <a:ext cx="241200" cy="2152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O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864" y="4291468"/>
              <a:ext cx="241200" cy="215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3728" y="4307816"/>
              <a:ext cx="241200" cy="2150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228600" dist="203200" dir="27000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00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Q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3863323" y="2149011"/>
              <a:ext cx="241200" cy="213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P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3600466" y="2148828"/>
              <a:ext cx="241200" cy="2137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3051622" y="2155354"/>
              <a:ext cx="241200" cy="213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4131459" y="2149775"/>
              <a:ext cx="241200" cy="213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177800" dist="190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00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Q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808689" y="2035921"/>
              <a:ext cx="241200" cy="213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P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545832" y="2035738"/>
              <a:ext cx="241200" cy="2137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O</a:t>
              </a:r>
              <a:endPara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-16939" y="2042145"/>
              <a:ext cx="241200" cy="213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1076827" y="2036685"/>
              <a:ext cx="241200" cy="213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050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Q</a:t>
              </a:r>
            </a:p>
          </p:txBody>
        </p:sp>
        <p:sp>
          <p:nvSpPr>
            <p:cNvPr id="18" name="圆角矩形 118"/>
            <p:cNvSpPr/>
            <p:nvPr/>
          </p:nvSpPr>
          <p:spPr bwMode="auto">
            <a:xfrm>
              <a:off x="141422" y="1358744"/>
              <a:ext cx="1060226" cy="282056"/>
            </a:xfrm>
            <a:prstGeom prst="round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ru-RU" altLang="zh-CN" sz="1000" b="1" dirty="0" smtClean="0">
                  <a:latin typeface="Arial" charset="0"/>
                  <a:ea typeface="宋体" charset="-122"/>
                </a:rPr>
                <a:t>Таблица блоков памяти (основная)</a:t>
              </a:r>
              <a:endParaRPr lang="zh-CN" altLang="en-US" sz="1000" b="1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1" name="圆角矩形 121"/>
            <p:cNvSpPr/>
            <p:nvPr/>
          </p:nvSpPr>
          <p:spPr bwMode="auto">
            <a:xfrm>
              <a:off x="2709843" y="1358744"/>
              <a:ext cx="947931" cy="282056"/>
            </a:xfrm>
            <a:prstGeom prst="round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ru-RU" altLang="zh-CN" sz="1000" b="1" dirty="0">
                  <a:latin typeface="Arial" charset="0"/>
                  <a:ea typeface="宋体" charset="-122"/>
                </a:rPr>
                <a:t>Таблица блоков памяти </a:t>
              </a:r>
              <a:r>
                <a:rPr lang="ru-RU" altLang="zh-CN" sz="1000" b="1" dirty="0" err="1" smtClean="0">
                  <a:latin typeface="Arial" charset="0"/>
                  <a:ea typeface="宋体" charset="-122"/>
                </a:rPr>
                <a:t>снапшота</a:t>
              </a:r>
              <a:endPara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cxnSp>
          <p:nvCxnSpPr>
            <p:cNvPr id="22" name="直接箭头连接符 122"/>
            <p:cNvCxnSpPr>
              <a:stCxn id="18" idx="2"/>
              <a:endCxn id="16" idx="0"/>
            </p:cNvCxnSpPr>
            <p:nvPr/>
          </p:nvCxnSpPr>
          <p:spPr bwMode="auto">
            <a:xfrm flipH="1">
              <a:off x="103661" y="1640800"/>
              <a:ext cx="567874" cy="40134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126"/>
            <p:cNvCxnSpPr>
              <a:stCxn id="18" idx="2"/>
              <a:endCxn id="15" idx="0"/>
            </p:cNvCxnSpPr>
            <p:nvPr/>
          </p:nvCxnSpPr>
          <p:spPr bwMode="auto">
            <a:xfrm flipH="1">
              <a:off x="666432" y="1640800"/>
              <a:ext cx="5103" cy="39493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127"/>
            <p:cNvCxnSpPr>
              <a:stCxn id="18" idx="2"/>
              <a:endCxn id="14" idx="0"/>
            </p:cNvCxnSpPr>
            <p:nvPr/>
          </p:nvCxnSpPr>
          <p:spPr bwMode="auto">
            <a:xfrm>
              <a:off x="671535" y="1640800"/>
              <a:ext cx="257754" cy="39512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129"/>
            <p:cNvCxnSpPr>
              <a:stCxn id="18" idx="2"/>
              <a:endCxn id="17" idx="0"/>
            </p:cNvCxnSpPr>
            <p:nvPr/>
          </p:nvCxnSpPr>
          <p:spPr bwMode="auto">
            <a:xfrm>
              <a:off x="671535" y="1640800"/>
              <a:ext cx="525892" cy="39588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130"/>
            <p:cNvCxnSpPr>
              <a:stCxn id="179" idx="2"/>
              <a:endCxn id="12" idx="0"/>
            </p:cNvCxnSpPr>
            <p:nvPr/>
          </p:nvCxnSpPr>
          <p:spPr bwMode="auto">
            <a:xfrm flipH="1">
              <a:off x="3172222" y="1644170"/>
              <a:ext cx="1134432" cy="511184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132"/>
            <p:cNvCxnSpPr>
              <a:stCxn id="179" idx="2"/>
              <a:endCxn id="11" idx="0"/>
            </p:cNvCxnSpPr>
            <p:nvPr/>
          </p:nvCxnSpPr>
          <p:spPr bwMode="auto">
            <a:xfrm flipH="1">
              <a:off x="3721066" y="1643986"/>
              <a:ext cx="574815" cy="50484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133"/>
            <p:cNvCxnSpPr>
              <a:stCxn id="179" idx="2"/>
              <a:endCxn id="10" idx="0"/>
            </p:cNvCxnSpPr>
            <p:nvPr/>
          </p:nvCxnSpPr>
          <p:spPr bwMode="auto">
            <a:xfrm flipH="1">
              <a:off x="3983923" y="1643986"/>
              <a:ext cx="311958" cy="505025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135"/>
            <p:cNvCxnSpPr>
              <a:stCxn id="179" idx="2"/>
              <a:endCxn id="13" idx="0"/>
            </p:cNvCxnSpPr>
            <p:nvPr/>
          </p:nvCxnSpPr>
          <p:spPr bwMode="auto">
            <a:xfrm flipH="1">
              <a:off x="4252059" y="1643986"/>
              <a:ext cx="43822" cy="5057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136"/>
            <p:cNvCxnSpPr>
              <a:stCxn id="221" idx="2"/>
              <a:endCxn id="7" idx="0"/>
            </p:cNvCxnSpPr>
            <p:nvPr/>
          </p:nvCxnSpPr>
          <p:spPr bwMode="auto">
            <a:xfrm flipH="1">
              <a:off x="724470" y="3671179"/>
              <a:ext cx="991312" cy="636637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137"/>
            <p:cNvCxnSpPr>
              <a:stCxn id="221" idx="2"/>
              <a:endCxn id="6" idx="0"/>
            </p:cNvCxnSpPr>
            <p:nvPr/>
          </p:nvCxnSpPr>
          <p:spPr bwMode="auto">
            <a:xfrm flipH="1">
              <a:off x="987326" y="3671179"/>
              <a:ext cx="728456" cy="63682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138"/>
            <p:cNvCxnSpPr>
              <a:stCxn id="221" idx="2"/>
              <a:endCxn id="9" idx="0"/>
            </p:cNvCxnSpPr>
            <p:nvPr/>
          </p:nvCxnSpPr>
          <p:spPr bwMode="auto">
            <a:xfrm flipH="1">
              <a:off x="1254328" y="3671179"/>
              <a:ext cx="461454" cy="636637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141"/>
            <p:cNvCxnSpPr>
              <a:stCxn id="21" idx="2"/>
              <a:endCxn id="11" idx="0"/>
            </p:cNvCxnSpPr>
            <p:nvPr/>
          </p:nvCxnSpPr>
          <p:spPr bwMode="auto">
            <a:xfrm>
              <a:off x="3183808" y="1640800"/>
              <a:ext cx="537257" cy="50802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142"/>
            <p:cNvCxnSpPr>
              <a:stCxn id="21" idx="2"/>
              <a:endCxn id="10" idx="0"/>
            </p:cNvCxnSpPr>
            <p:nvPr/>
          </p:nvCxnSpPr>
          <p:spPr bwMode="auto">
            <a:xfrm>
              <a:off x="3183808" y="1640800"/>
              <a:ext cx="800114" cy="50821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143"/>
            <p:cNvCxnSpPr>
              <a:stCxn id="21" idx="2"/>
              <a:endCxn id="13" idx="0"/>
            </p:cNvCxnSpPr>
            <p:nvPr/>
          </p:nvCxnSpPr>
          <p:spPr bwMode="auto">
            <a:xfrm>
              <a:off x="3183808" y="1640800"/>
              <a:ext cx="1068251" cy="50897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146"/>
            <p:cNvCxnSpPr>
              <a:stCxn id="220" idx="2"/>
              <a:endCxn id="7" idx="0"/>
            </p:cNvCxnSpPr>
            <p:nvPr/>
          </p:nvCxnSpPr>
          <p:spPr bwMode="auto">
            <a:xfrm>
              <a:off x="629233" y="3671179"/>
              <a:ext cx="95237" cy="636637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148"/>
            <p:cNvCxnSpPr>
              <a:stCxn id="220" idx="2"/>
              <a:endCxn id="5" idx="0"/>
            </p:cNvCxnSpPr>
            <p:nvPr/>
          </p:nvCxnSpPr>
          <p:spPr bwMode="auto">
            <a:xfrm>
              <a:off x="629233" y="3671179"/>
              <a:ext cx="1058023" cy="62047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149"/>
            <p:cNvCxnSpPr>
              <a:stCxn id="220" idx="2"/>
              <a:endCxn id="6" idx="0"/>
            </p:cNvCxnSpPr>
            <p:nvPr/>
          </p:nvCxnSpPr>
          <p:spPr bwMode="auto">
            <a:xfrm>
              <a:off x="629233" y="3671179"/>
              <a:ext cx="358093" cy="63682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8243097" y="5916430"/>
            <a:ext cx="334524" cy="309386"/>
          </a:xfrm>
          <a:prstGeom prst="rect">
            <a:avLst/>
          </a:prstGeom>
          <a:solidFill>
            <a:srgbClr val="D537A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08897" y="5913230"/>
            <a:ext cx="334524" cy="30965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P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144338" y="5912966"/>
            <a:ext cx="334524" cy="30965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14736" y="5912702"/>
            <a:ext cx="334524" cy="30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</a:p>
        </p:txBody>
      </p:sp>
      <p:cxnSp>
        <p:nvCxnSpPr>
          <p:cNvPr id="136" name="直接箭头连接符 136"/>
          <p:cNvCxnSpPr>
            <a:stCxn id="222" idx="2"/>
            <a:endCxn id="133" idx="0"/>
          </p:cNvCxnSpPr>
          <p:nvPr/>
        </p:nvCxnSpPr>
        <p:spPr bwMode="auto">
          <a:xfrm flipH="1">
            <a:off x="6311600" y="4997166"/>
            <a:ext cx="1534270" cy="9158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7"/>
          <p:cNvCxnSpPr>
            <a:stCxn id="222" idx="2"/>
            <a:endCxn id="132" idx="0"/>
          </p:cNvCxnSpPr>
          <p:nvPr/>
        </p:nvCxnSpPr>
        <p:spPr bwMode="auto">
          <a:xfrm flipH="1">
            <a:off x="6676159" y="4997166"/>
            <a:ext cx="1169711" cy="91606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9"/>
          <p:cNvCxnSpPr>
            <a:stCxn id="219" idx="2"/>
            <a:endCxn id="132" idx="0"/>
          </p:cNvCxnSpPr>
          <p:nvPr/>
        </p:nvCxnSpPr>
        <p:spPr bwMode="auto">
          <a:xfrm>
            <a:off x="6183860" y="4997166"/>
            <a:ext cx="492299" cy="91606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5623" y="5913231"/>
            <a:ext cx="334524" cy="30938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15900" dist="241300" dir="2880000" sx="75000" sy="75000" algn="l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</a:p>
        </p:txBody>
      </p:sp>
      <p:cxnSp>
        <p:nvCxnSpPr>
          <p:cNvPr id="145" name="直接箭头连接符 146"/>
          <p:cNvCxnSpPr>
            <a:stCxn id="219" idx="2"/>
            <a:endCxn id="133" idx="0"/>
          </p:cNvCxnSpPr>
          <p:nvPr/>
        </p:nvCxnSpPr>
        <p:spPr bwMode="auto">
          <a:xfrm>
            <a:off x="6183860" y="4997166"/>
            <a:ext cx="127740" cy="9158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303572" y="5913231"/>
            <a:ext cx="334524" cy="309386"/>
          </a:xfrm>
          <a:prstGeom prst="rect">
            <a:avLst/>
          </a:prstGeom>
          <a:solidFill>
            <a:srgbClr val="6511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R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53" name="直接箭头连接符 139"/>
          <p:cNvCxnSpPr>
            <a:stCxn id="222" idx="2"/>
            <a:endCxn id="143" idx="0"/>
          </p:cNvCxnSpPr>
          <p:nvPr/>
        </p:nvCxnSpPr>
        <p:spPr bwMode="auto">
          <a:xfrm flipH="1">
            <a:off x="7072885" y="4997166"/>
            <a:ext cx="772985" cy="91606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36"/>
          <p:cNvCxnSpPr>
            <a:stCxn id="222" idx="2"/>
            <a:endCxn id="134" idx="0"/>
          </p:cNvCxnSpPr>
          <p:nvPr/>
        </p:nvCxnSpPr>
        <p:spPr bwMode="auto">
          <a:xfrm flipH="1">
            <a:off x="5681998" y="4997166"/>
            <a:ext cx="2163872" cy="91553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36"/>
          <p:cNvCxnSpPr>
            <a:stCxn id="221" idx="2"/>
            <a:endCxn id="8" idx="0"/>
          </p:cNvCxnSpPr>
          <p:nvPr/>
        </p:nvCxnSpPr>
        <p:spPr bwMode="auto">
          <a:xfrm flipH="1">
            <a:off x="1831386" y="4997166"/>
            <a:ext cx="2213097" cy="89201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圆角矩形 118"/>
          <p:cNvSpPr/>
          <p:nvPr/>
        </p:nvSpPr>
        <p:spPr bwMode="auto">
          <a:xfrm>
            <a:off x="7108109" y="1675321"/>
            <a:ext cx="1470443" cy="405736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ru-RU" altLang="zh-CN" sz="1000" b="1" dirty="0" smtClean="0">
                <a:latin typeface="Arial" charset="0"/>
                <a:ea typeface="宋体" charset="-122"/>
              </a:rPr>
              <a:t>Таблица блоков памяти (основная)</a:t>
            </a:r>
            <a:endParaRPr lang="zh-CN" altLang="en-US" sz="1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17" name="Выгнутая вниз стрелка 216"/>
          <p:cNvSpPr/>
          <p:nvPr/>
        </p:nvSpPr>
        <p:spPr>
          <a:xfrm>
            <a:off x="3191377" y="2139746"/>
            <a:ext cx="2553486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824916" y="2721916"/>
            <a:ext cx="1717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</a:t>
            </a:r>
            <a:r>
              <a:rPr lang="ru-RU" sz="1400" dirty="0" err="1" smtClean="0"/>
              <a:t>снапшота</a:t>
            </a:r>
            <a:endParaRPr lang="ru-RU" sz="1400" dirty="0"/>
          </a:p>
        </p:txBody>
      </p:sp>
      <p:sp>
        <p:nvSpPr>
          <p:cNvPr id="219" name="圆角矩形 121"/>
          <p:cNvSpPr/>
          <p:nvPr/>
        </p:nvSpPr>
        <p:spPr bwMode="auto">
          <a:xfrm>
            <a:off x="5486010" y="4591430"/>
            <a:ext cx="1395700" cy="40573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ru-RU" altLang="zh-CN" sz="1000" b="1" dirty="0">
                <a:latin typeface="Arial" charset="0"/>
                <a:ea typeface="宋体" charset="-122"/>
              </a:rPr>
              <a:t>Таблица блоков памяти </a:t>
            </a:r>
            <a:r>
              <a:rPr lang="ru-RU" altLang="zh-CN" sz="1000" b="1" dirty="0" err="1" smtClean="0">
                <a:latin typeface="Arial" charset="0"/>
                <a:ea typeface="宋体" charset="-122"/>
              </a:rPr>
              <a:t>снапшота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20" name="圆角矩形 121"/>
          <p:cNvSpPr/>
          <p:nvPr/>
        </p:nvSpPr>
        <p:spPr bwMode="auto">
          <a:xfrm>
            <a:off x="1746837" y="4591430"/>
            <a:ext cx="1395700" cy="40573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ru-RU" altLang="zh-CN" sz="1000" b="1" dirty="0">
                <a:latin typeface="Arial" charset="0"/>
                <a:ea typeface="宋体" charset="-122"/>
              </a:rPr>
              <a:t>Таблица блоков памяти </a:t>
            </a:r>
            <a:r>
              <a:rPr lang="ru-RU" altLang="zh-CN" sz="1000" b="1" dirty="0" err="1" smtClean="0">
                <a:latin typeface="Arial" charset="0"/>
                <a:ea typeface="宋体" charset="-122"/>
              </a:rPr>
              <a:t>снапшота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21" name="圆角矩形 118"/>
          <p:cNvSpPr/>
          <p:nvPr/>
        </p:nvSpPr>
        <p:spPr bwMode="auto">
          <a:xfrm>
            <a:off x="3309261" y="4591430"/>
            <a:ext cx="1470443" cy="405736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ru-RU" altLang="zh-CN" sz="1000" b="1" dirty="0" smtClean="0">
                <a:latin typeface="Arial" charset="0"/>
                <a:ea typeface="宋体" charset="-122"/>
              </a:rPr>
              <a:t>Таблица блоков памяти (основная)</a:t>
            </a:r>
            <a:endParaRPr lang="zh-CN" altLang="en-US" sz="1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22" name="圆角矩形 118"/>
          <p:cNvSpPr/>
          <p:nvPr/>
        </p:nvSpPr>
        <p:spPr bwMode="auto">
          <a:xfrm>
            <a:off x="7110648" y="4591430"/>
            <a:ext cx="1470443" cy="405736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ru-RU" altLang="zh-CN" sz="1000" b="1" dirty="0" smtClean="0">
                <a:latin typeface="Arial" charset="0"/>
                <a:ea typeface="宋体" charset="-122"/>
              </a:rPr>
              <a:t>Таблица блоков памяти (основная)</a:t>
            </a:r>
            <a:endParaRPr lang="zh-CN" altLang="en-US" sz="1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449084" y="3957389"/>
            <a:ext cx="176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Добавление данных</a:t>
            </a:r>
            <a:endParaRPr lang="ru-RU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144338" y="3957421"/>
            <a:ext cx="1677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Изменение данных</a:t>
            </a:r>
            <a:endParaRPr lang="ru-RU" sz="1400" dirty="0"/>
          </a:p>
        </p:txBody>
      </p:sp>
      <p:cxnSp>
        <p:nvCxnSpPr>
          <p:cNvPr id="253" name="直接箭头连接符 149"/>
          <p:cNvCxnSpPr>
            <a:stCxn id="220" idx="2"/>
            <a:endCxn id="9" idx="0"/>
          </p:cNvCxnSpPr>
          <p:nvPr/>
        </p:nvCxnSpPr>
        <p:spPr bwMode="auto">
          <a:xfrm>
            <a:off x="2444687" y="4997166"/>
            <a:ext cx="904507" cy="91553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146"/>
          <p:cNvCxnSpPr>
            <a:stCxn id="219" idx="2"/>
            <a:endCxn id="152" idx="0"/>
          </p:cNvCxnSpPr>
          <p:nvPr/>
        </p:nvCxnSpPr>
        <p:spPr bwMode="auto">
          <a:xfrm>
            <a:off x="6183860" y="4997166"/>
            <a:ext cx="1286974" cy="916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146"/>
          <p:cNvCxnSpPr>
            <a:stCxn id="219" idx="2"/>
            <a:endCxn id="131" idx="0"/>
          </p:cNvCxnSpPr>
          <p:nvPr/>
        </p:nvCxnSpPr>
        <p:spPr bwMode="auto">
          <a:xfrm>
            <a:off x="6183860" y="4997166"/>
            <a:ext cx="2226499" cy="91926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843322" y="26879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79" name="TextBox 278"/>
          <p:cNvSpPr txBox="1"/>
          <p:nvPr/>
        </p:nvSpPr>
        <p:spPr>
          <a:xfrm>
            <a:off x="5809701" y="591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80" name="TextBox 279"/>
          <p:cNvSpPr txBox="1"/>
          <p:nvPr/>
        </p:nvSpPr>
        <p:spPr>
          <a:xfrm>
            <a:off x="6355095" y="2847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81" name="TextBox 280"/>
          <p:cNvSpPr txBox="1"/>
          <p:nvPr/>
        </p:nvSpPr>
        <p:spPr>
          <a:xfrm>
            <a:off x="2007716" y="59232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486010" y="1153341"/>
            <a:ext cx="1395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chemeClr val="dk1"/>
                </a:solidFill>
                <a:latin typeface="Arial" charset="0"/>
                <a:ea typeface="宋体" charset="-122"/>
              </a:rPr>
              <a:t>Новая транзакция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45479" y="1164728"/>
            <a:ext cx="1674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chemeClr val="dk1"/>
                </a:solidFill>
                <a:latin typeface="Arial" charset="0"/>
                <a:ea typeface="宋体" charset="-122"/>
              </a:rPr>
              <a:t>Остальные транзакции</a:t>
            </a:r>
            <a:endParaRPr lang="ru-RU" sz="1000" b="1" dirty="0">
              <a:solidFill>
                <a:schemeClr val="dk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20" name="Прямая со стрелкой 19"/>
          <p:cNvCxnSpPr>
            <a:stCxn id="3" idx="2"/>
            <a:endCxn id="21" idx="0"/>
          </p:cNvCxnSpPr>
          <p:nvPr/>
        </p:nvCxnSpPr>
        <p:spPr>
          <a:xfrm>
            <a:off x="6183860" y="1399562"/>
            <a:ext cx="6233" cy="27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6" idx="2"/>
            <a:endCxn id="179" idx="0"/>
          </p:cNvCxnSpPr>
          <p:nvPr/>
        </p:nvCxnSpPr>
        <p:spPr>
          <a:xfrm flipH="1">
            <a:off x="7843331" y="1410949"/>
            <a:ext cx="139645" cy="26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44106" y="6408196"/>
            <a:ext cx="206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chemeClr val="dk1"/>
                </a:solidFill>
                <a:latin typeface="Arial" charset="0"/>
                <a:ea typeface="宋体" charset="-122"/>
              </a:rPr>
              <a:t>Заблокированные данные</a:t>
            </a:r>
            <a:endParaRPr lang="ru-RU" sz="1000" b="1" dirty="0">
              <a:solidFill>
                <a:schemeClr val="dk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7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Окончание транзакции (успех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06565" y="4249999"/>
            <a:ext cx="503655" cy="646691"/>
          </a:xfrm>
          <a:prstGeom prst="rect">
            <a:avLst/>
          </a:prstGeom>
          <a:solidFill>
            <a:srgbClr val="D537A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3843" y="4248517"/>
            <a:ext cx="503655" cy="64724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P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0457" y="4248517"/>
            <a:ext cx="503655" cy="64724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5301" y="4248517"/>
            <a:ext cx="503655" cy="6472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</a:p>
        </p:txBody>
      </p:sp>
      <p:cxnSp>
        <p:nvCxnSpPr>
          <p:cNvPr id="8" name="直接箭头连接符 136"/>
          <p:cNvCxnSpPr>
            <a:stCxn id="17" idx="2"/>
            <a:endCxn id="6" idx="0"/>
          </p:cNvCxnSpPr>
          <p:nvPr/>
        </p:nvCxnSpPr>
        <p:spPr bwMode="auto">
          <a:xfrm>
            <a:off x="3522284" y="3172786"/>
            <a:ext cx="1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137"/>
          <p:cNvCxnSpPr>
            <a:stCxn id="17" idx="2"/>
            <a:endCxn id="5" idx="0"/>
          </p:cNvCxnSpPr>
          <p:nvPr/>
        </p:nvCxnSpPr>
        <p:spPr bwMode="auto">
          <a:xfrm>
            <a:off x="3522284" y="3172786"/>
            <a:ext cx="783387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49"/>
          <p:cNvCxnSpPr>
            <a:stCxn id="16" idx="2"/>
            <a:endCxn id="5" idx="0"/>
          </p:cNvCxnSpPr>
          <p:nvPr/>
        </p:nvCxnSpPr>
        <p:spPr bwMode="auto">
          <a:xfrm flipH="1">
            <a:off x="4305671" y="3172786"/>
            <a:ext cx="2653875" cy="10757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6437" y="4248517"/>
            <a:ext cx="503655" cy="64669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15900" dist="241300" dir="2880000" sx="75000" sy="75000" algn="l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</a:p>
        </p:txBody>
      </p:sp>
      <p:cxnSp>
        <p:nvCxnSpPr>
          <p:cNvPr id="12" name="直接箭头连接符 146"/>
          <p:cNvCxnSpPr>
            <a:stCxn id="16" idx="2"/>
            <a:endCxn id="6" idx="0"/>
          </p:cNvCxnSpPr>
          <p:nvPr/>
        </p:nvCxnSpPr>
        <p:spPr bwMode="auto">
          <a:xfrm flipH="1">
            <a:off x="3522285" y="3172786"/>
            <a:ext cx="3437261" cy="10757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01427" y="4245268"/>
            <a:ext cx="503655" cy="646691"/>
          </a:xfrm>
          <a:prstGeom prst="rect">
            <a:avLst/>
          </a:prstGeom>
          <a:solidFill>
            <a:srgbClr val="6511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R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4" name="直接箭头连接符 139"/>
          <p:cNvCxnSpPr>
            <a:stCxn id="17" idx="2"/>
            <a:endCxn id="11" idx="0"/>
          </p:cNvCxnSpPr>
          <p:nvPr/>
        </p:nvCxnSpPr>
        <p:spPr bwMode="auto">
          <a:xfrm>
            <a:off x="3522284" y="3172786"/>
            <a:ext cx="1595981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36"/>
          <p:cNvCxnSpPr>
            <a:stCxn id="17" idx="2"/>
            <a:endCxn id="7" idx="0"/>
          </p:cNvCxnSpPr>
          <p:nvPr/>
        </p:nvCxnSpPr>
        <p:spPr bwMode="auto">
          <a:xfrm flipH="1">
            <a:off x="2327129" y="3172786"/>
            <a:ext cx="1195155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矩形 121"/>
          <p:cNvSpPr/>
          <p:nvPr/>
        </p:nvSpPr>
        <p:spPr bwMode="auto">
          <a:xfrm>
            <a:off x="5908872" y="2324700"/>
            <a:ext cx="2101348" cy="84808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ru-RU" altLang="zh-CN" sz="1000" b="1" dirty="0">
                <a:latin typeface="Arial" charset="0"/>
                <a:ea typeface="宋体" charset="-122"/>
              </a:rPr>
              <a:t>Таблица блоков памяти </a:t>
            </a:r>
            <a:r>
              <a:rPr lang="ru-RU" altLang="zh-CN" sz="1000" b="1" dirty="0" err="1" smtClean="0">
                <a:latin typeface="Arial" charset="0"/>
                <a:ea typeface="宋体" charset="-122"/>
              </a:rPr>
              <a:t>снапшота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" name="圆角矩形 118"/>
          <p:cNvSpPr/>
          <p:nvPr/>
        </p:nvSpPr>
        <p:spPr bwMode="auto">
          <a:xfrm>
            <a:off x="2415344" y="2324700"/>
            <a:ext cx="2213880" cy="848086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ru-RU" altLang="zh-CN" sz="1000" b="1" dirty="0" smtClean="0">
                <a:latin typeface="Arial" charset="0"/>
                <a:ea typeface="宋体" charset="-122"/>
              </a:rPr>
              <a:t>Таблица блоков памяти (основная)</a:t>
            </a:r>
            <a:endParaRPr lang="zh-CN" altLang="en-US" sz="1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8" name="直接箭头连接符 146"/>
          <p:cNvCxnSpPr>
            <a:stCxn id="16" idx="2"/>
          </p:cNvCxnSpPr>
          <p:nvPr/>
        </p:nvCxnSpPr>
        <p:spPr bwMode="auto">
          <a:xfrm flipH="1">
            <a:off x="5865420" y="3172786"/>
            <a:ext cx="1094126" cy="10241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46"/>
          <p:cNvCxnSpPr>
            <a:stCxn id="16" idx="2"/>
            <a:endCxn id="4" idx="0"/>
          </p:cNvCxnSpPr>
          <p:nvPr/>
        </p:nvCxnSpPr>
        <p:spPr bwMode="auto">
          <a:xfrm>
            <a:off x="6959546" y="3172786"/>
            <a:ext cx="798847" cy="10772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3090" y="4389914"/>
            <a:ext cx="6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51" name="直接箭头连接符 139"/>
          <p:cNvCxnSpPr>
            <a:stCxn id="17" idx="2"/>
          </p:cNvCxnSpPr>
          <p:nvPr/>
        </p:nvCxnSpPr>
        <p:spPr bwMode="auto">
          <a:xfrm>
            <a:off x="3522284" y="3172786"/>
            <a:ext cx="4213527" cy="10483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139"/>
          <p:cNvCxnSpPr>
            <a:stCxn id="17" idx="2"/>
            <a:endCxn id="13" idx="0"/>
          </p:cNvCxnSpPr>
          <p:nvPr/>
        </p:nvCxnSpPr>
        <p:spPr bwMode="auto">
          <a:xfrm>
            <a:off x="3522284" y="3172786"/>
            <a:ext cx="2430971" cy="10724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37587 0.004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81236" y="205992"/>
            <a:ext cx="76740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Окончание транзакции (неудача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ROLLBACK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06565" y="4249999"/>
            <a:ext cx="503655" cy="646691"/>
          </a:xfrm>
          <a:prstGeom prst="rect">
            <a:avLst/>
          </a:prstGeom>
          <a:solidFill>
            <a:srgbClr val="D537A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3843" y="4248517"/>
            <a:ext cx="503655" cy="64724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P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0457" y="4248517"/>
            <a:ext cx="503655" cy="64724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5301" y="4248517"/>
            <a:ext cx="503655" cy="6472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</a:p>
        </p:txBody>
      </p:sp>
      <p:cxnSp>
        <p:nvCxnSpPr>
          <p:cNvPr id="8" name="直接箭头连接符 136"/>
          <p:cNvCxnSpPr>
            <a:stCxn id="17" idx="2"/>
            <a:endCxn id="6" idx="0"/>
          </p:cNvCxnSpPr>
          <p:nvPr/>
        </p:nvCxnSpPr>
        <p:spPr bwMode="auto">
          <a:xfrm>
            <a:off x="3522284" y="3172786"/>
            <a:ext cx="1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137"/>
          <p:cNvCxnSpPr>
            <a:stCxn id="17" idx="2"/>
            <a:endCxn id="5" idx="0"/>
          </p:cNvCxnSpPr>
          <p:nvPr/>
        </p:nvCxnSpPr>
        <p:spPr bwMode="auto">
          <a:xfrm>
            <a:off x="3522284" y="3172786"/>
            <a:ext cx="783387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49"/>
          <p:cNvCxnSpPr>
            <a:stCxn id="16" idx="2"/>
            <a:endCxn id="5" idx="0"/>
          </p:cNvCxnSpPr>
          <p:nvPr/>
        </p:nvCxnSpPr>
        <p:spPr bwMode="auto">
          <a:xfrm flipH="1">
            <a:off x="4305671" y="3172786"/>
            <a:ext cx="2653875" cy="10757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6437" y="4248517"/>
            <a:ext cx="503655" cy="64669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15900" dist="241300" dir="2880000" sx="75000" sy="75000" algn="l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</a:p>
        </p:txBody>
      </p:sp>
      <p:cxnSp>
        <p:nvCxnSpPr>
          <p:cNvPr id="12" name="直接箭头连接符 146"/>
          <p:cNvCxnSpPr>
            <a:stCxn id="16" idx="2"/>
            <a:endCxn id="6" idx="0"/>
          </p:cNvCxnSpPr>
          <p:nvPr/>
        </p:nvCxnSpPr>
        <p:spPr bwMode="auto">
          <a:xfrm flipH="1">
            <a:off x="3522285" y="3172786"/>
            <a:ext cx="3437261" cy="10757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01427" y="4245268"/>
            <a:ext cx="503655" cy="646691"/>
          </a:xfrm>
          <a:prstGeom prst="rect">
            <a:avLst/>
          </a:prstGeom>
          <a:solidFill>
            <a:srgbClr val="6511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R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4" name="直接箭头连接符 139"/>
          <p:cNvCxnSpPr>
            <a:stCxn id="17" idx="2"/>
            <a:endCxn id="11" idx="0"/>
          </p:cNvCxnSpPr>
          <p:nvPr/>
        </p:nvCxnSpPr>
        <p:spPr bwMode="auto">
          <a:xfrm>
            <a:off x="3522284" y="3172786"/>
            <a:ext cx="1595981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36"/>
          <p:cNvCxnSpPr>
            <a:stCxn id="17" idx="2"/>
            <a:endCxn id="7" idx="0"/>
          </p:cNvCxnSpPr>
          <p:nvPr/>
        </p:nvCxnSpPr>
        <p:spPr bwMode="auto">
          <a:xfrm flipH="1">
            <a:off x="2327129" y="3172786"/>
            <a:ext cx="1195155" cy="10757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矩形 121"/>
          <p:cNvSpPr/>
          <p:nvPr/>
        </p:nvSpPr>
        <p:spPr bwMode="auto">
          <a:xfrm>
            <a:off x="5908872" y="2324700"/>
            <a:ext cx="2101348" cy="84808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ru-RU" altLang="zh-CN" sz="1000" b="1" dirty="0">
                <a:latin typeface="Arial" charset="0"/>
                <a:ea typeface="宋体" charset="-122"/>
              </a:rPr>
              <a:t>Таблица блоков памяти </a:t>
            </a:r>
            <a:r>
              <a:rPr lang="ru-RU" altLang="zh-CN" sz="1000" b="1" dirty="0" err="1" smtClean="0">
                <a:latin typeface="Arial" charset="0"/>
                <a:ea typeface="宋体" charset="-122"/>
              </a:rPr>
              <a:t>снапшота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" name="圆角矩形 118"/>
          <p:cNvSpPr/>
          <p:nvPr/>
        </p:nvSpPr>
        <p:spPr bwMode="auto">
          <a:xfrm>
            <a:off x="2415344" y="2324700"/>
            <a:ext cx="2213880" cy="848086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ru-RU" altLang="zh-CN" sz="1000" b="1" dirty="0" smtClean="0">
                <a:latin typeface="Arial" charset="0"/>
                <a:ea typeface="宋体" charset="-122"/>
              </a:rPr>
              <a:t>Таблица блоков памяти (основная)</a:t>
            </a:r>
            <a:endParaRPr lang="zh-CN" altLang="en-US" sz="1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8" name="直接箭头连接符 146"/>
          <p:cNvCxnSpPr>
            <a:stCxn id="16" idx="2"/>
          </p:cNvCxnSpPr>
          <p:nvPr/>
        </p:nvCxnSpPr>
        <p:spPr bwMode="auto">
          <a:xfrm flipH="1">
            <a:off x="5865420" y="3172786"/>
            <a:ext cx="1094126" cy="10241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46"/>
          <p:cNvCxnSpPr>
            <a:stCxn id="16" idx="2"/>
            <a:endCxn id="4" idx="0"/>
          </p:cNvCxnSpPr>
          <p:nvPr/>
        </p:nvCxnSpPr>
        <p:spPr bwMode="auto">
          <a:xfrm>
            <a:off x="6959546" y="3172786"/>
            <a:ext cx="798847" cy="10772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3090" y="4389914"/>
            <a:ext cx="6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7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4288" y="92708"/>
            <a:ext cx="7498080" cy="1143000"/>
          </a:xfrm>
        </p:spPr>
        <p:txBody>
          <a:bodyPr/>
          <a:lstStyle/>
          <a:p>
            <a:r>
              <a:rPr lang="ru-RU" dirty="0"/>
              <a:t>Блокировки и клинчи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296149" y="3604837"/>
            <a:ext cx="536145" cy="50556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P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711864" y="3604404"/>
            <a:ext cx="536145" cy="5055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2120336" y="3626742"/>
            <a:ext cx="536145" cy="505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5892168" y="3606644"/>
            <a:ext cx="536145" cy="5051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77800" dist="190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圆角矩形 121"/>
          <p:cNvSpPr/>
          <p:nvPr/>
        </p:nvSpPr>
        <p:spPr bwMode="auto">
          <a:xfrm>
            <a:off x="6097442" y="1844824"/>
            <a:ext cx="2107083" cy="667182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ru-RU" altLang="zh-CN" sz="1000" b="1" dirty="0">
                <a:latin typeface="Arial" charset="0"/>
                <a:ea typeface="宋体" charset="-122"/>
              </a:rPr>
              <a:t>Таблица блоков памяти </a:t>
            </a:r>
            <a:r>
              <a:rPr lang="ru-RU" altLang="zh-CN" sz="1000" b="1" dirty="0" err="1" smtClean="0">
                <a:latin typeface="Arial" charset="0"/>
                <a:ea typeface="宋体" charset="-122"/>
              </a:rPr>
              <a:t>снапшота</a:t>
            </a:r>
            <a:r>
              <a:rPr lang="ru-RU" altLang="zh-CN" sz="1000" b="1" dirty="0" smtClean="0">
                <a:latin typeface="Arial" charset="0"/>
                <a:ea typeface="宋体" charset="-122"/>
              </a:rPr>
              <a:t> 1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cxnSp>
        <p:nvCxnSpPr>
          <p:cNvPr id="11" name="直接箭头连接符 142"/>
          <p:cNvCxnSpPr>
            <a:stCxn id="10" idx="2"/>
            <a:endCxn id="6" idx="0"/>
          </p:cNvCxnSpPr>
          <p:nvPr/>
        </p:nvCxnSpPr>
        <p:spPr bwMode="auto">
          <a:xfrm flipH="1">
            <a:off x="5564222" y="2512006"/>
            <a:ext cx="1586762" cy="10928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30"/>
          <p:cNvCxnSpPr>
            <a:stCxn id="17" idx="2"/>
            <a:endCxn id="8" idx="0"/>
          </p:cNvCxnSpPr>
          <p:nvPr/>
        </p:nvCxnSpPr>
        <p:spPr bwMode="auto">
          <a:xfrm flipH="1">
            <a:off x="2388408" y="2512006"/>
            <a:ext cx="2213434" cy="111473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32"/>
          <p:cNvCxnSpPr>
            <a:stCxn id="17" idx="2"/>
            <a:endCxn id="7" idx="0"/>
          </p:cNvCxnSpPr>
          <p:nvPr/>
        </p:nvCxnSpPr>
        <p:spPr bwMode="auto">
          <a:xfrm>
            <a:off x="4601842" y="2512006"/>
            <a:ext cx="378095" cy="10923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3"/>
          <p:cNvCxnSpPr>
            <a:stCxn id="17" idx="2"/>
            <a:endCxn id="6" idx="0"/>
          </p:cNvCxnSpPr>
          <p:nvPr/>
        </p:nvCxnSpPr>
        <p:spPr bwMode="auto">
          <a:xfrm>
            <a:off x="4601842" y="2512006"/>
            <a:ext cx="962381" cy="10928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35"/>
          <p:cNvCxnSpPr>
            <a:stCxn id="17" idx="2"/>
            <a:endCxn id="9" idx="0"/>
          </p:cNvCxnSpPr>
          <p:nvPr/>
        </p:nvCxnSpPr>
        <p:spPr bwMode="auto">
          <a:xfrm>
            <a:off x="4601842" y="2512006"/>
            <a:ext cx="1558400" cy="109463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42"/>
          <p:cNvCxnSpPr>
            <a:stCxn id="10" idx="2"/>
            <a:endCxn id="7" idx="0"/>
          </p:cNvCxnSpPr>
          <p:nvPr/>
        </p:nvCxnSpPr>
        <p:spPr bwMode="auto">
          <a:xfrm flipH="1">
            <a:off x="4979936" y="2512006"/>
            <a:ext cx="2171048" cy="109239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18"/>
          <p:cNvSpPr/>
          <p:nvPr/>
        </p:nvSpPr>
        <p:spPr bwMode="auto">
          <a:xfrm>
            <a:off x="3491880" y="1844824"/>
            <a:ext cx="2219922" cy="667182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ru-RU" altLang="zh-CN" sz="1000" b="1" dirty="0" smtClean="0">
                <a:latin typeface="Arial" charset="0"/>
                <a:ea typeface="宋体" charset="-122"/>
              </a:rPr>
              <a:t>Таблица блоков памяти (основная)</a:t>
            </a:r>
            <a:endParaRPr lang="zh-CN" altLang="en-US" sz="1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2011" y="3628824"/>
            <a:ext cx="505029" cy="508747"/>
          </a:xfrm>
          <a:prstGeom prst="rect">
            <a:avLst/>
          </a:prstGeom>
          <a:solidFill>
            <a:srgbClr val="D537A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3613" y="3623563"/>
            <a:ext cx="505029" cy="508747"/>
          </a:xfrm>
          <a:prstGeom prst="rect">
            <a:avLst/>
          </a:prstGeom>
          <a:solidFill>
            <a:srgbClr val="6511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R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0" name="直接箭头连接符 146"/>
          <p:cNvCxnSpPr>
            <a:stCxn id="10" idx="2"/>
            <a:endCxn id="19" idx="0"/>
          </p:cNvCxnSpPr>
          <p:nvPr/>
        </p:nvCxnSpPr>
        <p:spPr bwMode="auto">
          <a:xfrm flipH="1">
            <a:off x="6786127" y="2512006"/>
            <a:ext cx="364856" cy="111155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146"/>
          <p:cNvCxnSpPr>
            <a:stCxn id="10" idx="2"/>
            <a:endCxn id="18" idx="0"/>
          </p:cNvCxnSpPr>
          <p:nvPr/>
        </p:nvCxnSpPr>
        <p:spPr bwMode="auto">
          <a:xfrm>
            <a:off x="7150984" y="2512006"/>
            <a:ext cx="1053541" cy="111681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4651" y="3631590"/>
            <a:ext cx="627275" cy="607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2865316" y="3626742"/>
            <a:ext cx="536145" cy="505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В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546312" y="3632002"/>
            <a:ext cx="536145" cy="505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ctr" anchorCtr="1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altLang="zh-CN" sz="105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С</a:t>
            </a:r>
            <a:endParaRPr lang="en-US" altLang="zh-CN" sz="105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5" name="直接箭头连接符 130"/>
          <p:cNvCxnSpPr>
            <a:stCxn id="17" idx="2"/>
            <a:endCxn id="23" idx="0"/>
          </p:cNvCxnSpPr>
          <p:nvPr/>
        </p:nvCxnSpPr>
        <p:spPr bwMode="auto">
          <a:xfrm flipH="1">
            <a:off x="3133389" y="2512006"/>
            <a:ext cx="1468453" cy="111473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130"/>
          <p:cNvCxnSpPr>
            <a:stCxn id="17" idx="2"/>
            <a:endCxn id="24" idx="0"/>
          </p:cNvCxnSpPr>
          <p:nvPr/>
        </p:nvCxnSpPr>
        <p:spPr bwMode="auto">
          <a:xfrm flipH="1">
            <a:off x="3814384" y="2512006"/>
            <a:ext cx="787458" cy="111999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121"/>
          <p:cNvSpPr/>
          <p:nvPr/>
        </p:nvSpPr>
        <p:spPr bwMode="auto">
          <a:xfrm>
            <a:off x="3491879" y="5354106"/>
            <a:ext cx="2340414" cy="667182"/>
          </a:xfrm>
          <a:prstGeom prst="roundRect">
            <a:avLst>
              <a:gd name="adj" fmla="val 19679"/>
            </a:avLst>
          </a:prstGeom>
          <a:solidFill>
            <a:schemeClr val="accent2">
              <a:lumMod val="20000"/>
              <a:lumOff val="80000"/>
            </a:schemeClr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ru-RU" altLang="zh-CN" sz="1000" b="1" dirty="0">
                <a:latin typeface="Arial" charset="0"/>
                <a:ea typeface="宋体" charset="-122"/>
              </a:rPr>
              <a:t>Таблица блоков памяти </a:t>
            </a:r>
            <a:r>
              <a:rPr lang="ru-RU" altLang="zh-CN" sz="1000" b="1" dirty="0" err="1" smtClean="0">
                <a:latin typeface="Arial" charset="0"/>
                <a:ea typeface="宋体" charset="-122"/>
              </a:rPr>
              <a:t>снапшота</a:t>
            </a:r>
            <a:r>
              <a:rPr lang="ru-RU" altLang="zh-CN" sz="1000" b="1" dirty="0" smtClean="0">
                <a:latin typeface="Arial" charset="0"/>
                <a:ea typeface="宋体" charset="-122"/>
              </a:rPr>
              <a:t> 2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cxnSp>
        <p:nvCxnSpPr>
          <p:cNvPr id="28" name="直接箭头连接符 130"/>
          <p:cNvCxnSpPr>
            <a:stCxn id="27" idx="0"/>
            <a:endCxn id="24" idx="2"/>
          </p:cNvCxnSpPr>
          <p:nvPr/>
        </p:nvCxnSpPr>
        <p:spPr bwMode="auto">
          <a:xfrm flipH="1" flipV="1">
            <a:off x="3814384" y="4137570"/>
            <a:ext cx="847702" cy="121653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130"/>
          <p:cNvCxnSpPr>
            <a:stCxn id="27" idx="0"/>
            <a:endCxn id="23" idx="2"/>
          </p:cNvCxnSpPr>
          <p:nvPr/>
        </p:nvCxnSpPr>
        <p:spPr bwMode="auto">
          <a:xfrm flipH="1" flipV="1">
            <a:off x="3133388" y="4132310"/>
            <a:ext cx="1528698" cy="122179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130"/>
          <p:cNvCxnSpPr>
            <a:stCxn id="27" idx="0"/>
            <a:endCxn id="8" idx="2"/>
          </p:cNvCxnSpPr>
          <p:nvPr/>
        </p:nvCxnSpPr>
        <p:spPr bwMode="auto">
          <a:xfrm flipH="1" flipV="1">
            <a:off x="2388408" y="4132310"/>
            <a:ext cx="2273678" cy="122179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130"/>
          <p:cNvCxnSpPr>
            <a:stCxn id="27" idx="0"/>
            <a:endCxn id="6" idx="2"/>
          </p:cNvCxnSpPr>
          <p:nvPr/>
        </p:nvCxnSpPr>
        <p:spPr bwMode="auto">
          <a:xfrm flipV="1">
            <a:off x="4662086" y="4110405"/>
            <a:ext cx="902135" cy="12437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142"/>
          <p:cNvCxnSpPr>
            <a:stCxn id="10" idx="2"/>
            <a:endCxn id="24" idx="0"/>
          </p:cNvCxnSpPr>
          <p:nvPr/>
        </p:nvCxnSpPr>
        <p:spPr bwMode="auto">
          <a:xfrm flipH="1">
            <a:off x="3814384" y="2512006"/>
            <a:ext cx="3336600" cy="111999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57603" y="1355448"/>
            <a:ext cx="15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Транзакция 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286287" y="5503031"/>
            <a:ext cx="15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Транзакция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7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410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9410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410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9410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Множественные клинчи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434338" y="1628800"/>
          <a:ext cx="7499350" cy="497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3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Как выйти из клинча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8064896" cy="4800600"/>
          </a:xfrm>
        </p:spPr>
        <p:txBody>
          <a:bodyPr/>
          <a:lstStyle/>
          <a:p>
            <a:r>
              <a:rPr lang="ru-RU" dirty="0" smtClean="0"/>
              <a:t> Разорвать  порочный  круг!</a:t>
            </a:r>
          </a:p>
          <a:p>
            <a:r>
              <a:rPr lang="ru-RU" dirty="0" smtClean="0"/>
              <a:t>А какую транзакцию собственно удалять?</a:t>
            </a:r>
          </a:p>
          <a:p>
            <a:pPr lvl="1"/>
            <a:r>
              <a:rPr lang="ru-RU" dirty="0" smtClean="0"/>
              <a:t>Самую старую?</a:t>
            </a:r>
          </a:p>
          <a:p>
            <a:pPr lvl="1"/>
            <a:r>
              <a:rPr lang="ru-RU" dirty="0" smtClean="0"/>
              <a:t>Самую новую?</a:t>
            </a:r>
          </a:p>
          <a:p>
            <a:pPr lvl="1"/>
            <a:r>
              <a:rPr lang="ru-RU" dirty="0" smtClean="0"/>
              <a:t>А как узнать какая старая, какая новая?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55632" y="4437112"/>
            <a:ext cx="724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Политику удаления транзакций определяет администратор СУБД в зависимости от местных особенностей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198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2228742" y="3977792"/>
            <a:ext cx="403448" cy="443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145774" y="3977793"/>
            <a:ext cx="403448" cy="443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660790" y="3977793"/>
            <a:ext cx="3456384" cy="443853"/>
          </a:xfrm>
          <a:prstGeom prst="rect">
            <a:avLst/>
          </a:prstGeom>
          <a:solidFill>
            <a:srgbClr val="A9D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63733"/>
            <a:ext cx="803409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Последовательное выполнение транзакций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437148" y="2005598"/>
            <a:ext cx="6984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433955" y="3068960"/>
            <a:ext cx="6984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436654" y="4218967"/>
            <a:ext cx="6984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53172" y="1408437"/>
            <a:ext cx="150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Транзакция 1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085220" y="1791116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117174" y="1777769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018131" y="2841918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170259" y="2847033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49979" y="5015387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050579" y="2852936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394395" y="2852936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698651" y="5007198"/>
            <a:ext cx="0" cy="44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433955" y="5229125"/>
            <a:ext cx="6984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6875" y="4644917"/>
            <a:ext cx="209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Транзакция чтения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53172" y="2378517"/>
            <a:ext cx="350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Независимые от 1-ой транзакции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52678" y="3534523"/>
            <a:ext cx="506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Транзакция использующая те же блоки, что и 1-я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1433955" y="6391691"/>
            <a:ext cx="6984776" cy="0"/>
          </a:xfrm>
          <a:prstGeom prst="straightConnector1">
            <a:avLst/>
          </a:prstGeom>
          <a:ln w="38100">
            <a:solidFill>
              <a:srgbClr val="6511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018131" y="6169768"/>
            <a:ext cx="0" cy="443853"/>
          </a:xfrm>
          <a:prstGeom prst="line">
            <a:avLst/>
          </a:prstGeom>
          <a:ln w="19050">
            <a:solidFill>
              <a:srgbClr val="651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170259" y="6174883"/>
            <a:ext cx="0" cy="443853"/>
          </a:xfrm>
          <a:prstGeom prst="line">
            <a:avLst/>
          </a:prstGeom>
          <a:ln w="19050">
            <a:solidFill>
              <a:srgbClr val="651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050579" y="6180786"/>
            <a:ext cx="0" cy="443853"/>
          </a:xfrm>
          <a:prstGeom prst="line">
            <a:avLst/>
          </a:prstGeom>
          <a:ln w="19050">
            <a:solidFill>
              <a:srgbClr val="651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394395" y="6180786"/>
            <a:ext cx="0" cy="443853"/>
          </a:xfrm>
          <a:prstGeom prst="line">
            <a:avLst/>
          </a:prstGeom>
          <a:ln w="19050">
            <a:solidFill>
              <a:srgbClr val="651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698651" y="6169767"/>
            <a:ext cx="0" cy="443853"/>
          </a:xfrm>
          <a:prstGeom prst="line">
            <a:avLst/>
          </a:prstGeom>
          <a:ln w="19050">
            <a:solidFill>
              <a:srgbClr val="651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543039" y="6180786"/>
            <a:ext cx="0" cy="443853"/>
          </a:xfrm>
          <a:prstGeom prst="line">
            <a:avLst/>
          </a:prstGeom>
          <a:ln w="19050">
            <a:solidFill>
              <a:srgbClr val="651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143075" y="6169765"/>
            <a:ext cx="0" cy="443853"/>
          </a:xfrm>
          <a:prstGeom prst="line">
            <a:avLst/>
          </a:prstGeom>
          <a:ln w="19050">
            <a:solidFill>
              <a:srgbClr val="651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60068" y="5664017"/>
            <a:ext cx="547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Общая последовательность выполнения т</a:t>
            </a:r>
            <a:r>
              <a:rPr lang="ru-RU" dirty="0" smtClean="0"/>
              <a:t>ранзакций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31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/>
              <a:t>Поддержка транзакци</a:t>
            </a:r>
            <a:r>
              <a:rPr lang="ru-RU" dirty="0"/>
              <a:t>й</a:t>
            </a:r>
            <a:r>
              <a:rPr lang="ru-RU" dirty="0" smtClean="0"/>
              <a:t> в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5328592"/>
          </a:xfrm>
        </p:spPr>
        <p:txBody>
          <a:bodyPr>
            <a:noAutofit/>
          </a:bodyPr>
          <a:lstStyle/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1" dirty="0">
                <a:latin typeface="Corbel" panose="020B0503020204020204" pitchFamily="34" charset="0"/>
              </a:rPr>
              <a:t>START </a:t>
            </a:r>
            <a:r>
              <a:rPr lang="en-US" sz="1800" b="1" dirty="0" smtClean="0">
                <a:latin typeface="Corbel" panose="020B0503020204020204" pitchFamily="34" charset="0"/>
              </a:rPr>
              <a:t>TRANSACTION</a:t>
            </a:r>
            <a:r>
              <a:rPr lang="ru-RU" sz="1800" b="1" dirty="0" smtClean="0">
                <a:latin typeface="Corbel" panose="020B0503020204020204" pitchFamily="34" charset="0"/>
              </a:rPr>
              <a:t>  </a:t>
            </a:r>
            <a:r>
              <a:rPr lang="en-US" sz="1800" b="1" dirty="0" smtClean="0">
                <a:latin typeface="Corbel" panose="020B0503020204020204" pitchFamily="34" charset="0"/>
              </a:rPr>
              <a:t>/*</a:t>
            </a:r>
            <a:r>
              <a:rPr lang="ru-RU" sz="1800" b="1" dirty="0" smtClean="0"/>
              <a:t> </a:t>
            </a:r>
            <a:r>
              <a:rPr lang="ru-RU" sz="1800" b="1" dirty="0"/>
              <a:t>отмечает начало </a:t>
            </a:r>
            <a:r>
              <a:rPr lang="ru-RU" sz="1800" b="1" dirty="0" smtClean="0"/>
              <a:t>транзакции</a:t>
            </a:r>
            <a:r>
              <a:rPr lang="en-US" sz="1800" b="1" dirty="0" smtClean="0"/>
              <a:t> */</a:t>
            </a:r>
            <a:endParaRPr lang="ru-RU" sz="1800" b="1" dirty="0" smtClean="0"/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......</a:t>
            </a:r>
            <a:endParaRPr lang="en-US" sz="1800" b="1" dirty="0" smtClean="0"/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Тело транзакции</a:t>
            </a:r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…….</a:t>
            </a:r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SAVEPOINT </a:t>
            </a:r>
            <a:r>
              <a:rPr lang="en-US" sz="1800" b="1" dirty="0" smtClean="0"/>
              <a:t> </a:t>
            </a:r>
            <a:r>
              <a:rPr lang="ru-RU" sz="1800" dirty="0" err="1" smtClean="0"/>
              <a:t>точка_сохранения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en-US" sz="1800" b="1" dirty="0" smtClean="0">
                <a:latin typeface="Corbel" panose="020B0503020204020204" pitchFamily="34" charset="0"/>
              </a:rPr>
              <a:t>/*</a:t>
            </a:r>
            <a:r>
              <a:rPr lang="ru-RU" sz="1800" b="1" dirty="0" smtClean="0"/>
              <a:t> отмечает промежуточную точку сохранения</a:t>
            </a:r>
            <a:r>
              <a:rPr lang="en-US" sz="1800" b="1" dirty="0" smtClean="0"/>
              <a:t>*/</a:t>
            </a:r>
            <a:endParaRPr lang="ru-RU" sz="1800" b="1" dirty="0" smtClean="0"/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/>
              <a:t>......</a:t>
            </a:r>
            <a:endParaRPr lang="en-US" sz="1800" b="1" dirty="0"/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Тело транзакции</a:t>
            </a:r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…….</a:t>
            </a:r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Обработка ошибки</a:t>
            </a:r>
            <a:endParaRPr lang="ru-RU" sz="1800" b="1" dirty="0"/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ROLLBACK</a:t>
            </a:r>
            <a:r>
              <a:rPr lang="en-US" sz="1800" b="1" dirty="0" smtClean="0"/>
              <a:t> </a:t>
            </a:r>
            <a:r>
              <a:rPr lang="ru-RU" sz="1800" b="1" dirty="0" smtClean="0"/>
              <a:t> </a:t>
            </a:r>
            <a:r>
              <a:rPr lang="en-US" sz="1800" dirty="0" smtClean="0"/>
              <a:t>[TO SAVEPOINT </a:t>
            </a:r>
            <a:r>
              <a:rPr lang="ru-RU" sz="2000" dirty="0" err="1"/>
              <a:t>точка_сохранения</a:t>
            </a:r>
            <a:r>
              <a:rPr lang="en-US" sz="1800" dirty="0" smtClean="0"/>
              <a:t>]</a:t>
            </a:r>
            <a:r>
              <a:rPr lang="ru-RU" sz="1800" dirty="0" smtClean="0"/>
              <a:t>    </a:t>
            </a:r>
            <a:r>
              <a:rPr lang="en-US" sz="1800" b="1" dirty="0" smtClean="0">
                <a:latin typeface="Corbel" panose="020B0503020204020204" pitchFamily="34" charset="0"/>
              </a:rPr>
              <a:t>/* </a:t>
            </a:r>
            <a:r>
              <a:rPr lang="ru-RU" sz="1800" b="1" dirty="0" smtClean="0">
                <a:latin typeface="Corbel" panose="020B0503020204020204" pitchFamily="34" charset="0"/>
              </a:rPr>
              <a:t> </a:t>
            </a:r>
            <a:r>
              <a:rPr lang="ru-RU" sz="1800" b="1" dirty="0" smtClean="0"/>
              <a:t>откатывает </a:t>
            </a:r>
            <a:r>
              <a:rPr lang="ru-RU" sz="1800" b="1" dirty="0"/>
              <a:t>изменения текущей </a:t>
            </a:r>
            <a:r>
              <a:rPr lang="ru-RU" sz="1800" b="1" dirty="0" smtClean="0"/>
              <a:t>транзакции *</a:t>
            </a:r>
            <a:r>
              <a:rPr lang="en-US" sz="1800" b="1" dirty="0" smtClean="0"/>
              <a:t>/</a:t>
            </a:r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......</a:t>
            </a:r>
            <a:endParaRPr lang="en-US" sz="1800" b="1" dirty="0" smtClean="0"/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Тело транзакции</a:t>
            </a:r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…….</a:t>
            </a:r>
          </a:p>
          <a:p>
            <a:pPr marL="402336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800" b="1" dirty="0" smtClean="0"/>
              <a:t>COMMIT         </a:t>
            </a:r>
            <a:r>
              <a:rPr lang="en-US" sz="1800" b="1" dirty="0" smtClean="0">
                <a:latin typeface="Corbel" panose="020B0503020204020204" pitchFamily="34" charset="0"/>
              </a:rPr>
              <a:t>/* </a:t>
            </a:r>
            <a:r>
              <a:rPr lang="ru-RU" sz="1800" b="1" dirty="0" smtClean="0"/>
              <a:t>сохраняет все изменения текущей транзакции *</a:t>
            </a:r>
            <a:r>
              <a:rPr lang="en-US" sz="1800" b="1" dirty="0" smtClean="0">
                <a:latin typeface="Corbel" panose="020B0503020204020204" pitchFamily="34" charset="0"/>
              </a:rPr>
              <a:t>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613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ru-RU" dirty="0" smtClean="0"/>
              <a:t> правил Кодда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052736"/>
            <a:ext cx="7602048" cy="5616624"/>
          </a:xfrm>
        </p:spPr>
        <p:txBody>
          <a:bodyPr>
            <a:noAutofit/>
          </a:bodyPr>
          <a:lstStyle/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 smtClean="0"/>
              <a:t>0 </a:t>
            </a:r>
            <a:r>
              <a:rPr lang="ru-RU" sz="1300" dirty="0"/>
              <a:t>Реляционная СУБД должна быть способна полностью управлять базой данных, используя связи между данными.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 smtClean="0"/>
              <a:t>1 </a:t>
            </a:r>
            <a:r>
              <a:rPr lang="ru-RU" sz="1300" dirty="0"/>
              <a:t>Информационное правило – вся информация в реляционной БД (включая имена таблиц и столбцов) должна определяться строго как значения </a:t>
            </a:r>
            <a:r>
              <a:rPr lang="ru-RU" sz="1300" dirty="0" smtClean="0"/>
              <a:t>таблиц</a:t>
            </a:r>
            <a:r>
              <a:rPr lang="ru-RU" sz="1300" dirty="0"/>
              <a:t>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2</a:t>
            </a:r>
            <a:r>
              <a:rPr lang="ru-RU" sz="1300" dirty="0"/>
              <a:t> Гарантированный доступ – любое значение БД должно быть </a:t>
            </a:r>
            <a:r>
              <a:rPr lang="ru-RU" sz="1300" dirty="0" smtClean="0"/>
              <a:t>гарантированно </a:t>
            </a:r>
            <a:r>
              <a:rPr lang="ru-RU" sz="1300" dirty="0"/>
              <a:t>доступным через комбинацию имени таблицы, первичного ключа и имени столбца.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3</a:t>
            </a:r>
            <a:r>
              <a:rPr lang="ru-RU" sz="1300" dirty="0"/>
              <a:t> Поддержка пустых значений – СУБД должна уметь работать с пустыми значениями. Пустое значение – это неизвестное, независимое, </a:t>
            </a:r>
            <a:r>
              <a:rPr lang="ru-RU" sz="1300" dirty="0" smtClean="0"/>
              <a:t>неприменимое </a:t>
            </a:r>
            <a:r>
              <a:rPr lang="ru-RU" sz="1300" dirty="0"/>
              <a:t>значение, в отличие от значений по умолчанию и обычных значений.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4</a:t>
            </a:r>
            <a:r>
              <a:rPr lang="ru-RU" sz="1300" dirty="0"/>
              <a:t> Активный, оперативный реляционный каталог – описание БД и его </a:t>
            </a:r>
            <a:r>
              <a:rPr lang="ru-RU" sz="1300" dirty="0" smtClean="0"/>
              <a:t>содержимое </a:t>
            </a:r>
            <a:r>
              <a:rPr lang="ru-RU" sz="1300" dirty="0"/>
              <a:t>должны быть определены на логическом уровне через таблицы, к которым можно применять запросы, используя DML (язык </a:t>
            </a:r>
            <a:r>
              <a:rPr lang="ru-RU" sz="1300" dirty="0" smtClean="0"/>
              <a:t>манипулирования </a:t>
            </a:r>
            <a:r>
              <a:rPr lang="ru-RU" sz="1300" dirty="0"/>
              <a:t>данными).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5</a:t>
            </a:r>
            <a:r>
              <a:rPr lang="ru-RU" sz="1300" dirty="0"/>
              <a:t> Исчерпывающее подмножество языка данных – по крайней мере, один из поддерживаемых языков должен иметь четко определенный синтаксис и быть самодостаточным. Он должен поддерживать определение данных и манипулирование ими, правила целостности, авторизацию и транзакции.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6 </a:t>
            </a:r>
            <a:r>
              <a:rPr lang="ru-RU" sz="1300" dirty="0"/>
              <a:t>Правило обновления представлений – все представления, теоретически обновляемые, могут быть обновлены через систему.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7 </a:t>
            </a:r>
            <a:r>
              <a:rPr lang="ru-RU" sz="1300" dirty="0"/>
              <a:t>Вставка, обновление и удаление – СУБД поддерживает не только запрос на отбор данных, но и вставку, обновление и удаление.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8</a:t>
            </a:r>
            <a:r>
              <a:rPr lang="ru-RU" sz="1300" dirty="0"/>
              <a:t> Физическая независимость данных – логика программ-приложений </a:t>
            </a:r>
            <a:r>
              <a:rPr lang="ru-RU" sz="1300" dirty="0" smtClean="0"/>
              <a:t>остается </a:t>
            </a:r>
            <a:r>
              <a:rPr lang="ru-RU" sz="1300" dirty="0"/>
              <a:t>прежней при изменении физических методов доступа к данным и структур хранения.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9 </a:t>
            </a:r>
            <a:r>
              <a:rPr lang="ru-RU" sz="1300" dirty="0"/>
              <a:t>Логическая независимость данных – логика программ-приложений </a:t>
            </a:r>
            <a:r>
              <a:rPr lang="ru-RU" sz="1300" dirty="0" smtClean="0"/>
              <a:t>остается </a:t>
            </a:r>
            <a:r>
              <a:rPr lang="ru-RU" sz="1300" dirty="0"/>
              <a:t>прежней, в пределах разумного, при изменении структур таблиц.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10</a:t>
            </a:r>
            <a:r>
              <a:rPr lang="ru-RU" sz="1300" dirty="0"/>
              <a:t> Независимость целостности – язык БД должен быть способен определять ограничения целостности. Они должны быть доступны из оперативного каталога, и не должно быть способа их обойти.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11 </a:t>
            </a:r>
            <a:r>
              <a:rPr lang="ru-RU" sz="1300" dirty="0"/>
              <a:t>Независимость распределения – запросы программ-приложений </a:t>
            </a:r>
            <a:r>
              <a:rPr lang="ru-RU" sz="1300" dirty="0" smtClean="0"/>
              <a:t>логически </a:t>
            </a:r>
            <a:r>
              <a:rPr lang="ru-RU" sz="1300" dirty="0"/>
              <a:t>не затрагиваются при первом и последующих распределениях </a:t>
            </a:r>
            <a:r>
              <a:rPr lang="ru-RU" sz="1300" dirty="0" smtClean="0"/>
              <a:t>данных</a:t>
            </a:r>
            <a:r>
              <a:rPr lang="ru-RU" sz="1300" dirty="0"/>
              <a:t>. </a:t>
            </a:r>
          </a:p>
          <a:p>
            <a:pPr marL="0" indent="0" algn="just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300" b="1" dirty="0"/>
              <a:t>12</a:t>
            </a:r>
            <a:r>
              <a:rPr lang="ru-RU" sz="1300" dirty="0"/>
              <a:t> </a:t>
            </a:r>
            <a:r>
              <a:rPr lang="ru-RU" sz="1300" dirty="0" err="1"/>
              <a:t>Несмешиваемость</a:t>
            </a:r>
            <a:r>
              <a:rPr lang="ru-RU" sz="1300" dirty="0"/>
              <a:t> </a:t>
            </a:r>
            <a:r>
              <a:rPr lang="ru-RU" sz="1300" dirty="0" smtClean="0"/>
              <a:t> (</a:t>
            </a:r>
            <a:r>
              <a:rPr lang="ru-RU" sz="1300" dirty="0" err="1"/>
              <a:t>Nonsubversion</a:t>
            </a:r>
            <a:r>
              <a:rPr lang="ru-RU" sz="1300" dirty="0"/>
              <a:t>) – невозможность обойти ограничения целостности, используя языки низкого уровня. </a:t>
            </a:r>
          </a:p>
        </p:txBody>
      </p:sp>
    </p:spTree>
    <p:extLst>
      <p:ext uri="{BB962C8B-B14F-4D97-AF65-F5344CB8AC3E}">
        <p14:creationId xmlns:p14="http://schemas.microsoft.com/office/powerpoint/2010/main" val="39561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Журналирование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988840"/>
            <a:ext cx="7498080" cy="3816424"/>
          </a:xfrm>
        </p:spPr>
        <p:txBody>
          <a:bodyPr>
            <a:normAutofit fontScale="62500" lnSpcReduction="20000"/>
          </a:bodyPr>
          <a:lstStyle/>
          <a:p>
            <a:pPr marL="82296" indent="0" algn="ctr">
              <a:lnSpc>
                <a:spcPts val="4000"/>
              </a:lnSpc>
              <a:buNone/>
            </a:pPr>
            <a:r>
              <a:rPr lang="ru-RU" sz="7000" b="1" dirty="0" smtClean="0"/>
              <a:t>Все значения данных до выполнения транзакций, приведших к изменениях в БД, также как и сами транзакции,  </a:t>
            </a:r>
            <a:r>
              <a:rPr lang="ru-RU" sz="7000" b="1" dirty="0"/>
              <a:t>записываются в специальных </a:t>
            </a:r>
            <a:r>
              <a:rPr lang="ru-RU" sz="7000" b="1" dirty="0" smtClean="0"/>
              <a:t>журналах СУБД.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92" y="764704"/>
            <a:ext cx="7776864" cy="5904656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00193" y="116632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Журналирование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Зачем нужны журналы транзакций?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420888"/>
            <a:ext cx="7890080" cy="4248472"/>
          </a:xfrm>
        </p:spPr>
        <p:txBody>
          <a:bodyPr>
            <a:normAutofit/>
          </a:bodyPr>
          <a:lstStyle/>
          <a:p>
            <a:r>
              <a:rPr lang="ru-RU" sz="4000" dirty="0"/>
              <a:t>Анализ работы СУБД и действий пользователей</a:t>
            </a:r>
          </a:p>
          <a:p>
            <a:endParaRPr lang="ru-RU" sz="4000" dirty="0" smtClean="0"/>
          </a:p>
          <a:p>
            <a:r>
              <a:rPr lang="ru-RU" sz="4000" dirty="0" smtClean="0"/>
              <a:t>Репликация данных</a:t>
            </a:r>
          </a:p>
          <a:p>
            <a:endParaRPr lang="ru-RU" sz="4000" dirty="0"/>
          </a:p>
          <a:p>
            <a:r>
              <a:rPr lang="ru-RU" sz="4000" dirty="0" smtClean="0"/>
              <a:t>Восстановление </a:t>
            </a:r>
            <a:r>
              <a:rPr lang="ru-RU" sz="4000" dirty="0"/>
              <a:t>данных после сбоев</a:t>
            </a:r>
          </a:p>
          <a:p>
            <a:pPr marL="82296" indent="0">
              <a:buNone/>
            </a:pPr>
            <a:endParaRPr lang="ru-RU" sz="3600" dirty="0"/>
          </a:p>
          <a:p>
            <a:endParaRPr lang="ru-RU" sz="3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2636912"/>
            <a:ext cx="7632848" cy="3744416"/>
          </a:xfrm>
        </p:spPr>
        <p:txBody>
          <a:bodyPr>
            <a:noAutofit/>
          </a:bodyPr>
          <a:lstStyle/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 Копирование файловой системы</a:t>
            </a:r>
          </a:p>
          <a:p>
            <a:pPr marL="432000" lvl="1" indent="0" algn="just">
              <a:lnSpc>
                <a:spcPts val="25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ru-RU" dirty="0"/>
              <a:t>	</a:t>
            </a:r>
            <a:r>
              <a:rPr lang="ru-RU" sz="2400" dirty="0" smtClean="0"/>
              <a:t>Средствами операционной системы делается 	копия файлов СУБД. На время копирования 	СУБД надо остановить.</a:t>
            </a:r>
          </a:p>
          <a:p>
            <a:pPr marL="774900" lvl="1" indent="-342900">
              <a:lnSpc>
                <a:spcPts val="2500"/>
              </a:lnSpc>
              <a:spcBef>
                <a:spcPts val="1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Копирование специальными программами</a:t>
            </a:r>
          </a:p>
          <a:p>
            <a:pPr marL="402336" lvl="1" indent="0">
              <a:spcBef>
                <a:spcPts val="0"/>
              </a:spcBef>
              <a:buClr>
                <a:schemeClr val="tx2"/>
              </a:buClr>
              <a:buNone/>
            </a:pPr>
            <a:r>
              <a:rPr lang="ru-RU" sz="2400" dirty="0"/>
              <a:t>	</a:t>
            </a:r>
            <a:r>
              <a:rPr lang="ru-RU" sz="2400" dirty="0" smtClean="0"/>
              <a:t>Создается </a:t>
            </a:r>
            <a:r>
              <a:rPr lang="ru-RU" sz="2400" dirty="0"/>
              <a:t>копия базы данных </a:t>
            </a:r>
            <a:r>
              <a:rPr lang="ru-RU" sz="2400" dirty="0" smtClean="0"/>
              <a:t>средствами СУБД.</a:t>
            </a:r>
            <a:endParaRPr lang="ru-RU" sz="2400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 Копирование устройств</a:t>
            </a:r>
          </a:p>
          <a:p>
            <a:pPr marL="402336" lvl="1" indent="0">
              <a:spcBef>
                <a:spcPts val="0"/>
              </a:spcBef>
              <a:buClr>
                <a:schemeClr val="tx2"/>
              </a:buClr>
              <a:buNone/>
            </a:pPr>
            <a:r>
              <a:rPr lang="ru-RU" sz="2400" dirty="0" smtClean="0"/>
              <a:t>	Создается </a:t>
            </a:r>
            <a:r>
              <a:rPr lang="ru-RU" sz="2400" dirty="0"/>
              <a:t>копия </a:t>
            </a:r>
            <a:r>
              <a:rPr lang="ru-RU" sz="2400" dirty="0" smtClean="0"/>
              <a:t>устройства средствами системы 	хранения данных (СХД).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98080" cy="158417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Копирование базы данных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ИЛИ</a:t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Репликация. Первый шаг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1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79236"/>
            <a:ext cx="7498080" cy="10592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Репликация. </a:t>
            </a:r>
            <a:br>
              <a:rPr lang="ru-RU" dirty="0" smtClean="0"/>
            </a:br>
            <a:r>
              <a:rPr lang="ru-RU" dirty="0" smtClean="0"/>
              <a:t>Второй шаг и рабочая схема</a:t>
            </a:r>
            <a:endParaRPr lang="ru-RU" dirty="0"/>
          </a:p>
        </p:txBody>
      </p:sp>
      <p:pic>
        <p:nvPicPr>
          <p:cNvPr id="4" name="Объект 3" descr="DB Server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71" y="3412796"/>
            <a:ext cx="1270009" cy="1270009"/>
          </a:xfrm>
        </p:spPr>
      </p:pic>
      <p:pic>
        <p:nvPicPr>
          <p:cNvPr id="5" name="Объект 3" descr="D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67" y="3511757"/>
            <a:ext cx="1270009" cy="1270009"/>
          </a:xfrm>
          <a:prstGeom prst="rect">
            <a:avLst/>
          </a:prstGeom>
        </p:spPr>
      </p:pic>
      <p:sp>
        <p:nvSpPr>
          <p:cNvPr id="6" name="Блок-схема: несколько документов 5"/>
          <p:cNvSpPr/>
          <p:nvPr/>
        </p:nvSpPr>
        <p:spPr>
          <a:xfrm>
            <a:off x="4877763" y="3674471"/>
            <a:ext cx="756664" cy="86409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3421281" y="3975298"/>
            <a:ext cx="1279677" cy="3225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5811231" y="3981095"/>
            <a:ext cx="1402847" cy="30002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04597" y="6371407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Основной сервер</a:t>
            </a:r>
            <a:endParaRPr lang="ru-RU" dirty="0"/>
          </a:p>
        </p:txBody>
      </p:sp>
      <p:pic>
        <p:nvPicPr>
          <p:cNvPr id="11" name="Рисунок 10" descr="computer desk by presquesage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0" y="2300690"/>
            <a:ext cx="506669" cy="63366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2" name="Рисунок 11" descr="computer desk by presquesage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82" y="2300690"/>
            <a:ext cx="506669" cy="63366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Рисунок 12" descr="computer desk by presquesage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59" y="2274946"/>
            <a:ext cx="506669" cy="63366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4" name="Рисунок 13" descr="computer desk by presquesage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09" y="2270505"/>
            <a:ext cx="506669" cy="63366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 descr="computer desk by presquesage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02" y="2272558"/>
            <a:ext cx="506669" cy="63366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 descr="computer desk by presquesage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40" y="2300690"/>
            <a:ext cx="506669" cy="63366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Двойная стрелка влево/вправо 16"/>
          <p:cNvSpPr/>
          <p:nvPr/>
        </p:nvSpPr>
        <p:spPr>
          <a:xfrm rot="7750313">
            <a:off x="2843509" y="3269673"/>
            <a:ext cx="715524" cy="86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войная стрелка влево/вправо 19"/>
          <p:cNvSpPr/>
          <p:nvPr/>
        </p:nvSpPr>
        <p:spPr>
          <a:xfrm rot="2615305">
            <a:off x="1840905" y="3250707"/>
            <a:ext cx="626512" cy="887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войная стрелка влево/вправо 20"/>
          <p:cNvSpPr/>
          <p:nvPr/>
        </p:nvSpPr>
        <p:spPr>
          <a:xfrm rot="5400000" flipV="1">
            <a:off x="2366037" y="3268636"/>
            <a:ext cx="550550" cy="886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верх 21"/>
          <p:cNvSpPr/>
          <p:nvPr/>
        </p:nvSpPr>
        <p:spPr>
          <a:xfrm>
            <a:off x="7694630" y="3084935"/>
            <a:ext cx="86211" cy="398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верх 23"/>
          <p:cNvSpPr/>
          <p:nvPr/>
        </p:nvSpPr>
        <p:spPr>
          <a:xfrm rot="2491530">
            <a:off x="8270108" y="2919132"/>
            <a:ext cx="75528" cy="681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верх 24"/>
          <p:cNvSpPr/>
          <p:nvPr/>
        </p:nvSpPr>
        <p:spPr>
          <a:xfrm rot="19200654" flipH="1">
            <a:off x="7198262" y="3013378"/>
            <a:ext cx="96358" cy="561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769553" y="6337795"/>
            <a:ext cx="20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Серверы реплики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46827" y="6094408"/>
            <a:ext cx="195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Репликационный сервер 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571065" y="4847061"/>
            <a:ext cx="19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Жур</a:t>
            </a:r>
            <a:r>
              <a:rPr lang="ru-RU" dirty="0"/>
              <a:t>налиров</a:t>
            </a:r>
            <a:r>
              <a:rPr lang="ru-RU" dirty="0" smtClean="0"/>
              <a:t>ание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324197" y="4847061"/>
            <a:ext cx="146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Выполнение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704597" y="1710519"/>
            <a:ext cx="23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и запись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935534" y="1710843"/>
            <a:ext cx="1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Только чтение</a:t>
            </a:r>
            <a:endParaRPr lang="ru-RU" dirty="0"/>
          </a:p>
        </p:txBody>
      </p:sp>
      <p:pic>
        <p:nvPicPr>
          <p:cNvPr id="30" name="Объект 3" descr="DB Server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96" y="5159745"/>
            <a:ext cx="1270009" cy="1270009"/>
          </a:xfrm>
          <a:prstGeom prst="rect">
            <a:avLst/>
          </a:prstGeom>
        </p:spPr>
      </p:pic>
      <p:sp>
        <p:nvSpPr>
          <p:cNvPr id="32" name="Стрелка вправо 31"/>
          <p:cNvSpPr/>
          <p:nvPr/>
        </p:nvSpPr>
        <p:spPr>
          <a:xfrm rot="2332747">
            <a:off x="5739663" y="4792409"/>
            <a:ext cx="1618988" cy="293100"/>
          </a:xfrm>
          <a:prstGeom prst="rightArrow">
            <a:avLst>
              <a:gd name="adj1" fmla="val 56284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122228" y="484706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Рассылка журналов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00016"/>
          </a:xfrm>
        </p:spPr>
        <p:txBody>
          <a:bodyPr>
            <a:normAutofit fontScale="90000"/>
          </a:bodyPr>
          <a:lstStyle/>
          <a:p>
            <a:r>
              <a:rPr lang="ru-RU" dirty="0"/>
              <a:t>Восстановление данных после </a:t>
            </a:r>
            <a:r>
              <a:rPr lang="ru-RU" dirty="0" smtClean="0"/>
              <a:t>сбоев  (причины и последствия)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6593" y="2173722"/>
            <a:ext cx="7697332" cy="504056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ru-RU" dirty="0"/>
              <a:t>	</a:t>
            </a:r>
            <a:r>
              <a:rPr lang="ru-RU" dirty="0" smtClean="0"/>
              <a:t>Утеряно содержимое оперативной памяти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6668" y="2866291"/>
            <a:ext cx="769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Corbel" panose="020B0503020204020204" pitchFamily="34" charset="0"/>
              <a:buChar char="•"/>
            </a:pPr>
            <a:r>
              <a:rPr lang="ru-RU" sz="3200" dirty="0"/>
              <a:t>Оплошность </a:t>
            </a:r>
            <a:r>
              <a:rPr lang="ru-RU" sz="3200" dirty="0" smtClean="0"/>
              <a:t>пользователя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35608" y="4509120"/>
            <a:ext cx="769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Corbel" panose="020B0503020204020204" pitchFamily="34" charset="0"/>
              <a:buChar char="•"/>
            </a:pPr>
            <a:r>
              <a:rPr lang="ru-RU" sz="3200" dirty="0" smtClean="0"/>
              <a:t>Глобальная</a:t>
            </a:r>
            <a:r>
              <a:rPr lang="ru-RU" sz="3600" dirty="0" smtClean="0"/>
              <a:t> </a:t>
            </a:r>
            <a:r>
              <a:rPr lang="ru-RU" sz="3200" dirty="0" smtClean="0"/>
              <a:t>катастрофа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88756" y="1709192"/>
            <a:ext cx="7697332" cy="4956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Пропало питание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793" y="3397474"/>
            <a:ext cx="769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36" lvl="1" indent="0">
              <a:buNone/>
            </a:pPr>
            <a:r>
              <a:rPr lang="ru-RU" dirty="0"/>
              <a:t>	</a:t>
            </a:r>
            <a:r>
              <a:rPr lang="ru-RU" sz="2800" dirty="0"/>
              <a:t>Утеряны данные на устройстве </a:t>
            </a:r>
            <a:r>
              <a:rPr lang="ru-RU" sz="2800" dirty="0" smtClean="0"/>
              <a:t>	долговременного </a:t>
            </a:r>
            <a:r>
              <a:rPr lang="ru-RU" sz="2800" dirty="0"/>
              <a:t>хранения</a:t>
            </a:r>
          </a:p>
          <a:p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88756" y="5234552"/>
            <a:ext cx="7697332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02336" lvl="1" indent="0">
              <a:buFont typeface="Verdana"/>
              <a:buNone/>
            </a:pPr>
            <a:r>
              <a:rPr lang="ru-RU" dirty="0" smtClean="0"/>
              <a:t>	Потерян целиком ЦОД</a:t>
            </a:r>
          </a:p>
        </p:txBody>
      </p:sp>
    </p:spTree>
    <p:extLst>
      <p:ext uri="{BB962C8B-B14F-4D97-AF65-F5344CB8AC3E}">
        <p14:creationId xmlns:p14="http://schemas.microsoft.com/office/powerpoint/2010/main" val="15098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35050" y="1545703"/>
            <a:ext cx="8280920" cy="505164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3600" dirty="0" smtClean="0"/>
              <a:t>Самовосстановление</a:t>
            </a:r>
          </a:p>
          <a:p>
            <a:pPr lvl="1"/>
            <a:r>
              <a:rPr lang="ru-RU" dirty="0"/>
              <a:t>Загрузка ближайшей точки согласованности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ru-RU" dirty="0" smtClean="0"/>
              <a:t>Откат транзакций незафиксированных в долговременной памяти (журнал </a:t>
            </a:r>
            <a:r>
              <a:rPr lang="en-US" dirty="0" smtClean="0"/>
              <a:t>REDO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ru-RU" dirty="0" smtClean="0"/>
              <a:t>Накат транзакций  из журнала </a:t>
            </a:r>
            <a:r>
              <a:rPr lang="en-US" dirty="0"/>
              <a:t>REDO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41914" y="188640"/>
            <a:ext cx="7674056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Восстановление данных после сбоев </a:t>
            </a:r>
            <a:r>
              <a:rPr lang="ru-RU" dirty="0" smtClean="0"/>
              <a:t>(крах оперативной памяти)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751682"/>
            <a:ext cx="3168352" cy="1845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112" y="4536611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сбой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4536611"/>
            <a:ext cx="2606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точка </a:t>
            </a:r>
            <a:r>
              <a:rPr lang="ru-RU" dirty="0"/>
              <a:t>согласованности</a:t>
            </a:r>
          </a:p>
        </p:txBody>
      </p:sp>
    </p:spTree>
    <p:extLst>
      <p:ext uri="{BB962C8B-B14F-4D97-AF65-F5344CB8AC3E}">
        <p14:creationId xmlns:p14="http://schemas.microsoft.com/office/powerpoint/2010/main" val="8834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9719" y="2886472"/>
            <a:ext cx="8496944" cy="39715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Ручное восстановление</a:t>
            </a:r>
            <a:endParaRPr lang="en-US" sz="3600" dirty="0" smtClean="0"/>
          </a:p>
          <a:p>
            <a:pPr lvl="1">
              <a:spcBef>
                <a:spcPts val="1800"/>
              </a:spcBef>
            </a:pPr>
            <a:r>
              <a:rPr lang="ru-RU" dirty="0" smtClean="0"/>
              <a:t>Загрузка данных с копии</a:t>
            </a:r>
          </a:p>
          <a:p>
            <a:pPr lvl="1">
              <a:spcBef>
                <a:spcPts val="1800"/>
              </a:spcBef>
            </a:pPr>
            <a:r>
              <a:rPr lang="ru-RU" dirty="0" smtClean="0"/>
              <a:t>При необходимости правка </a:t>
            </a:r>
            <a:r>
              <a:rPr lang="ru-RU" dirty="0"/>
              <a:t>ж</a:t>
            </a:r>
            <a:r>
              <a:rPr lang="ru-RU" dirty="0" smtClean="0"/>
              <a:t>урнала </a:t>
            </a:r>
            <a:r>
              <a:rPr lang="en-US" dirty="0"/>
              <a:t>Archived log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ru-RU" dirty="0" smtClean="0"/>
              <a:t>Накат транзакций  из журнала </a:t>
            </a:r>
            <a:r>
              <a:rPr lang="en-US" dirty="0" smtClean="0"/>
              <a:t>Archived log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08332" y="476672"/>
            <a:ext cx="8028384" cy="1656184"/>
          </a:xfrm>
        </p:spPr>
        <p:txBody>
          <a:bodyPr>
            <a:noAutofit/>
          </a:bodyPr>
          <a:lstStyle/>
          <a:p>
            <a:r>
              <a:rPr lang="ru-RU" sz="3600" dirty="0"/>
              <a:t>Восстановление данных после </a:t>
            </a:r>
            <a:r>
              <a:rPr lang="ru-RU" sz="3600" dirty="0" smtClean="0"/>
              <a:t>потери</a:t>
            </a:r>
            <a:r>
              <a:rPr lang="en-US" sz="3600" dirty="0" smtClean="0"/>
              <a:t> (</a:t>
            </a:r>
            <a:r>
              <a:rPr lang="ru-RU" sz="3600" dirty="0" smtClean="0"/>
              <a:t>искажения</a:t>
            </a:r>
            <a:r>
              <a:rPr lang="en-US" sz="3600" dirty="0" smtClean="0"/>
              <a:t>)</a:t>
            </a:r>
            <a:r>
              <a:rPr lang="ru-RU" sz="3600" dirty="0" smtClean="0"/>
              <a:t> данных на устройствах долговременной памяти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1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34239" y="2780928"/>
            <a:ext cx="7704856" cy="2664296"/>
          </a:xfrm>
        </p:spPr>
        <p:txBody>
          <a:bodyPr>
            <a:noAutofit/>
          </a:bodyPr>
          <a:lstStyle/>
          <a:p>
            <a:pPr marL="82296" indent="0" algn="ctr">
              <a:lnSpc>
                <a:spcPts val="10000"/>
              </a:lnSpc>
              <a:buNone/>
            </a:pPr>
            <a:r>
              <a:rPr lang="ru-RU" sz="9600" b="1" dirty="0" smtClean="0"/>
              <a:t>Здесь правил нет!</a:t>
            </a:r>
            <a:endParaRPr lang="ru-RU" sz="80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34239" y="404664"/>
            <a:ext cx="7920880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Восстановление данных после сбоев </a:t>
            </a:r>
            <a:r>
              <a:rPr lang="ru-RU" dirty="0" smtClean="0"/>
              <a:t>(ошибки неизвестного происхождения)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7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-4.44444E-6 L -0.00365 -0.05555 " pathEditMode="relative" rAng="0" ptsTypes="AA">
                                      <p:cBhvr>
                                        <p:cTn id="10" dur="6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2639"/>
                                    </p:animMotion>
                                    <p:animRot by="1500000">
                                      <p:cBhvr>
                                        <p:cTn id="11" dur="3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325" fill="hold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325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325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320"/>
                            </p:stCondLst>
                            <p:childTnLst>
                              <p:par>
                                <p:cTn id="16" presetID="32" presetClass="emph" presetSubtype="0" repeatCount="3000" fill="hold" grpId="2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7" dur="1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8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8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80" fill="hold">
                                          <p:stCondLst>
                                            <p:cond delay="84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80" fill="hold">
                                          <p:stCondLst>
                                            <p:cond delay="11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 advAuto="1000"/>
      <p:bldP spid="2" grpId="2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Поддержка языков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327734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 smtClean="0"/>
              <a:t>SQL</a:t>
            </a:r>
          </a:p>
          <a:p>
            <a:pPr>
              <a:spcBef>
                <a:spcPts val="1800"/>
              </a:spcBef>
            </a:pPr>
            <a:r>
              <a:rPr lang="ru-RU" sz="3600" dirty="0" smtClean="0"/>
              <a:t>Процедурное расширение (</a:t>
            </a:r>
            <a:r>
              <a:rPr lang="en-US" sz="3600" dirty="0" smtClean="0"/>
              <a:t>PL SQL</a:t>
            </a:r>
            <a:r>
              <a:rPr lang="ru-RU" sz="36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ru-RU" sz="3600" dirty="0" smtClean="0"/>
              <a:t>Прочие языки программирования</a:t>
            </a:r>
          </a:p>
          <a:p>
            <a:pPr lvl="1">
              <a:spcBef>
                <a:spcPts val="1800"/>
              </a:spcBef>
            </a:pPr>
            <a:r>
              <a:rPr lang="ru-RU" sz="3200" dirty="0" smtClean="0"/>
              <a:t>Язык К</a:t>
            </a:r>
          </a:p>
          <a:p>
            <a:pPr lvl="1">
              <a:spcBef>
                <a:spcPts val="1800"/>
              </a:spcBef>
            </a:pPr>
            <a:r>
              <a:rPr lang="ru-RU" sz="3200" dirty="0"/>
              <a:t>PL/</a:t>
            </a:r>
            <a:r>
              <a:rPr lang="ru-RU" sz="3200" dirty="0" err="1"/>
              <a:t>Perl</a:t>
            </a:r>
            <a:r>
              <a:rPr lang="ru-RU" sz="3200" dirty="0"/>
              <a:t> и PL/</a:t>
            </a:r>
            <a:r>
              <a:rPr lang="ru-RU" sz="3200" dirty="0" err="1"/>
              <a:t>Python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56824" y="5157192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При помощи какого языка проводится администрирование базы данных 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381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ru-RU" dirty="0" smtClean="0"/>
              <a:t>Одно правило Фомина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17638"/>
            <a:ext cx="7312856" cy="4800600"/>
          </a:xfrm>
        </p:spPr>
        <p:txBody>
          <a:bodyPr/>
          <a:lstStyle/>
          <a:p>
            <a:pPr marL="596646" indent="-514350" algn="just">
              <a:buFont typeface="+mj-lt"/>
              <a:buAutoNum type="arabicPeriod"/>
            </a:pPr>
            <a:endParaRPr lang="ru-RU" dirty="0" smtClean="0"/>
          </a:p>
          <a:p>
            <a:pPr marL="82296" indent="0" algn="just">
              <a:buNone/>
            </a:pPr>
            <a:endParaRPr lang="ru-RU" dirty="0" smtClean="0"/>
          </a:p>
          <a:p>
            <a:pPr marL="82296" indent="0" algn="just">
              <a:buNone/>
            </a:pPr>
            <a:endParaRPr lang="ru-RU" dirty="0"/>
          </a:p>
          <a:p>
            <a:pPr marL="596646" indent="-514350" algn="just">
              <a:buFont typeface="+mj-lt"/>
              <a:buAutoNum type="arabicPeriod"/>
            </a:pPr>
            <a:endParaRPr lang="ru-RU" dirty="0" smtClean="0"/>
          </a:p>
          <a:p>
            <a:pPr marL="82296" indent="0" algn="ctr">
              <a:lnSpc>
                <a:spcPct val="100000"/>
              </a:lnSpc>
              <a:buNone/>
            </a:pPr>
            <a:r>
              <a:rPr lang="ru-RU" sz="4000" dirty="0" smtClean="0"/>
              <a:t>СУБД является реляционной если  в ней реализована полная поддержка языка  </a:t>
            </a:r>
            <a:r>
              <a:rPr lang="en-US" sz="4000" dirty="0" smtClean="0"/>
              <a:t>SQL</a:t>
            </a:r>
            <a:endParaRPr lang="ru-RU" sz="4000" dirty="0"/>
          </a:p>
        </p:txBody>
      </p:sp>
      <p:sp>
        <p:nvSpPr>
          <p:cNvPr id="4" name="12-конечная звезда 3"/>
          <p:cNvSpPr/>
          <p:nvPr/>
        </p:nvSpPr>
        <p:spPr>
          <a:xfrm>
            <a:off x="4458860" y="1988840"/>
            <a:ext cx="914400" cy="914400"/>
          </a:xfrm>
          <a:prstGeom prst="star12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Словарь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534" y="908720"/>
            <a:ext cx="7498080" cy="5869632"/>
          </a:xfrm>
        </p:spPr>
        <p:txBody>
          <a:bodyPr>
            <a:normAutofit fontScale="92500"/>
          </a:bodyPr>
          <a:lstStyle/>
          <a:p>
            <a:pPr>
              <a:lnSpc>
                <a:spcPts val="3300"/>
              </a:lnSpc>
              <a:spcBef>
                <a:spcPts val="800"/>
              </a:spcBef>
            </a:pPr>
            <a:r>
              <a:rPr lang="ru-RU" dirty="0" smtClean="0"/>
              <a:t>Структура Базы данных – тоже данные!</a:t>
            </a:r>
          </a:p>
          <a:p>
            <a:pPr>
              <a:lnSpc>
                <a:spcPts val="3300"/>
              </a:lnSpc>
              <a:spcBef>
                <a:spcPts val="800"/>
              </a:spcBef>
            </a:pPr>
            <a:r>
              <a:rPr lang="ru-RU" dirty="0"/>
              <a:t>Структура Базы </a:t>
            </a:r>
            <a:r>
              <a:rPr lang="ru-RU" dirty="0" smtClean="0"/>
              <a:t>данных тоже может храниться в таблицах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>
              <a:lnSpc>
                <a:spcPts val="3300"/>
              </a:lnSpc>
            </a:pPr>
            <a:r>
              <a:rPr lang="ru-RU" dirty="0"/>
              <a:t>Х</a:t>
            </a:r>
            <a:r>
              <a:rPr lang="ru-RU" dirty="0" smtClean="0"/>
              <a:t>ранимые процедуры на разных языках</a:t>
            </a:r>
          </a:p>
          <a:p>
            <a:pPr>
              <a:lnSpc>
                <a:spcPts val="3300"/>
              </a:lnSpc>
            </a:pPr>
            <a:r>
              <a:rPr lang="ru-RU" dirty="0" smtClean="0"/>
              <a:t>А </a:t>
            </a:r>
            <a:r>
              <a:rPr lang="ru-RU" dirty="0"/>
              <a:t>еще , например, коды и расшифровки ошибок исполнения </a:t>
            </a:r>
            <a:r>
              <a:rPr lang="en-US" dirty="0" smtClean="0"/>
              <a:t>SQL</a:t>
            </a:r>
            <a:endParaRPr lang="ru-RU" dirty="0" smtClean="0"/>
          </a:p>
          <a:p>
            <a:pPr>
              <a:lnSpc>
                <a:spcPts val="3300"/>
              </a:lnSpc>
            </a:pPr>
            <a:r>
              <a:rPr lang="ru-RU" dirty="0" smtClean="0"/>
              <a:t>А еще имена и пароли пользователей</a:t>
            </a:r>
            <a:endParaRPr lang="ru-RU" dirty="0"/>
          </a:p>
          <a:p>
            <a:pPr>
              <a:lnSpc>
                <a:spcPts val="3300"/>
              </a:lnSpc>
            </a:pPr>
            <a:r>
              <a:rPr lang="ru-RU" dirty="0" smtClean="0"/>
              <a:t>И</a:t>
            </a:r>
            <a:r>
              <a:rPr lang="ru-RU" dirty="0"/>
              <a:t>,</a:t>
            </a:r>
            <a:r>
              <a:rPr lang="ru-RU" dirty="0" smtClean="0"/>
              <a:t> конечно, </a:t>
            </a:r>
            <a:r>
              <a:rPr lang="ru-RU" dirty="0"/>
              <a:t>таблица </a:t>
            </a:r>
            <a:r>
              <a:rPr lang="en-US" dirty="0"/>
              <a:t>DUAL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20888"/>
            <a:ext cx="46005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0" y="116632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Словарь СУБД </a:t>
            </a:r>
            <a:r>
              <a:rPr lang="ru-RU" dirty="0" err="1"/>
              <a:t>Oracle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8720"/>
            <a:ext cx="741682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/>
              <a:t>Словарь </a:t>
            </a:r>
            <a:r>
              <a:rPr lang="ru-RU" dirty="0" smtClean="0"/>
              <a:t>СУБД </a:t>
            </a:r>
            <a:r>
              <a:rPr lang="ru-RU" dirty="0" err="1"/>
              <a:t>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1494" y="1556792"/>
            <a:ext cx="7945002" cy="3744416"/>
          </a:xfrm>
        </p:spPr>
        <p:txBody>
          <a:bodyPr>
            <a:noAutofit/>
          </a:bodyPr>
          <a:lstStyle/>
          <a:p>
            <a:pPr marL="82296" indent="0" algn="just">
              <a:lnSpc>
                <a:spcPts val="3600"/>
              </a:lnSpc>
              <a:buNone/>
            </a:pPr>
            <a:r>
              <a:rPr lang="ru-RU" b="1" dirty="0"/>
              <a:t>Словарь данных </a:t>
            </a:r>
            <a:r>
              <a:rPr lang="ru-RU" b="1" dirty="0" err="1"/>
              <a:t>Oracle</a:t>
            </a:r>
            <a:r>
              <a:rPr lang="ru-RU" b="1" dirty="0"/>
              <a:t> </a:t>
            </a:r>
            <a:r>
              <a:rPr lang="ru-RU" dirty="0"/>
              <a:t>— настоящие джунгли</a:t>
            </a:r>
            <a:r>
              <a:rPr lang="ru-RU" dirty="0" smtClean="0"/>
              <a:t>!</a:t>
            </a:r>
          </a:p>
          <a:p>
            <a:pPr marL="82296" indent="0" algn="just">
              <a:lnSpc>
                <a:spcPts val="3600"/>
              </a:lnSpc>
              <a:buNone/>
            </a:pPr>
            <a:r>
              <a:rPr lang="ru-RU" dirty="0" smtClean="0"/>
              <a:t> Он </a:t>
            </a:r>
            <a:r>
              <a:rPr lang="ru-RU" dirty="0"/>
              <a:t>изобилует полезной </a:t>
            </a:r>
            <a:r>
              <a:rPr lang="ru-RU" dirty="0" smtClean="0"/>
              <a:t>информацией</a:t>
            </a:r>
            <a:r>
              <a:rPr lang="ru-RU" dirty="0"/>
              <a:t>, но найти путь к </a:t>
            </a:r>
            <a:r>
              <a:rPr lang="ru-RU" dirty="0" smtClean="0"/>
              <a:t>ней </a:t>
            </a:r>
            <a:r>
              <a:rPr lang="ru-RU" dirty="0"/>
              <a:t>порой бывает очень непросто. </a:t>
            </a:r>
            <a:r>
              <a:rPr lang="ru-RU" dirty="0" smtClean="0"/>
              <a:t>В </a:t>
            </a:r>
            <a:r>
              <a:rPr lang="ru-RU" dirty="0"/>
              <a:t>нем сотни </a:t>
            </a:r>
            <a:r>
              <a:rPr lang="ru-RU" dirty="0" smtClean="0"/>
              <a:t>представлений, основанных </a:t>
            </a:r>
            <a:r>
              <a:rPr lang="ru-RU" dirty="0"/>
              <a:t>на сотнях таблиц, множество сложных </a:t>
            </a:r>
            <a:r>
              <a:rPr lang="ru-RU" dirty="0" smtClean="0"/>
              <a:t>взаимосвязей и </a:t>
            </a:r>
            <a:r>
              <a:rPr lang="ru-RU" dirty="0"/>
              <a:t>специальных </a:t>
            </a:r>
            <a:r>
              <a:rPr lang="ru-RU" dirty="0" smtClean="0"/>
              <a:t>кодов.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5440362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Oracle</a:t>
            </a:r>
            <a:r>
              <a:rPr lang="ru-RU" sz="2400" dirty="0"/>
              <a:t> PL/SQL. Для профессионалов. 6-е изд. — СПб.: Питер, 2015.</a:t>
            </a:r>
          </a:p>
        </p:txBody>
      </p:sp>
    </p:spTree>
    <p:extLst>
      <p:ext uri="{BB962C8B-B14F-4D97-AF65-F5344CB8AC3E}">
        <p14:creationId xmlns:p14="http://schemas.microsoft.com/office/powerpoint/2010/main" val="11711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Файлы и логические структуры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7"/>
          <a:stretch/>
        </p:blipFill>
        <p:spPr>
          <a:xfrm>
            <a:off x="1806013" y="1772816"/>
            <a:ext cx="6757270" cy="4429472"/>
          </a:xfrm>
        </p:spPr>
      </p:pic>
    </p:spTree>
    <p:extLst>
      <p:ext uri="{BB962C8B-B14F-4D97-AF65-F5344CB8AC3E}">
        <p14:creationId xmlns:p14="http://schemas.microsoft.com/office/powerpoint/2010/main" val="61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в</a:t>
            </a:r>
            <a:r>
              <a:rPr lang="ru-RU" dirty="0" smtClean="0"/>
              <a:t>нешней памятью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6623" y="2204864"/>
            <a:ext cx="7848872" cy="4013374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dirty="0" smtClean="0"/>
              <a:t>Файлы и «сырые диски»</a:t>
            </a:r>
          </a:p>
          <a:p>
            <a:pPr>
              <a:lnSpc>
                <a:spcPts val="3600"/>
              </a:lnSpc>
            </a:pPr>
            <a:r>
              <a:rPr lang="ru-RU" dirty="0"/>
              <a:t>Устройства, луны и экстенты</a:t>
            </a:r>
          </a:p>
          <a:p>
            <a:pPr>
              <a:lnSpc>
                <a:spcPts val="3600"/>
              </a:lnSpc>
            </a:pPr>
            <a:r>
              <a:rPr lang="ru-RU" dirty="0" smtClean="0"/>
              <a:t>Добавление, изменение и фрагментация</a:t>
            </a:r>
          </a:p>
          <a:p>
            <a:pPr>
              <a:lnSpc>
                <a:spcPts val="3600"/>
              </a:lnSpc>
            </a:pPr>
            <a:r>
              <a:rPr lang="ru-RU" dirty="0" smtClean="0"/>
              <a:t>Размещение и последовательное чтение</a:t>
            </a:r>
          </a:p>
          <a:p>
            <a:pPr>
              <a:lnSpc>
                <a:spcPts val="3600"/>
              </a:lnSpc>
            </a:pPr>
            <a:r>
              <a:rPr lang="ru-RU" dirty="0" smtClean="0"/>
              <a:t>Кеширование, буферизация, </a:t>
            </a:r>
            <a:r>
              <a:rPr lang="ru-RU" dirty="0" err="1" smtClean="0"/>
              <a:t>тирринг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294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1261120"/>
          </a:xfrm>
        </p:spPr>
        <p:txBody>
          <a:bodyPr>
            <a:normAutofit/>
          </a:bodyPr>
          <a:lstStyle/>
          <a:p>
            <a:r>
              <a:rPr lang="ru-RU" dirty="0" smtClean="0"/>
              <a:t>Зачем придуман механизм  транзакций?</a:t>
            </a:r>
          </a:p>
          <a:p>
            <a:r>
              <a:rPr lang="ru-RU" dirty="0" smtClean="0"/>
              <a:t>Зачем нужны журналы?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48244" y="4581128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Как может брошенное </a:t>
            </a:r>
            <a:r>
              <a:rPr lang="ru-RU" sz="3200" dirty="0" smtClean="0"/>
              <a:t>яйцо </a:t>
            </a:r>
            <a:r>
              <a:rPr lang="ru-RU" sz="3200" dirty="0"/>
              <a:t>пролететь три метра и не разбиться? </a:t>
            </a:r>
          </a:p>
          <a:p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31966" y="3434432"/>
            <a:ext cx="7218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Может ли страус </a:t>
            </a:r>
            <a:r>
              <a:rPr lang="ru-RU" sz="3200" dirty="0" smtClean="0"/>
              <a:t>называть </a:t>
            </a:r>
            <a:r>
              <a:rPr lang="ru-RU" sz="3200" dirty="0"/>
              <a:t>себя птицей?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13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СУБД общаются с клиентами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814512"/>
            <a:ext cx="5705475" cy="4067175"/>
          </a:xfrm>
        </p:spPr>
      </p:pic>
    </p:spTree>
    <p:extLst>
      <p:ext uri="{BB962C8B-B14F-4D97-AF65-F5344CB8AC3E}">
        <p14:creationId xmlns:p14="http://schemas.microsoft.com/office/powerpoint/2010/main" val="3500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44709"/>
            <a:ext cx="6431515" cy="5560823"/>
          </a:xfrm>
        </p:spPr>
      </p:pic>
      <p:sp>
        <p:nvSpPr>
          <p:cNvPr id="5" name="TextBox 4"/>
          <p:cNvSpPr txBox="1"/>
          <p:nvPr/>
        </p:nvSpPr>
        <p:spPr>
          <a:xfrm>
            <a:off x="2642022" y="3127611"/>
            <a:ext cx="158417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Логика представления данных</a:t>
            </a:r>
            <a:endParaRPr lang="ru-R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42022" y="5593102"/>
            <a:ext cx="158417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Логика представления данных</a:t>
            </a:r>
            <a:endParaRPr lang="ru-R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4366088"/>
            <a:ext cx="118218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Логика представления данных</a:t>
            </a:r>
            <a:endParaRPr lang="ru-R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1890260"/>
            <a:ext cx="76361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Логика представления данных</a:t>
            </a:r>
            <a:endParaRPr lang="ru-RU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26198" y="1890260"/>
            <a:ext cx="82525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Логика представления данных</a:t>
            </a:r>
            <a:endParaRPr lang="ru-RU" sz="11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700808"/>
            <a:ext cx="432048" cy="4630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42858" y="1772816"/>
            <a:ext cx="7056784" cy="115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24296" y="5376449"/>
            <a:ext cx="7056784" cy="1238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942858" y="241362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Тонкий клиент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42858" y="55079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Толстый клиент или  </a:t>
            </a:r>
            <a:r>
              <a:rPr lang="ru-RU" dirty="0" err="1"/>
              <a:t>Rich</a:t>
            </a:r>
            <a:r>
              <a:rPr lang="ru-RU" dirty="0"/>
              <a:t>-клиент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0794" y="2413623"/>
            <a:ext cx="434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реализуется на базе </a:t>
            </a:r>
            <a:r>
              <a:rPr lang="en-US" dirty="0" smtClean="0"/>
              <a:t>WEB -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281021" y="5507940"/>
            <a:ext cx="26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отдельное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1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40217"/>
            <a:ext cx="7498080" cy="1143000"/>
          </a:xfrm>
        </p:spPr>
        <p:txBody>
          <a:bodyPr/>
          <a:lstStyle/>
          <a:p>
            <a:r>
              <a:rPr lang="ru-RU" dirty="0" smtClean="0"/>
              <a:t>Трехзвенная архитектура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06251" y="2037192"/>
            <a:ext cx="1584176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Логика представления данных</a:t>
            </a:r>
            <a:endParaRPr lang="ru-R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37339" y="2038128"/>
            <a:ext cx="1584176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Бизнес логика</a:t>
            </a:r>
          </a:p>
          <a:p>
            <a:pPr algn="ctr"/>
            <a:r>
              <a:rPr lang="ru-RU" sz="1400" b="1" dirty="0" smtClean="0"/>
              <a:t>(обработка данных)</a:t>
            </a:r>
            <a:endParaRPr lang="ru-R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13603" y="2037192"/>
            <a:ext cx="1296144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Логика доступа к  данным</a:t>
            </a:r>
            <a:endParaRPr lang="ru-RU" sz="1400" b="1" dirty="0"/>
          </a:p>
        </p:txBody>
      </p:sp>
      <p:cxnSp>
        <p:nvCxnSpPr>
          <p:cNvPr id="10" name="Прямая со стрелкой 9"/>
          <p:cNvCxnSpPr>
            <a:stCxn id="6" idx="3"/>
            <a:endCxn id="7" idx="1"/>
          </p:cNvCxnSpPr>
          <p:nvPr/>
        </p:nvCxnSpPr>
        <p:spPr>
          <a:xfrm>
            <a:off x="3490427" y="2406524"/>
            <a:ext cx="646912" cy="9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3"/>
            <a:endCxn id="8" idx="1"/>
          </p:cNvCxnSpPr>
          <p:nvPr/>
        </p:nvCxnSpPr>
        <p:spPr>
          <a:xfrm flipV="1">
            <a:off x="5721515" y="2406524"/>
            <a:ext cx="792088" cy="9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computer desk by presquesage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05065"/>
            <a:ext cx="1080120" cy="135085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 descr="Terminal Server Schema (remix) by sheikh_tuhin - A terminal symbol.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61048"/>
            <a:ext cx="1584176" cy="1839392"/>
          </a:xfrm>
          <a:prstGeom prst="rect">
            <a:avLst/>
          </a:prstGeom>
        </p:spPr>
      </p:pic>
      <p:pic>
        <p:nvPicPr>
          <p:cNvPr id="16" name="Рисунок 15" descr="Резервное копирование баз данных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87" y="3882756"/>
            <a:ext cx="1408646" cy="1408646"/>
          </a:xfrm>
          <a:prstGeom prst="rect">
            <a:avLst/>
          </a:prstGeom>
        </p:spPr>
      </p:pic>
      <p:cxnSp>
        <p:nvCxnSpPr>
          <p:cNvPr id="25" name="Прямая со стрелкой 24"/>
          <p:cNvCxnSpPr/>
          <p:nvPr/>
        </p:nvCxnSpPr>
        <p:spPr>
          <a:xfrm>
            <a:off x="3057219" y="4709388"/>
            <a:ext cx="86148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721515" y="4780744"/>
            <a:ext cx="86148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4"/>
          <a:stretch/>
        </p:blipFill>
        <p:spPr>
          <a:xfrm>
            <a:off x="1691680" y="919661"/>
            <a:ext cx="6696744" cy="582170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Трехзвенная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6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3421" y="1844824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Дерево реляционных СУБД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95469" y="20562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184482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88224" y="3499017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63421" y="5153210"/>
            <a:ext cx="1872208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5" idx="2"/>
            <a:endCxn id="9" idx="0"/>
          </p:cNvCxnSpPr>
          <p:nvPr/>
        </p:nvCxnSpPr>
        <p:spPr>
          <a:xfrm>
            <a:off x="2599525" y="2636912"/>
            <a:ext cx="0" cy="86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599525" y="4291105"/>
            <a:ext cx="0" cy="86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8" idx="0"/>
          </p:cNvCxnSpPr>
          <p:nvPr/>
        </p:nvCxnSpPr>
        <p:spPr>
          <a:xfrm>
            <a:off x="5004048" y="2636912"/>
            <a:ext cx="0" cy="86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7" idx="0"/>
          </p:cNvCxnSpPr>
          <p:nvPr/>
        </p:nvCxnSpPr>
        <p:spPr>
          <a:xfrm>
            <a:off x="5004048" y="2636912"/>
            <a:ext cx="2520280" cy="86210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3988" y="20562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984268" y="371039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095469" y="53645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MS SQL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547664" y="15544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1974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931673" y="15544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1977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541280" y="31688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884368" y="31688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959932" y="31688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547664" y="482081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1988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588224" y="5147453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067944" y="5147453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7" idx="2"/>
            <a:endCxn id="38" idx="0"/>
          </p:cNvCxnSpPr>
          <p:nvPr/>
        </p:nvCxnSpPr>
        <p:spPr>
          <a:xfrm>
            <a:off x="7524328" y="4291105"/>
            <a:ext cx="0" cy="85634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276" y="53645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SQL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4333894" y="5358831"/>
            <a:ext cx="147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PostgreSQL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59932" y="48245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880362" y="48159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1999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2"/>
            <a:endCxn id="39" idx="0"/>
          </p:cNvCxnSpPr>
          <p:nvPr/>
        </p:nvCxnSpPr>
        <p:spPr>
          <a:xfrm>
            <a:off x="2599525" y="2636912"/>
            <a:ext cx="2404523" cy="25105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067944" y="3499017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3421" y="3499017"/>
            <a:ext cx="187220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463988" y="371039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IBM  DB2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109308" y="37103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SYBASE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7" idx="2"/>
            <a:endCxn id="39" idx="0"/>
          </p:cNvCxnSpPr>
          <p:nvPr/>
        </p:nvCxnSpPr>
        <p:spPr>
          <a:xfrm flipH="1">
            <a:off x="5004048" y="4291105"/>
            <a:ext cx="2520280" cy="85634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44108" y="5634469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054749" y="565206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5.6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112287" y="399954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179899" y="399769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46992" y="5634469"/>
            <a:ext cx="70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45678" y="399954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0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40217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Трехзвенная архитектура</a:t>
            </a:r>
            <a:endParaRPr lang="ru-RU" dirty="0"/>
          </a:p>
        </p:txBody>
      </p:sp>
      <p:pic>
        <p:nvPicPr>
          <p:cNvPr id="14" name="Рисунок 13" descr="computer desk by presquesage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3" y="2894912"/>
            <a:ext cx="954239" cy="119342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 descr="Terminal Server Schema (remix) by sheikh_tuhin - A terminal symbol.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499" y="1794440"/>
            <a:ext cx="1584176" cy="1839392"/>
          </a:xfrm>
          <a:prstGeom prst="rect">
            <a:avLst/>
          </a:prstGeom>
        </p:spPr>
      </p:pic>
      <p:cxnSp>
        <p:nvCxnSpPr>
          <p:cNvPr id="25" name="Прямая со стрелкой 24"/>
          <p:cNvCxnSpPr/>
          <p:nvPr/>
        </p:nvCxnSpPr>
        <p:spPr>
          <a:xfrm>
            <a:off x="3108315" y="3588592"/>
            <a:ext cx="887621" cy="502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3"/>
            <a:endCxn id="62" idx="1"/>
          </p:cNvCxnSpPr>
          <p:nvPr/>
        </p:nvCxnSpPr>
        <p:spPr>
          <a:xfrm flipV="1">
            <a:off x="5781675" y="2341949"/>
            <a:ext cx="1231657" cy="3721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computer desk by presquesage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6" y="4306359"/>
            <a:ext cx="921269" cy="115218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 descr="computer desk by presquesage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07" y="1556792"/>
            <a:ext cx="916735" cy="114651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 descr="computer desk by presquesage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61" y="5589240"/>
            <a:ext cx="904233" cy="11308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 descr="Terminal Server Schema (remix) by sheikh_tuhin - A terminal symbol.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08288"/>
            <a:ext cx="1584176" cy="1839392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>
            <a:off x="3087402" y="2157673"/>
            <a:ext cx="908534" cy="193351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2913508" y="4091192"/>
            <a:ext cx="1082428" cy="225648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001236" y="4091192"/>
            <a:ext cx="994700" cy="6954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Резервное копирование баз данных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16" y="5037913"/>
            <a:ext cx="1408646" cy="1408646"/>
          </a:xfrm>
          <a:prstGeom prst="rect">
            <a:avLst/>
          </a:prstGeom>
        </p:spPr>
      </p:pic>
      <p:cxnSp>
        <p:nvCxnSpPr>
          <p:cNvPr id="36" name="Прямая со стрелкой 35"/>
          <p:cNvCxnSpPr>
            <a:stCxn id="15" idx="3"/>
            <a:endCxn id="57" idx="1"/>
          </p:cNvCxnSpPr>
          <p:nvPr/>
        </p:nvCxnSpPr>
        <p:spPr>
          <a:xfrm>
            <a:off x="5781675" y="2714136"/>
            <a:ext cx="1238597" cy="116188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9" idx="3"/>
            <a:endCxn id="57" idx="1"/>
          </p:cNvCxnSpPr>
          <p:nvPr/>
        </p:nvCxnSpPr>
        <p:spPr>
          <a:xfrm flipV="1">
            <a:off x="5724128" y="3876025"/>
            <a:ext cx="1296144" cy="155195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9" idx="3"/>
            <a:endCxn id="33" idx="1"/>
          </p:cNvCxnSpPr>
          <p:nvPr/>
        </p:nvCxnSpPr>
        <p:spPr>
          <a:xfrm>
            <a:off x="5724128" y="5427984"/>
            <a:ext cx="1266388" cy="3142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5" idx="3"/>
            <a:endCxn id="33" idx="1"/>
          </p:cNvCxnSpPr>
          <p:nvPr/>
        </p:nvCxnSpPr>
        <p:spPr>
          <a:xfrm>
            <a:off x="5781675" y="2714136"/>
            <a:ext cx="1208841" cy="30281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9" idx="3"/>
            <a:endCxn id="62" idx="1"/>
          </p:cNvCxnSpPr>
          <p:nvPr/>
        </p:nvCxnSpPr>
        <p:spPr>
          <a:xfrm flipV="1">
            <a:off x="5724128" y="2341949"/>
            <a:ext cx="1289204" cy="30860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19" idx="0"/>
          </p:cNvCxnSpPr>
          <p:nvPr/>
        </p:nvCxnSpPr>
        <p:spPr>
          <a:xfrm flipH="1">
            <a:off x="4932040" y="3633832"/>
            <a:ext cx="4350" cy="87445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 descr="Исходный файл ‎ (977 × 505 пикселей ...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491622"/>
            <a:ext cx="1486511" cy="768805"/>
          </a:xfrm>
          <a:prstGeom prst="rect">
            <a:avLst/>
          </a:prstGeom>
        </p:spPr>
      </p:pic>
      <p:pic>
        <p:nvPicPr>
          <p:cNvPr id="62" name="Рисунок 61" descr="Oracle - Certificaciones - Guías de la BUS at Universidad de Sevill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32" y="1565357"/>
            <a:ext cx="1253892" cy="15531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24710" y="3893977"/>
            <a:ext cx="1872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Балансировщик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4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/>
              <a:t>Простота модификации</a:t>
            </a:r>
          </a:p>
          <a:p>
            <a:pPr>
              <a:spcBef>
                <a:spcPts val="1200"/>
              </a:spcBef>
            </a:pPr>
            <a:r>
              <a:rPr lang="ru-RU" sz="3600" dirty="0" smtClean="0"/>
              <a:t>Простота расширения</a:t>
            </a:r>
          </a:p>
          <a:p>
            <a:pPr>
              <a:spcBef>
                <a:spcPts val="1200"/>
              </a:spcBef>
            </a:pPr>
            <a:r>
              <a:rPr lang="ru-RU" sz="3600" dirty="0"/>
              <a:t>Простота интеграции</a:t>
            </a:r>
          </a:p>
          <a:p>
            <a:pPr>
              <a:spcBef>
                <a:spcPts val="1200"/>
              </a:spcBef>
            </a:pPr>
            <a:r>
              <a:rPr lang="ru-RU" sz="3600" dirty="0" smtClean="0"/>
              <a:t>Повышение безопасности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3600" dirty="0" smtClean="0"/>
              <a:t>Возможность работы тонкого клиента</a:t>
            </a:r>
            <a:endParaRPr lang="ru-RU" sz="3600" dirty="0"/>
          </a:p>
          <a:p>
            <a:pPr lvl="1">
              <a:lnSpc>
                <a:spcPts val="3600"/>
              </a:lnSpc>
              <a:spcBef>
                <a:spcPts val="0"/>
              </a:spcBef>
            </a:pPr>
            <a:r>
              <a:rPr lang="ru-RU" sz="3200" dirty="0" smtClean="0"/>
              <a:t>  Низкая </a:t>
            </a:r>
            <a:r>
              <a:rPr lang="ru-RU" sz="3200" dirty="0"/>
              <a:t>стоимость внедрения</a:t>
            </a:r>
          </a:p>
          <a:p>
            <a:pPr lvl="1">
              <a:lnSpc>
                <a:spcPts val="3600"/>
              </a:lnSpc>
              <a:spcBef>
                <a:spcPts val="0"/>
              </a:spcBef>
            </a:pPr>
            <a:r>
              <a:rPr lang="ru-RU" sz="3200" dirty="0" smtClean="0"/>
              <a:t>  </a:t>
            </a:r>
            <a:r>
              <a:rPr lang="ru-RU" sz="3200" dirty="0"/>
              <a:t>Очень простая поддержка</a:t>
            </a:r>
          </a:p>
          <a:p>
            <a:pPr lvl="1">
              <a:lnSpc>
                <a:spcPts val="3600"/>
              </a:lnSpc>
              <a:spcBef>
                <a:spcPts val="0"/>
              </a:spcBef>
            </a:pPr>
            <a:r>
              <a:rPr lang="ru-RU" sz="3200" dirty="0" smtClean="0"/>
              <a:t>  </a:t>
            </a:r>
            <a:r>
              <a:rPr lang="ru-RU" sz="3200" dirty="0"/>
              <a:t>Независимость от ОС</a:t>
            </a:r>
          </a:p>
          <a:p>
            <a:pPr lvl="1">
              <a:lnSpc>
                <a:spcPts val="3600"/>
              </a:lnSpc>
              <a:spcBef>
                <a:spcPts val="0"/>
              </a:spcBef>
            </a:pPr>
            <a:r>
              <a:rPr lang="ru-RU" sz="3200" dirty="0" smtClean="0"/>
              <a:t>  </a:t>
            </a:r>
            <a:r>
              <a:rPr lang="ru-RU" sz="3200" dirty="0"/>
              <a:t>Доступность из любой </a:t>
            </a:r>
            <a:r>
              <a:rPr lang="ru-RU" sz="3200" dirty="0" smtClean="0"/>
              <a:t>точки мира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дает трехзвенная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541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Трехзвенная </a:t>
            </a:r>
            <a:r>
              <a:rPr lang="ru-RU" dirty="0" smtClean="0"/>
              <a:t>архитектура</a:t>
            </a:r>
            <a:br>
              <a:rPr lang="ru-RU" dirty="0" smtClean="0"/>
            </a:br>
            <a:r>
              <a:rPr lang="ru-RU" dirty="0" smtClean="0"/>
              <a:t>картинки из интернета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10" y="5013176"/>
            <a:ext cx="6404476" cy="151216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73" y="1988840"/>
            <a:ext cx="5238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0648"/>
            <a:ext cx="8028384" cy="61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7667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Клиент-серверная </a:t>
            </a:r>
            <a:r>
              <a:rPr lang="ru-RU" dirty="0" smtClean="0"/>
              <a:t>архитектура</a:t>
            </a:r>
            <a:br>
              <a:rPr lang="ru-RU" dirty="0" smtClean="0"/>
            </a:br>
            <a:r>
              <a:rPr lang="ru-RU" dirty="0"/>
              <a:t>картинки из интернета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8" y="1916832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18898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381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Клиент-серверная архитектура</a:t>
            </a:r>
            <a:br>
              <a:rPr lang="ru-RU" dirty="0"/>
            </a:br>
            <a:r>
              <a:rPr lang="ru-RU" dirty="0"/>
              <a:t>картинки из интернета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56" y="1916832"/>
            <a:ext cx="5142384" cy="4752528"/>
          </a:xfrm>
        </p:spPr>
      </p:pic>
    </p:spTree>
    <p:extLst>
      <p:ext uri="{BB962C8B-B14F-4D97-AF65-F5344CB8AC3E}">
        <p14:creationId xmlns:p14="http://schemas.microsoft.com/office/powerpoint/2010/main" val="38186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функции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196752"/>
            <a:ext cx="7498080" cy="547260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dirty="0" smtClean="0"/>
              <a:t>Управление </a:t>
            </a:r>
            <a:r>
              <a:rPr lang="ru-RU" dirty="0"/>
              <a:t>транзакциями. 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dirty="0" smtClean="0"/>
              <a:t>Управление блокировками и клинчами</a:t>
            </a:r>
            <a:endParaRPr lang="ru-RU" dirty="0"/>
          </a:p>
          <a:p>
            <a:pPr>
              <a:spcBef>
                <a:spcPts val="1200"/>
              </a:spcBef>
            </a:pPr>
            <a:r>
              <a:rPr lang="ru-RU" dirty="0" smtClean="0"/>
              <a:t>Управление </a:t>
            </a:r>
            <a:r>
              <a:rPr lang="ru-RU" dirty="0"/>
              <a:t>буферами оперативной </a:t>
            </a:r>
            <a:r>
              <a:rPr lang="ru-RU" dirty="0" smtClean="0"/>
              <a:t>памяти.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Ведение </a:t>
            </a:r>
            <a:r>
              <a:rPr lang="ru-RU" dirty="0"/>
              <a:t>журнала изменений в </a:t>
            </a:r>
            <a:r>
              <a:rPr lang="ru-RU" dirty="0" smtClean="0"/>
              <a:t>БД. 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Ведение словаря БД.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Обеспечение </a:t>
            </a:r>
            <a:r>
              <a:rPr lang="ru-RU" dirty="0"/>
              <a:t>целостности и безопасности БД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dirty="0"/>
              <a:t>Поддержка языков </a:t>
            </a:r>
            <a:r>
              <a:rPr lang="ru-RU" dirty="0" smtClean="0"/>
              <a:t>БД.</a:t>
            </a:r>
          </a:p>
          <a:p>
            <a:pPr>
              <a:spcBef>
                <a:spcPts val="1200"/>
              </a:spcBef>
            </a:pPr>
            <a:r>
              <a:rPr lang="ru-RU" dirty="0"/>
              <a:t>Управление данными во внешней памяти.</a:t>
            </a:r>
          </a:p>
          <a:p>
            <a:pPr>
              <a:spcBef>
                <a:spcPts val="12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1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Транзакция (</a:t>
            </a:r>
            <a:r>
              <a:rPr lang="ru-RU" dirty="0" smtClean="0"/>
              <a:t>простое </a:t>
            </a:r>
            <a:r>
              <a:rPr lang="ru-RU" dirty="0"/>
              <a:t>определение)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7704856" cy="4800600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err="1"/>
              <a:t>Транза́кция</a:t>
            </a:r>
            <a:r>
              <a:rPr lang="ru-RU" sz="2800" dirty="0"/>
              <a:t> (англ. </a:t>
            </a:r>
            <a:r>
              <a:rPr lang="ru-RU" sz="2800" i="1" dirty="0" err="1"/>
              <a:t>transaction</a:t>
            </a:r>
            <a:r>
              <a:rPr lang="ru-RU" sz="2800" dirty="0"/>
              <a:t>) — группа последовательных операций с базой данных, которая представляет собой логическую единицу работы с данными</a:t>
            </a:r>
            <a:r>
              <a:rPr lang="ru-RU" sz="2800" dirty="0" smtClean="0"/>
              <a:t>. </a:t>
            </a:r>
            <a:r>
              <a:rPr lang="ru-RU" sz="2800" dirty="0"/>
              <a:t>Транзакция может быть выполнена либо целиком и успешно, </a:t>
            </a:r>
            <a:r>
              <a:rPr lang="ru-RU" sz="2800" dirty="0" smtClean="0"/>
              <a:t>либо </a:t>
            </a:r>
            <a:r>
              <a:rPr lang="ru-RU" sz="2800" dirty="0"/>
              <a:t>не выполнена вообще</a:t>
            </a:r>
          </a:p>
        </p:txBody>
      </p:sp>
      <p:pic>
        <p:nvPicPr>
          <p:cNvPr id="4" name="Рисунок 3" descr="блокировка транзакци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75" y="3879701"/>
            <a:ext cx="5164546" cy="2978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8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76263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Простой пример транзакции (перевод денег между счетами)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1772816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Платежное поручение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76256" y="1772816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Платежное поручение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5" idx="1"/>
          </p:cNvCxnSpPr>
          <p:nvPr/>
        </p:nvCxnSpPr>
        <p:spPr>
          <a:xfrm>
            <a:off x="3131840" y="2204864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891083" y="2872994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Счёт дебета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3"/>
            <a:endCxn id="9" idx="1"/>
          </p:cNvCxnSpPr>
          <p:nvPr/>
        </p:nvCxnSpPr>
        <p:spPr>
          <a:xfrm>
            <a:off x="3146667" y="3305042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75656" y="3970780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Счёт </a:t>
            </a:r>
            <a:r>
              <a:rPr lang="ru-RU" dirty="0" smtClean="0">
                <a:solidFill>
                  <a:schemeClr val="tx1"/>
                </a:solidFill>
              </a:rPr>
              <a:t>кредита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76256" y="3970780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Счёт кредита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1" idx="3"/>
            <a:endCxn id="12" idx="1"/>
          </p:cNvCxnSpPr>
          <p:nvPr/>
        </p:nvCxnSpPr>
        <p:spPr>
          <a:xfrm>
            <a:off x="3131840" y="4402828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880101" y="5068565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Проводка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endCxn id="15" idx="1"/>
          </p:cNvCxnSpPr>
          <p:nvPr/>
        </p:nvCxnSpPr>
        <p:spPr>
          <a:xfrm>
            <a:off x="3135685" y="5500613"/>
            <a:ext cx="3744416" cy="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490483" y="2872994"/>
            <a:ext cx="165618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Счёт дебета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7876" y="1769790"/>
            <a:ext cx="23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состояния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96579" y="2270607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ведено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18075" y="2270607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Исполнено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679992" y="28661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суммы (+100)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711698" y="397078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суммы (-100)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624146" y="3363765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Наращивание оборотов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604686" y="4461550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Наращивание оборотов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561655" y="506856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проводки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62172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Согласованное состояние  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62172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Согласованное состояние  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 fontScale="90000"/>
          </a:bodyPr>
          <a:lstStyle/>
          <a:p>
            <a:r>
              <a:rPr lang="ru-RU" dirty="0"/>
              <a:t>ACID, или свойства транзакции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12776"/>
            <a:ext cx="7920880" cy="5293568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ru-RU" sz="5500" b="1" dirty="0" err="1" smtClean="0"/>
              <a:t>Atomic</a:t>
            </a:r>
            <a:r>
              <a:rPr lang="ru-RU" sz="5500" dirty="0"/>
              <a:t> </a:t>
            </a:r>
            <a:r>
              <a:rPr lang="ru-RU" sz="5500" dirty="0" smtClean="0"/>
              <a:t>- </a:t>
            </a:r>
            <a:r>
              <a:rPr lang="ru-RU" sz="5500" dirty="0"/>
              <a:t>атомарность. </a:t>
            </a:r>
            <a:r>
              <a:rPr lang="ru-RU" sz="5500" dirty="0" smtClean="0"/>
              <a:t>Транзакция </a:t>
            </a:r>
            <a:r>
              <a:rPr lang="ru-RU" sz="5500" dirty="0"/>
              <a:t>это неделимая единица, которая должна быть либо выполнена, либо отменена.</a:t>
            </a:r>
          </a:p>
          <a:p>
            <a:pPr lvl="0"/>
            <a:r>
              <a:rPr lang="ru-RU" sz="5500" b="1" dirty="0" err="1" smtClean="0"/>
              <a:t>Coordination</a:t>
            </a:r>
            <a:r>
              <a:rPr lang="ru-RU" sz="5500" dirty="0" smtClean="0"/>
              <a:t> - согласованность</a:t>
            </a:r>
            <a:r>
              <a:rPr lang="ru-RU" sz="5500" dirty="0"/>
              <a:t>. Смысл транзакции состоит в том, чтобы база данных переходила из одного согласованного состояния в другое.</a:t>
            </a:r>
          </a:p>
          <a:p>
            <a:pPr lvl="0"/>
            <a:r>
              <a:rPr lang="ru-RU" sz="5500" b="1" dirty="0" err="1" smtClean="0"/>
              <a:t>Insulativity</a:t>
            </a:r>
            <a:r>
              <a:rPr lang="ru-RU" sz="5500" b="1" dirty="0" smtClean="0"/>
              <a:t> </a:t>
            </a:r>
            <a:r>
              <a:rPr lang="ru-RU" sz="5500" dirty="0" smtClean="0"/>
              <a:t>- изолированность</a:t>
            </a:r>
            <a:r>
              <a:rPr lang="ru-RU" sz="5500" dirty="0"/>
              <a:t>. Каждая транзакция, которая выполняется, не зависит от остальных. Все результаты одного процесса, доступные в промежутках, не должны быть видны другим транзакциям.</a:t>
            </a:r>
          </a:p>
          <a:p>
            <a:pPr lvl="0"/>
            <a:r>
              <a:rPr lang="ru-RU" sz="5500" b="1" dirty="0" err="1" smtClean="0"/>
              <a:t>Duration</a:t>
            </a:r>
            <a:r>
              <a:rPr lang="ru-RU" sz="5500" b="1" dirty="0" smtClean="0"/>
              <a:t> </a:t>
            </a:r>
            <a:r>
              <a:rPr lang="ru-RU" sz="5500" dirty="0" smtClean="0"/>
              <a:t>- надежность</a:t>
            </a:r>
            <a:r>
              <a:rPr lang="ru-RU" sz="5500" dirty="0"/>
              <a:t>. Все результаты, которые были достигнуты в ходе успешной транзакции</a:t>
            </a:r>
            <a:r>
              <a:rPr lang="ru-RU" sz="5500" dirty="0" smtClean="0"/>
              <a:t>, наверняка </a:t>
            </a:r>
            <a:r>
              <a:rPr lang="ru-RU" sz="5500" dirty="0"/>
              <a:t>сохраняются в базе </a:t>
            </a:r>
            <a:r>
              <a:rPr lang="ru-RU" sz="5500" dirty="0" smtClean="0"/>
              <a:t>данных.</a:t>
            </a:r>
            <a:endParaRPr lang="ru-RU" sz="55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9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956376" cy="9985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Транзакция (правильное 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47800"/>
            <a:ext cx="7488832" cy="5293568"/>
          </a:xfrm>
        </p:spPr>
        <p:txBody>
          <a:bodyPr/>
          <a:lstStyle/>
          <a:p>
            <a:pPr algn="just"/>
            <a:r>
              <a:rPr lang="ru-RU" sz="2600" b="1" dirty="0" smtClean="0"/>
              <a:t>Транзакция это процесс, который </a:t>
            </a:r>
            <a:r>
              <a:rPr lang="ru-RU" sz="2600" b="1" dirty="0"/>
              <a:t>переводит базу данных из одного согласованного состояния, в другое согласованное состояние. Допускается, что в процессе транзакции согласованность может </a:t>
            </a:r>
            <a:r>
              <a:rPr lang="ru-RU" sz="2600" b="1" dirty="0" smtClean="0"/>
              <a:t>нарушаться, но извне транзакции этого не видно </a:t>
            </a:r>
            <a:endParaRPr lang="ru-RU" sz="2600" b="1" dirty="0"/>
          </a:p>
          <a:p>
            <a:endParaRPr lang="ru-RU" dirty="0"/>
          </a:p>
        </p:txBody>
      </p:sp>
      <p:pic>
        <p:nvPicPr>
          <p:cNvPr id="4" name="Рисунок 3" descr="блокировка транзакций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39" y="3951635"/>
            <a:ext cx="5164546" cy="2906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Д -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учебного курса общие сведения</Template>
  <TotalTime>0</TotalTime>
  <Words>1876</Words>
  <Application>Microsoft Office PowerPoint</Application>
  <PresentationFormat>Экран (4:3)</PresentationFormat>
  <Paragraphs>360</Paragraphs>
  <Slides>45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57" baseType="lpstr">
      <vt:lpstr>微软雅黑</vt:lpstr>
      <vt:lpstr>宋体</vt:lpstr>
      <vt:lpstr>Arial</vt:lpstr>
      <vt:lpstr>Calibri</vt:lpstr>
      <vt:lpstr>Calibri Light</vt:lpstr>
      <vt:lpstr>Corbel</vt:lpstr>
      <vt:lpstr>Gill Sans MT</vt:lpstr>
      <vt:lpstr>Verdana</vt:lpstr>
      <vt:lpstr>Wingdings</vt:lpstr>
      <vt:lpstr>Wingdings 2</vt:lpstr>
      <vt:lpstr>БД -Солнцестояние</vt:lpstr>
      <vt:lpstr>Специальное оформление</vt:lpstr>
      <vt:lpstr>База данных и  СУБД</vt:lpstr>
      <vt:lpstr>12 правил Кодда</vt:lpstr>
      <vt:lpstr>Одно правило Фомина</vt:lpstr>
      <vt:lpstr>Дерево реляционных СУБД</vt:lpstr>
      <vt:lpstr>Основные функции СУБД</vt:lpstr>
      <vt:lpstr>Транзакция (простое определение)</vt:lpstr>
      <vt:lpstr>Простой пример транзакции (перевод денег между счетами)</vt:lpstr>
      <vt:lpstr>ACID, или свойства транзакции</vt:lpstr>
      <vt:lpstr>Транзакция (правильное определение)</vt:lpstr>
      <vt:lpstr>Сложный пример транзакции (выдача денег через кассу)</vt:lpstr>
      <vt:lpstr>Простой пример транзакции (перевод денег между счетами)</vt:lpstr>
      <vt:lpstr>Механизмы транзакций (snapshot)</vt:lpstr>
      <vt:lpstr>Окончание транзакции (успех) COMMIT</vt:lpstr>
      <vt:lpstr>Окончание транзакции (неудача) ROLLBACK</vt:lpstr>
      <vt:lpstr>Блокировки и клинчи</vt:lpstr>
      <vt:lpstr>Множественные клинчи</vt:lpstr>
      <vt:lpstr>Как выйти из клинча</vt:lpstr>
      <vt:lpstr>Последовательное выполнение транзакций</vt:lpstr>
      <vt:lpstr>Поддержка транзакций в SQL</vt:lpstr>
      <vt:lpstr>Журналирование</vt:lpstr>
      <vt:lpstr>Журналирование</vt:lpstr>
      <vt:lpstr>Зачем нужны журналы транзакций?</vt:lpstr>
      <vt:lpstr>Копирование базы данных   ИЛИ  Репликация. Первый шаг</vt:lpstr>
      <vt:lpstr>Репликация.  Второй шаг и рабочая схема</vt:lpstr>
      <vt:lpstr>Восстановление данных после сбоев  (причины и последствия)</vt:lpstr>
      <vt:lpstr>Восстановление данных после сбоев (крах оперативной памяти)</vt:lpstr>
      <vt:lpstr>Восстановление данных после потери (искажения) данных на устройствах долговременной памяти</vt:lpstr>
      <vt:lpstr>Восстановление данных после сбоев (ошибки неизвестного происхождения)</vt:lpstr>
      <vt:lpstr>Поддержка языков БД</vt:lpstr>
      <vt:lpstr>Словарь БД</vt:lpstr>
      <vt:lpstr>Словарь СУБД Oracle</vt:lpstr>
      <vt:lpstr>Словарь СУБД Oracle</vt:lpstr>
      <vt:lpstr>Файлы и логические структуры</vt:lpstr>
      <vt:lpstr>Управление внешней памятью</vt:lpstr>
      <vt:lpstr>Контрольные вопросы</vt:lpstr>
      <vt:lpstr>Как СУБД общаются с клиентами</vt:lpstr>
      <vt:lpstr>Клиент-серверная архитектура</vt:lpstr>
      <vt:lpstr>Трехзвенная архитектура</vt:lpstr>
      <vt:lpstr>Трехзвенная архитектура</vt:lpstr>
      <vt:lpstr>Трехзвенная архитектура</vt:lpstr>
      <vt:lpstr>Что дает трехзвенная архитектура</vt:lpstr>
      <vt:lpstr>Трехзвенная архитектура картинки из интернета</vt:lpstr>
      <vt:lpstr>Презентация PowerPoint</vt:lpstr>
      <vt:lpstr>Клиент-серверная архитектура картинки из интернета</vt:lpstr>
      <vt:lpstr>Клиент-серверная архитектура картинки из интернета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2015-11-06T18:29:11Z</dcterms:created>
  <dcterms:modified xsi:type="dcterms:W3CDTF">2017-09-22T12:22:32Z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