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80"/>
  </p:notesMasterIdLst>
  <p:handoutMasterIdLst>
    <p:handoutMasterId r:id="rId81"/>
  </p:handoutMasterIdLst>
  <p:sldIdLst>
    <p:sldId id="776" r:id="rId4"/>
    <p:sldId id="777" r:id="rId5"/>
    <p:sldId id="698" r:id="rId6"/>
    <p:sldId id="699" r:id="rId7"/>
    <p:sldId id="700" r:id="rId8"/>
    <p:sldId id="771" r:id="rId9"/>
    <p:sldId id="772" r:id="rId10"/>
    <p:sldId id="732" r:id="rId11"/>
    <p:sldId id="701" r:id="rId12"/>
    <p:sldId id="808" r:id="rId13"/>
    <p:sldId id="702" r:id="rId14"/>
    <p:sldId id="703" r:id="rId15"/>
    <p:sldId id="704" r:id="rId16"/>
    <p:sldId id="705" r:id="rId17"/>
    <p:sldId id="706" r:id="rId18"/>
    <p:sldId id="715" r:id="rId19"/>
    <p:sldId id="708" r:id="rId20"/>
    <p:sldId id="709" r:id="rId21"/>
    <p:sldId id="711" r:id="rId22"/>
    <p:sldId id="747" r:id="rId23"/>
    <p:sldId id="748" r:id="rId24"/>
    <p:sldId id="746" r:id="rId25"/>
    <p:sldId id="714" r:id="rId26"/>
    <p:sldId id="719" r:id="rId27"/>
    <p:sldId id="720" r:id="rId28"/>
    <p:sldId id="721" r:id="rId29"/>
    <p:sldId id="722" r:id="rId30"/>
    <p:sldId id="723" r:id="rId31"/>
    <p:sldId id="749" r:id="rId32"/>
    <p:sldId id="731" r:id="rId33"/>
    <p:sldId id="733" r:id="rId34"/>
    <p:sldId id="734" r:id="rId35"/>
    <p:sldId id="766" r:id="rId36"/>
    <p:sldId id="767" r:id="rId37"/>
    <p:sldId id="735" r:id="rId38"/>
    <p:sldId id="736" r:id="rId39"/>
    <p:sldId id="737" r:id="rId40"/>
    <p:sldId id="738" r:id="rId41"/>
    <p:sldId id="754" r:id="rId42"/>
    <p:sldId id="755" r:id="rId43"/>
    <p:sldId id="782" r:id="rId44"/>
    <p:sldId id="779" r:id="rId45"/>
    <p:sldId id="778" r:id="rId46"/>
    <p:sldId id="783" r:id="rId47"/>
    <p:sldId id="756" r:id="rId48"/>
    <p:sldId id="757" r:id="rId49"/>
    <p:sldId id="768" r:id="rId50"/>
    <p:sldId id="759" r:id="rId51"/>
    <p:sldId id="760" r:id="rId52"/>
    <p:sldId id="761" r:id="rId53"/>
    <p:sldId id="798" r:id="rId54"/>
    <p:sldId id="802" r:id="rId55"/>
    <p:sldId id="805" r:id="rId56"/>
    <p:sldId id="803" r:id="rId57"/>
    <p:sldId id="804" r:id="rId58"/>
    <p:sldId id="806" r:id="rId59"/>
    <p:sldId id="799" r:id="rId60"/>
    <p:sldId id="800" r:id="rId61"/>
    <p:sldId id="801" r:id="rId62"/>
    <p:sldId id="765" r:id="rId63"/>
    <p:sldId id="750" r:id="rId64"/>
    <p:sldId id="751" r:id="rId65"/>
    <p:sldId id="752" r:id="rId66"/>
    <p:sldId id="753" r:id="rId67"/>
    <p:sldId id="784" r:id="rId68"/>
    <p:sldId id="786" r:id="rId69"/>
    <p:sldId id="792" r:id="rId70"/>
    <p:sldId id="788" r:id="rId71"/>
    <p:sldId id="787" r:id="rId72"/>
    <p:sldId id="789" r:id="rId73"/>
    <p:sldId id="793" r:id="rId74"/>
    <p:sldId id="794" r:id="rId75"/>
    <p:sldId id="795" r:id="rId76"/>
    <p:sldId id="796" r:id="rId77"/>
    <p:sldId id="797" r:id="rId78"/>
    <p:sldId id="807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2" autoAdjust="0"/>
    <p:restoredTop sz="85330" autoAdjust="0"/>
  </p:normalViewPr>
  <p:slideViewPr>
    <p:cSldViewPr>
      <p:cViewPr varScale="1">
        <p:scale>
          <a:sx n="66" d="100"/>
          <a:sy n="66" d="100"/>
        </p:scale>
        <p:origin x="1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C5B8E-CB0C-41D9-B086-A59A2A66DC3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AE9EED-4F22-4CA0-96BE-33CA294B7F37}">
      <dgm:prSet phldrT="[Текст]"/>
      <dgm:spPr/>
      <dgm:t>
        <a:bodyPr/>
        <a:lstStyle/>
        <a:p>
          <a:r>
            <a:rPr lang="ru-RU" dirty="0" smtClean="0"/>
            <a:t>1986</a:t>
          </a:r>
          <a:endParaRPr lang="ru-RU" dirty="0"/>
        </a:p>
      </dgm:t>
    </dgm:pt>
    <dgm:pt modelId="{54B7C670-E0F0-4F6D-BC10-AD535316A16A}" type="parTrans" cxnId="{BB938006-EC07-40A5-A0B0-B77B05FBAAAA}">
      <dgm:prSet/>
      <dgm:spPr/>
      <dgm:t>
        <a:bodyPr/>
        <a:lstStyle/>
        <a:p>
          <a:endParaRPr lang="ru-RU"/>
        </a:p>
      </dgm:t>
    </dgm:pt>
    <dgm:pt modelId="{037274CF-9F24-4F9B-BD90-395653CCAF50}" type="sibTrans" cxnId="{BB938006-EC07-40A5-A0B0-B77B05FBAAAA}">
      <dgm:prSet/>
      <dgm:spPr/>
      <dgm:t>
        <a:bodyPr/>
        <a:lstStyle/>
        <a:p>
          <a:endParaRPr lang="ru-RU"/>
        </a:p>
      </dgm:t>
    </dgm:pt>
    <dgm:pt modelId="{DBBCF1B3-6208-4179-9A71-5CE442EC8FF0}">
      <dgm:prSet phldrT="[Текст]" custT="1"/>
      <dgm:spPr/>
      <dgm:t>
        <a:bodyPr/>
        <a:lstStyle/>
        <a:p>
          <a:r>
            <a:rPr lang="ru-RU" sz="2400" dirty="0" smtClean="0"/>
            <a:t>Первый стандарт </a:t>
          </a:r>
          <a:r>
            <a:rPr lang="en-US" sz="2400" dirty="0" smtClean="0"/>
            <a:t>SQL</a:t>
          </a:r>
          <a:r>
            <a:rPr lang="ru-RU" sz="2400" dirty="0" smtClean="0"/>
            <a:t>1</a:t>
          </a:r>
          <a:endParaRPr lang="ru-RU" sz="2400" dirty="0"/>
        </a:p>
      </dgm:t>
    </dgm:pt>
    <dgm:pt modelId="{B660C129-80D2-452C-8AC7-4E0B501A8AB4}" type="parTrans" cxnId="{E7312D3A-7262-49AC-8E03-361AE70EBC08}">
      <dgm:prSet/>
      <dgm:spPr/>
      <dgm:t>
        <a:bodyPr/>
        <a:lstStyle/>
        <a:p>
          <a:endParaRPr lang="ru-RU"/>
        </a:p>
      </dgm:t>
    </dgm:pt>
    <dgm:pt modelId="{CA6AF2D4-5545-4DF8-B440-E0A2BD30C0CC}" type="sibTrans" cxnId="{E7312D3A-7262-49AC-8E03-361AE70EBC08}">
      <dgm:prSet/>
      <dgm:spPr/>
      <dgm:t>
        <a:bodyPr/>
        <a:lstStyle/>
        <a:p>
          <a:endParaRPr lang="ru-RU"/>
        </a:p>
      </dgm:t>
    </dgm:pt>
    <dgm:pt modelId="{FAA1E546-53E5-47C9-B3C0-1EFD7955D016}">
      <dgm:prSet phldrT="[Текст]" custT="1"/>
      <dgm:spPr/>
      <dgm:t>
        <a:bodyPr/>
        <a:lstStyle/>
        <a:p>
          <a:r>
            <a:rPr lang="ru-RU" sz="2400" dirty="0" smtClean="0"/>
            <a:t>Принят </a:t>
          </a:r>
          <a:r>
            <a:rPr lang="en-US" sz="2400" dirty="0" smtClean="0"/>
            <a:t>ANSI</a:t>
          </a:r>
          <a:r>
            <a:rPr lang="ru-RU" sz="2400" dirty="0" smtClean="0"/>
            <a:t>, одобрен </a:t>
          </a:r>
          <a:r>
            <a:rPr lang="en-US" sz="2400" dirty="0" smtClean="0"/>
            <a:t>ISO</a:t>
          </a:r>
          <a:endParaRPr lang="ru-RU" sz="2400" dirty="0"/>
        </a:p>
      </dgm:t>
    </dgm:pt>
    <dgm:pt modelId="{738EBFDC-4F33-41FC-8EB9-DDAED9D5AA63}" type="parTrans" cxnId="{FAE544FD-5322-469F-B646-FCD382CE25E5}">
      <dgm:prSet/>
      <dgm:spPr/>
      <dgm:t>
        <a:bodyPr/>
        <a:lstStyle/>
        <a:p>
          <a:endParaRPr lang="ru-RU"/>
        </a:p>
      </dgm:t>
    </dgm:pt>
    <dgm:pt modelId="{89D6934A-854E-402C-A0A3-63D7B2FF461A}" type="sibTrans" cxnId="{FAE544FD-5322-469F-B646-FCD382CE25E5}">
      <dgm:prSet/>
      <dgm:spPr/>
      <dgm:t>
        <a:bodyPr/>
        <a:lstStyle/>
        <a:p>
          <a:endParaRPr lang="ru-RU"/>
        </a:p>
      </dgm:t>
    </dgm:pt>
    <dgm:pt modelId="{8A722B01-1CAB-4784-ACD1-D5B17A5A4E23}">
      <dgm:prSet phldrT="[Текст]"/>
      <dgm:spPr/>
      <dgm:t>
        <a:bodyPr/>
        <a:lstStyle/>
        <a:p>
          <a:r>
            <a:rPr lang="ru-RU" dirty="0" smtClean="0"/>
            <a:t>1999</a:t>
          </a:r>
          <a:endParaRPr lang="ru-RU" dirty="0"/>
        </a:p>
      </dgm:t>
    </dgm:pt>
    <dgm:pt modelId="{1E9190F3-C5FE-4EA8-AA4B-5A70DBCE161D}" type="parTrans" cxnId="{B99AB77F-E46F-430B-B4AF-CD86F021EADE}">
      <dgm:prSet/>
      <dgm:spPr/>
      <dgm:t>
        <a:bodyPr/>
        <a:lstStyle/>
        <a:p>
          <a:endParaRPr lang="ru-RU"/>
        </a:p>
      </dgm:t>
    </dgm:pt>
    <dgm:pt modelId="{F347AD9F-EF0A-4785-BACF-3472276BA263}" type="sibTrans" cxnId="{B99AB77F-E46F-430B-B4AF-CD86F021EADE}">
      <dgm:prSet/>
      <dgm:spPr/>
      <dgm:t>
        <a:bodyPr/>
        <a:lstStyle/>
        <a:p>
          <a:endParaRPr lang="ru-RU"/>
        </a:p>
      </dgm:t>
    </dgm:pt>
    <dgm:pt modelId="{CEDA68F8-CFA1-489C-A50C-27118304E665}">
      <dgm:prSet phldrT="[Текст]"/>
      <dgm:spPr/>
      <dgm:t>
        <a:bodyPr/>
        <a:lstStyle/>
        <a:p>
          <a:r>
            <a:rPr lang="ru-RU" dirty="0" smtClean="0"/>
            <a:t>Стандарт </a:t>
          </a:r>
          <a:r>
            <a:rPr lang="en-US" dirty="0" smtClean="0"/>
            <a:t>SQL3</a:t>
          </a:r>
          <a:endParaRPr lang="ru-RU" dirty="0"/>
        </a:p>
      </dgm:t>
    </dgm:pt>
    <dgm:pt modelId="{E71C9A79-2A00-4908-B209-E171A0E71409}" type="parTrans" cxnId="{4E953808-B34F-48C7-879C-85940B421FFA}">
      <dgm:prSet/>
      <dgm:spPr/>
      <dgm:t>
        <a:bodyPr/>
        <a:lstStyle/>
        <a:p>
          <a:endParaRPr lang="ru-RU"/>
        </a:p>
      </dgm:t>
    </dgm:pt>
    <dgm:pt modelId="{67A0211B-615D-4360-BA2A-72BEE7E696FB}" type="sibTrans" cxnId="{4E953808-B34F-48C7-879C-85940B421FFA}">
      <dgm:prSet/>
      <dgm:spPr/>
      <dgm:t>
        <a:bodyPr/>
        <a:lstStyle/>
        <a:p>
          <a:endParaRPr lang="ru-RU"/>
        </a:p>
      </dgm:t>
    </dgm:pt>
    <dgm:pt modelId="{90506144-0A4E-462E-B01F-73C47B51AE0A}">
      <dgm:prSet phldrT="[Текст]"/>
      <dgm:spPr/>
      <dgm:t>
        <a:bodyPr/>
        <a:lstStyle/>
        <a:p>
          <a:r>
            <a:rPr lang="ru-RU" dirty="0" smtClean="0"/>
            <a:t>Стандарт приобрёл модульную структуру </a:t>
          </a:r>
          <a:endParaRPr lang="ru-RU" dirty="0"/>
        </a:p>
      </dgm:t>
    </dgm:pt>
    <dgm:pt modelId="{83F32CEF-DEC1-423C-AEBA-08C5DDA45450}" type="parTrans" cxnId="{1AD67380-ABEF-4ABB-BBE4-32CF4973D3AD}">
      <dgm:prSet/>
      <dgm:spPr/>
      <dgm:t>
        <a:bodyPr/>
        <a:lstStyle/>
        <a:p>
          <a:endParaRPr lang="ru-RU"/>
        </a:p>
      </dgm:t>
    </dgm:pt>
    <dgm:pt modelId="{3FA72ECB-BCAD-4589-9550-341AB0163244}" type="sibTrans" cxnId="{1AD67380-ABEF-4ABB-BBE4-32CF4973D3AD}">
      <dgm:prSet/>
      <dgm:spPr/>
      <dgm:t>
        <a:bodyPr/>
        <a:lstStyle/>
        <a:p>
          <a:endParaRPr lang="ru-RU"/>
        </a:p>
      </dgm:t>
    </dgm:pt>
    <dgm:pt modelId="{1B19DA0D-697F-413F-BB48-04E95A0C2C42}">
      <dgm:prSet phldrT="[Текст]"/>
      <dgm:spPr/>
      <dgm:t>
        <a:bodyPr/>
        <a:lstStyle/>
        <a:p>
          <a:r>
            <a:rPr lang="ru-RU" dirty="0" smtClean="0"/>
            <a:t>2003</a:t>
          </a:r>
          <a:endParaRPr lang="ru-RU" dirty="0"/>
        </a:p>
      </dgm:t>
    </dgm:pt>
    <dgm:pt modelId="{BBE1A136-5ACB-4829-9CDB-EE218E7309FE}" type="parTrans" cxnId="{4C723C79-96F4-4456-8313-2B0012DE5A96}">
      <dgm:prSet/>
      <dgm:spPr/>
      <dgm:t>
        <a:bodyPr/>
        <a:lstStyle/>
        <a:p>
          <a:endParaRPr lang="ru-RU"/>
        </a:p>
      </dgm:t>
    </dgm:pt>
    <dgm:pt modelId="{CE4FF001-5B5F-40DE-8658-84090B2CADD4}" type="sibTrans" cxnId="{4C723C79-96F4-4456-8313-2B0012DE5A96}">
      <dgm:prSet/>
      <dgm:spPr/>
      <dgm:t>
        <a:bodyPr/>
        <a:lstStyle/>
        <a:p>
          <a:endParaRPr lang="ru-RU"/>
        </a:p>
      </dgm:t>
    </dgm:pt>
    <dgm:pt modelId="{2B066505-3902-48D6-A443-5DA14EFFBB74}">
      <dgm:prSet phldrT="[Текст]"/>
      <dgm:spPr/>
      <dgm:t>
        <a:bodyPr/>
        <a:lstStyle/>
        <a:p>
          <a:r>
            <a:rPr lang="ru-RU" dirty="0" smtClean="0"/>
            <a:t>Введены расширения для работы с XML-данными и оконные функции (для БД </a:t>
          </a:r>
          <a:r>
            <a:rPr lang="en-US" dirty="0" smtClean="0"/>
            <a:t>OLAP</a:t>
          </a:r>
          <a:r>
            <a:rPr lang="ru-RU" dirty="0" smtClean="0"/>
            <a:t>)</a:t>
          </a:r>
          <a:endParaRPr lang="ru-RU" dirty="0"/>
        </a:p>
      </dgm:t>
    </dgm:pt>
    <dgm:pt modelId="{B5DE1115-B1F6-4834-AB19-A669BD3E0AAB}" type="parTrans" cxnId="{1936EE79-9090-4EC8-8A84-880524FB4A37}">
      <dgm:prSet/>
      <dgm:spPr/>
      <dgm:t>
        <a:bodyPr/>
        <a:lstStyle/>
        <a:p>
          <a:endParaRPr lang="ru-RU"/>
        </a:p>
      </dgm:t>
    </dgm:pt>
    <dgm:pt modelId="{C0A34A39-457A-4BE4-9D44-33CFCAAACFDA}" type="sibTrans" cxnId="{1936EE79-9090-4EC8-8A84-880524FB4A37}">
      <dgm:prSet/>
      <dgm:spPr/>
      <dgm:t>
        <a:bodyPr/>
        <a:lstStyle/>
        <a:p>
          <a:endParaRPr lang="ru-RU"/>
        </a:p>
      </dgm:t>
    </dgm:pt>
    <dgm:pt modelId="{7EC48EAF-5126-42BA-9A00-86A8261AAB78}" type="pres">
      <dgm:prSet presAssocID="{570C5B8E-CB0C-41D9-B086-A59A2A66DC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B6BA20-34F2-4A7D-9724-C3DA681BF515}" type="pres">
      <dgm:prSet presAssocID="{A9AE9EED-4F22-4CA0-96BE-33CA294B7F37}" presName="composite" presStyleCnt="0"/>
      <dgm:spPr/>
    </dgm:pt>
    <dgm:pt modelId="{E4FF6247-CA4F-4C50-93AF-01A9BF12B3D5}" type="pres">
      <dgm:prSet presAssocID="{A9AE9EED-4F22-4CA0-96BE-33CA294B7F3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AE4320-A08C-4BA4-8659-DAC8822A23AF}" type="pres">
      <dgm:prSet presAssocID="{A9AE9EED-4F22-4CA0-96BE-33CA294B7F37}" presName="descendantText" presStyleLbl="alignAcc1" presStyleIdx="0" presStyleCnt="3" custLinFactNeighborY="-45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F338C8-4C27-4947-BF3E-69992FEF13C3}" type="pres">
      <dgm:prSet presAssocID="{037274CF-9F24-4F9B-BD90-395653CCAF50}" presName="sp" presStyleCnt="0"/>
      <dgm:spPr/>
    </dgm:pt>
    <dgm:pt modelId="{5CBD6D77-DD28-4F3D-8F98-E3FD12E590E3}" type="pres">
      <dgm:prSet presAssocID="{8A722B01-1CAB-4784-ACD1-D5B17A5A4E23}" presName="composite" presStyleCnt="0"/>
      <dgm:spPr/>
    </dgm:pt>
    <dgm:pt modelId="{58D96403-070A-43F3-8208-30787868D917}" type="pres">
      <dgm:prSet presAssocID="{8A722B01-1CAB-4784-ACD1-D5B17A5A4E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971A94-06B2-419C-BEE8-AB186241A9DE}" type="pres">
      <dgm:prSet presAssocID="{8A722B01-1CAB-4784-ACD1-D5B17A5A4E23}" presName="descendantText" presStyleLbl="alignAcc1" presStyleIdx="1" presStyleCnt="3" custScaleY="1037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0A51A8-0868-40D1-8AD8-BEBCDD6357D3}" type="pres">
      <dgm:prSet presAssocID="{F347AD9F-EF0A-4785-BACF-3472276BA263}" presName="sp" presStyleCnt="0"/>
      <dgm:spPr/>
    </dgm:pt>
    <dgm:pt modelId="{E3AB95FE-7BFF-4C8B-8786-B6BF127B0939}" type="pres">
      <dgm:prSet presAssocID="{1B19DA0D-697F-413F-BB48-04E95A0C2C42}" presName="composite" presStyleCnt="0"/>
      <dgm:spPr/>
    </dgm:pt>
    <dgm:pt modelId="{4AACBD00-E65B-4E77-BCE7-BE662788A55D}" type="pres">
      <dgm:prSet presAssocID="{1B19DA0D-697F-413F-BB48-04E95A0C2C42}" presName="parentText" presStyleLbl="alignNode1" presStyleIdx="2" presStyleCnt="3" custLinFactNeighborX="-3880" custLinFactNeighborY="-313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F06B3D-A225-4149-8754-AC845716242E}" type="pres">
      <dgm:prSet presAssocID="{1B19DA0D-697F-413F-BB48-04E95A0C2C42}" presName="descendantText" presStyleLbl="alignAcc1" presStyleIdx="2" presStyleCnt="3" custScaleX="99760" custScaleY="98593" custLinFactNeighborX="120" custLinFactNeighborY="-82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826C24-F5D3-4AA2-8117-8D9AB1A01E24}" type="presOf" srcId="{DBBCF1B3-6208-4179-9A71-5CE442EC8FF0}" destId="{97AE4320-A08C-4BA4-8659-DAC8822A23AF}" srcOrd="0" destOrd="0" presId="urn:microsoft.com/office/officeart/2005/8/layout/chevron2"/>
    <dgm:cxn modelId="{BB938006-EC07-40A5-A0B0-B77B05FBAAAA}" srcId="{570C5B8E-CB0C-41D9-B086-A59A2A66DC3D}" destId="{A9AE9EED-4F22-4CA0-96BE-33CA294B7F37}" srcOrd="0" destOrd="0" parTransId="{54B7C670-E0F0-4F6D-BC10-AD535316A16A}" sibTransId="{037274CF-9F24-4F9B-BD90-395653CCAF50}"/>
    <dgm:cxn modelId="{1936EE79-9090-4EC8-8A84-880524FB4A37}" srcId="{1B19DA0D-697F-413F-BB48-04E95A0C2C42}" destId="{2B066505-3902-48D6-A443-5DA14EFFBB74}" srcOrd="0" destOrd="0" parTransId="{B5DE1115-B1F6-4834-AB19-A669BD3E0AAB}" sibTransId="{C0A34A39-457A-4BE4-9D44-33CFCAAACFDA}"/>
    <dgm:cxn modelId="{B99AB77F-E46F-430B-B4AF-CD86F021EADE}" srcId="{570C5B8E-CB0C-41D9-B086-A59A2A66DC3D}" destId="{8A722B01-1CAB-4784-ACD1-D5B17A5A4E23}" srcOrd="1" destOrd="0" parTransId="{1E9190F3-C5FE-4EA8-AA4B-5A70DBCE161D}" sibTransId="{F347AD9F-EF0A-4785-BACF-3472276BA263}"/>
    <dgm:cxn modelId="{68344F98-F2F8-43A8-A0BE-0ADA5B97A126}" type="presOf" srcId="{CEDA68F8-CFA1-489C-A50C-27118304E665}" destId="{75971A94-06B2-419C-BEE8-AB186241A9DE}" srcOrd="0" destOrd="0" presId="urn:microsoft.com/office/officeart/2005/8/layout/chevron2"/>
    <dgm:cxn modelId="{4C723C79-96F4-4456-8313-2B0012DE5A96}" srcId="{570C5B8E-CB0C-41D9-B086-A59A2A66DC3D}" destId="{1B19DA0D-697F-413F-BB48-04E95A0C2C42}" srcOrd="2" destOrd="0" parTransId="{BBE1A136-5ACB-4829-9CDB-EE218E7309FE}" sibTransId="{CE4FF001-5B5F-40DE-8658-84090B2CADD4}"/>
    <dgm:cxn modelId="{FAE544FD-5322-469F-B646-FCD382CE25E5}" srcId="{A9AE9EED-4F22-4CA0-96BE-33CA294B7F37}" destId="{FAA1E546-53E5-47C9-B3C0-1EFD7955D016}" srcOrd="1" destOrd="0" parTransId="{738EBFDC-4F33-41FC-8EB9-DDAED9D5AA63}" sibTransId="{89D6934A-854E-402C-A0A3-63D7B2FF461A}"/>
    <dgm:cxn modelId="{18176065-D839-461C-9240-66C2DC55EE92}" type="presOf" srcId="{2B066505-3902-48D6-A443-5DA14EFFBB74}" destId="{69F06B3D-A225-4149-8754-AC845716242E}" srcOrd="0" destOrd="0" presId="urn:microsoft.com/office/officeart/2005/8/layout/chevron2"/>
    <dgm:cxn modelId="{CBF6B2CB-810E-4A9E-92E7-4FD90712E287}" type="presOf" srcId="{FAA1E546-53E5-47C9-B3C0-1EFD7955D016}" destId="{97AE4320-A08C-4BA4-8659-DAC8822A23AF}" srcOrd="0" destOrd="1" presId="urn:microsoft.com/office/officeart/2005/8/layout/chevron2"/>
    <dgm:cxn modelId="{1AD67380-ABEF-4ABB-BBE4-32CF4973D3AD}" srcId="{8A722B01-1CAB-4784-ACD1-D5B17A5A4E23}" destId="{90506144-0A4E-462E-B01F-73C47B51AE0A}" srcOrd="1" destOrd="0" parTransId="{83F32CEF-DEC1-423C-AEBA-08C5DDA45450}" sibTransId="{3FA72ECB-BCAD-4589-9550-341AB0163244}"/>
    <dgm:cxn modelId="{A33C68B9-365E-4946-B273-6DF853B40C4D}" type="presOf" srcId="{90506144-0A4E-462E-B01F-73C47B51AE0A}" destId="{75971A94-06B2-419C-BEE8-AB186241A9DE}" srcOrd="0" destOrd="1" presId="urn:microsoft.com/office/officeart/2005/8/layout/chevron2"/>
    <dgm:cxn modelId="{0C360A69-04EE-4EC3-A852-D98199F4B0D4}" type="presOf" srcId="{570C5B8E-CB0C-41D9-B086-A59A2A66DC3D}" destId="{7EC48EAF-5126-42BA-9A00-86A8261AAB78}" srcOrd="0" destOrd="0" presId="urn:microsoft.com/office/officeart/2005/8/layout/chevron2"/>
    <dgm:cxn modelId="{8A3CFDF5-ABF2-4A25-9225-1FE83BC34F61}" type="presOf" srcId="{8A722B01-1CAB-4784-ACD1-D5B17A5A4E23}" destId="{58D96403-070A-43F3-8208-30787868D917}" srcOrd="0" destOrd="0" presId="urn:microsoft.com/office/officeart/2005/8/layout/chevron2"/>
    <dgm:cxn modelId="{E7312D3A-7262-49AC-8E03-361AE70EBC08}" srcId="{A9AE9EED-4F22-4CA0-96BE-33CA294B7F37}" destId="{DBBCF1B3-6208-4179-9A71-5CE442EC8FF0}" srcOrd="0" destOrd="0" parTransId="{B660C129-80D2-452C-8AC7-4E0B501A8AB4}" sibTransId="{CA6AF2D4-5545-4DF8-B440-E0A2BD30C0CC}"/>
    <dgm:cxn modelId="{9B7025D9-8ADF-41FF-BD20-9C9A1D5FCEAF}" type="presOf" srcId="{A9AE9EED-4F22-4CA0-96BE-33CA294B7F37}" destId="{E4FF6247-CA4F-4C50-93AF-01A9BF12B3D5}" srcOrd="0" destOrd="0" presId="urn:microsoft.com/office/officeart/2005/8/layout/chevron2"/>
    <dgm:cxn modelId="{4E953808-B34F-48C7-879C-85940B421FFA}" srcId="{8A722B01-1CAB-4784-ACD1-D5B17A5A4E23}" destId="{CEDA68F8-CFA1-489C-A50C-27118304E665}" srcOrd="0" destOrd="0" parTransId="{E71C9A79-2A00-4908-B209-E171A0E71409}" sibTransId="{67A0211B-615D-4360-BA2A-72BEE7E696FB}"/>
    <dgm:cxn modelId="{E9AE7EAA-58D7-4201-9BDD-D9993811F480}" type="presOf" srcId="{1B19DA0D-697F-413F-BB48-04E95A0C2C42}" destId="{4AACBD00-E65B-4E77-BCE7-BE662788A55D}" srcOrd="0" destOrd="0" presId="urn:microsoft.com/office/officeart/2005/8/layout/chevron2"/>
    <dgm:cxn modelId="{2853F1C6-62BE-4E68-A4F3-10EC592DA72C}" type="presParOf" srcId="{7EC48EAF-5126-42BA-9A00-86A8261AAB78}" destId="{6AB6BA20-34F2-4A7D-9724-C3DA681BF515}" srcOrd="0" destOrd="0" presId="urn:microsoft.com/office/officeart/2005/8/layout/chevron2"/>
    <dgm:cxn modelId="{724B6B2C-DE86-4C3A-AD18-1180103C8D61}" type="presParOf" srcId="{6AB6BA20-34F2-4A7D-9724-C3DA681BF515}" destId="{E4FF6247-CA4F-4C50-93AF-01A9BF12B3D5}" srcOrd="0" destOrd="0" presId="urn:microsoft.com/office/officeart/2005/8/layout/chevron2"/>
    <dgm:cxn modelId="{EE371882-5F9E-457D-8B39-75827F3693CD}" type="presParOf" srcId="{6AB6BA20-34F2-4A7D-9724-C3DA681BF515}" destId="{97AE4320-A08C-4BA4-8659-DAC8822A23AF}" srcOrd="1" destOrd="0" presId="urn:microsoft.com/office/officeart/2005/8/layout/chevron2"/>
    <dgm:cxn modelId="{AAF60FFA-C9C3-4F3F-9C61-6EED455E433F}" type="presParOf" srcId="{7EC48EAF-5126-42BA-9A00-86A8261AAB78}" destId="{18F338C8-4C27-4947-BF3E-69992FEF13C3}" srcOrd="1" destOrd="0" presId="urn:microsoft.com/office/officeart/2005/8/layout/chevron2"/>
    <dgm:cxn modelId="{1FC44D35-D242-48EA-90FF-31168C6D23FC}" type="presParOf" srcId="{7EC48EAF-5126-42BA-9A00-86A8261AAB78}" destId="{5CBD6D77-DD28-4F3D-8F98-E3FD12E590E3}" srcOrd="2" destOrd="0" presId="urn:microsoft.com/office/officeart/2005/8/layout/chevron2"/>
    <dgm:cxn modelId="{E66582C6-999C-444D-8FBE-E794F32092C6}" type="presParOf" srcId="{5CBD6D77-DD28-4F3D-8F98-E3FD12E590E3}" destId="{58D96403-070A-43F3-8208-30787868D917}" srcOrd="0" destOrd="0" presId="urn:microsoft.com/office/officeart/2005/8/layout/chevron2"/>
    <dgm:cxn modelId="{C9F84588-261C-40CD-A154-949A86621269}" type="presParOf" srcId="{5CBD6D77-DD28-4F3D-8F98-E3FD12E590E3}" destId="{75971A94-06B2-419C-BEE8-AB186241A9DE}" srcOrd="1" destOrd="0" presId="urn:microsoft.com/office/officeart/2005/8/layout/chevron2"/>
    <dgm:cxn modelId="{12FDB22E-508D-40DC-B10E-6A59CB4BD7F5}" type="presParOf" srcId="{7EC48EAF-5126-42BA-9A00-86A8261AAB78}" destId="{F30A51A8-0868-40D1-8AD8-BEBCDD6357D3}" srcOrd="3" destOrd="0" presId="urn:microsoft.com/office/officeart/2005/8/layout/chevron2"/>
    <dgm:cxn modelId="{49E3A94C-4AF0-44C1-8520-1FF569B3557E}" type="presParOf" srcId="{7EC48EAF-5126-42BA-9A00-86A8261AAB78}" destId="{E3AB95FE-7BFF-4C8B-8786-B6BF127B0939}" srcOrd="4" destOrd="0" presId="urn:microsoft.com/office/officeart/2005/8/layout/chevron2"/>
    <dgm:cxn modelId="{798F4223-D8D4-4AD2-9889-678D9BB4A11E}" type="presParOf" srcId="{E3AB95FE-7BFF-4C8B-8786-B6BF127B0939}" destId="{4AACBD00-E65B-4E77-BCE7-BE662788A55D}" srcOrd="0" destOrd="0" presId="urn:microsoft.com/office/officeart/2005/8/layout/chevron2"/>
    <dgm:cxn modelId="{81E2FC96-52D5-4E36-A703-2CE25205B089}" type="presParOf" srcId="{E3AB95FE-7BFF-4C8B-8786-B6BF127B0939}" destId="{69F06B3D-A225-4149-8754-AC84571624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E560D2-6CF6-4340-9F24-F012BB5D348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CE8FF9-6FD4-489E-BAEC-26E719E2D093}">
      <dgm:prSet phldrT="[Текст]" custT="1"/>
      <dgm:spPr/>
      <dgm:t>
        <a:bodyPr/>
        <a:lstStyle/>
        <a:p>
          <a:r>
            <a:rPr lang="ru-RU" sz="2400" dirty="0" smtClean="0"/>
            <a:t>2008</a:t>
          </a:r>
          <a:endParaRPr lang="ru-RU" sz="2100" dirty="0"/>
        </a:p>
      </dgm:t>
    </dgm:pt>
    <dgm:pt modelId="{65665BBA-01DD-41EF-95D7-37A666A80530}" type="parTrans" cxnId="{A2E29F95-2A00-4540-A46E-8EB63369DA37}">
      <dgm:prSet/>
      <dgm:spPr/>
      <dgm:t>
        <a:bodyPr/>
        <a:lstStyle/>
        <a:p>
          <a:endParaRPr lang="ru-RU"/>
        </a:p>
      </dgm:t>
    </dgm:pt>
    <dgm:pt modelId="{D6C84A57-E9C3-45B2-9A6C-D34EC3295CBE}" type="sibTrans" cxnId="{A2E29F95-2A00-4540-A46E-8EB63369DA37}">
      <dgm:prSet/>
      <dgm:spPr/>
      <dgm:t>
        <a:bodyPr/>
        <a:lstStyle/>
        <a:p>
          <a:endParaRPr lang="ru-RU"/>
        </a:p>
      </dgm:t>
    </dgm:pt>
    <dgm:pt modelId="{47D3BBAC-D0D9-471F-9FF6-7DB90A6ED8FC}">
      <dgm:prSet phldrT="[Текст]" custT="1"/>
      <dgm:spPr/>
      <dgm:t>
        <a:bodyPr/>
        <a:lstStyle/>
        <a:p>
          <a:r>
            <a:rPr lang="ru-RU" sz="2400" dirty="0" smtClean="0"/>
            <a:t>Последний (действующий) стандарт</a:t>
          </a:r>
          <a:endParaRPr lang="ru-RU" sz="2400" dirty="0"/>
        </a:p>
      </dgm:t>
    </dgm:pt>
    <dgm:pt modelId="{12EFEAA0-A9D8-4F22-9EC3-31479ED89919}" type="parTrans" cxnId="{A9129A2D-E64C-44BD-B711-2D54663571C5}">
      <dgm:prSet/>
      <dgm:spPr/>
      <dgm:t>
        <a:bodyPr/>
        <a:lstStyle/>
        <a:p>
          <a:endParaRPr lang="ru-RU"/>
        </a:p>
      </dgm:t>
    </dgm:pt>
    <dgm:pt modelId="{59F212A4-DF80-4C60-BB2D-7FA65050A7E1}" type="sibTrans" cxnId="{A9129A2D-E64C-44BD-B711-2D54663571C5}">
      <dgm:prSet/>
      <dgm:spPr/>
      <dgm:t>
        <a:bodyPr/>
        <a:lstStyle/>
        <a:p>
          <a:endParaRPr lang="ru-RU"/>
        </a:p>
      </dgm:t>
    </dgm:pt>
    <dgm:pt modelId="{D210A032-A8FF-409E-8A4E-21BC109654E0}">
      <dgm:prSet custT="1"/>
      <dgm:spPr/>
      <dgm:t>
        <a:bodyPr/>
        <a:lstStyle/>
        <a:p>
          <a:r>
            <a:rPr lang="ru-RU" sz="2400" dirty="0" smtClean="0"/>
            <a:t>устранены некоторые неоднозначности предыдущих версий  стандарта </a:t>
          </a:r>
          <a:endParaRPr lang="ru-RU" sz="2400" dirty="0"/>
        </a:p>
      </dgm:t>
    </dgm:pt>
    <dgm:pt modelId="{9A599202-CE88-4DB1-992B-359FD9F4B21D}" type="parTrans" cxnId="{E28CFD2F-325F-4152-BE1A-FE12C5702159}">
      <dgm:prSet/>
      <dgm:spPr/>
      <dgm:t>
        <a:bodyPr/>
        <a:lstStyle/>
        <a:p>
          <a:endParaRPr lang="ru-RU"/>
        </a:p>
      </dgm:t>
    </dgm:pt>
    <dgm:pt modelId="{F2D71196-0729-4669-A757-6D6DF951AEE9}" type="sibTrans" cxnId="{E28CFD2F-325F-4152-BE1A-FE12C5702159}">
      <dgm:prSet/>
      <dgm:spPr/>
      <dgm:t>
        <a:bodyPr/>
        <a:lstStyle/>
        <a:p>
          <a:endParaRPr lang="ru-RU"/>
        </a:p>
      </dgm:t>
    </dgm:pt>
    <dgm:pt modelId="{DB453D1D-3BA5-4BBD-A202-7609EC55FD45}" type="pres">
      <dgm:prSet presAssocID="{F3E560D2-6CF6-4340-9F24-F012BB5D34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3958DF9-0C32-46FB-87D9-49DBCB3B7CCF}" type="pres">
      <dgm:prSet presAssocID="{D8CE8FF9-6FD4-489E-BAEC-26E719E2D093}" presName="composite" presStyleCnt="0"/>
      <dgm:spPr/>
    </dgm:pt>
    <dgm:pt modelId="{D6EC6F5A-F33E-4B5C-994B-E9FE39BFC258}" type="pres">
      <dgm:prSet presAssocID="{D8CE8FF9-6FD4-489E-BAEC-26E719E2D093}" presName="parentText" presStyleLbl="alignNode1" presStyleIdx="0" presStyleCnt="1" custScaleX="106485" custLinFactNeighborX="-1625" custLinFactNeighborY="-1201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7D18DB-0679-40C6-8AF3-3876AE70C407}" type="pres">
      <dgm:prSet presAssocID="{D8CE8FF9-6FD4-489E-BAEC-26E719E2D093}" presName="descendantText" presStyleLbl="alignAcc1" presStyleIdx="0" presStyleCnt="1" custScaleX="98896" custScaleY="136932" custLinFactNeighborX="-138" custLinFactNeighborY="-87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B119367-683F-49F6-AEEF-C2C8651996F4}" type="presOf" srcId="{D8CE8FF9-6FD4-489E-BAEC-26E719E2D093}" destId="{D6EC6F5A-F33E-4B5C-994B-E9FE39BFC258}" srcOrd="0" destOrd="0" presId="urn:microsoft.com/office/officeart/2005/8/layout/chevron2"/>
    <dgm:cxn modelId="{4E7780A7-EE8B-4A64-B61D-100C4CEA2380}" type="presOf" srcId="{F3E560D2-6CF6-4340-9F24-F012BB5D3486}" destId="{DB453D1D-3BA5-4BBD-A202-7609EC55FD45}" srcOrd="0" destOrd="0" presId="urn:microsoft.com/office/officeart/2005/8/layout/chevron2"/>
    <dgm:cxn modelId="{08C2A5E3-90D2-4EAC-99E5-560FE88A9A13}" type="presOf" srcId="{D210A032-A8FF-409E-8A4E-21BC109654E0}" destId="{F17D18DB-0679-40C6-8AF3-3876AE70C407}" srcOrd="0" destOrd="1" presId="urn:microsoft.com/office/officeart/2005/8/layout/chevron2"/>
    <dgm:cxn modelId="{AB8CA026-A1CE-4B59-BB47-36BA85FE9473}" type="presOf" srcId="{47D3BBAC-D0D9-471F-9FF6-7DB90A6ED8FC}" destId="{F17D18DB-0679-40C6-8AF3-3876AE70C407}" srcOrd="0" destOrd="0" presId="urn:microsoft.com/office/officeart/2005/8/layout/chevron2"/>
    <dgm:cxn modelId="{E28CFD2F-325F-4152-BE1A-FE12C5702159}" srcId="{D8CE8FF9-6FD4-489E-BAEC-26E719E2D093}" destId="{D210A032-A8FF-409E-8A4E-21BC109654E0}" srcOrd="1" destOrd="0" parTransId="{9A599202-CE88-4DB1-992B-359FD9F4B21D}" sibTransId="{F2D71196-0729-4669-A757-6D6DF951AEE9}"/>
    <dgm:cxn modelId="{A9129A2D-E64C-44BD-B711-2D54663571C5}" srcId="{D8CE8FF9-6FD4-489E-BAEC-26E719E2D093}" destId="{47D3BBAC-D0D9-471F-9FF6-7DB90A6ED8FC}" srcOrd="0" destOrd="0" parTransId="{12EFEAA0-A9D8-4F22-9EC3-31479ED89919}" sibTransId="{59F212A4-DF80-4C60-BB2D-7FA65050A7E1}"/>
    <dgm:cxn modelId="{A2E29F95-2A00-4540-A46E-8EB63369DA37}" srcId="{F3E560D2-6CF6-4340-9F24-F012BB5D3486}" destId="{D8CE8FF9-6FD4-489E-BAEC-26E719E2D093}" srcOrd="0" destOrd="0" parTransId="{65665BBA-01DD-41EF-95D7-37A666A80530}" sibTransId="{D6C84A57-E9C3-45B2-9A6C-D34EC3295CBE}"/>
    <dgm:cxn modelId="{CC352169-9341-4C0B-8884-0366E0FC6B21}" type="presParOf" srcId="{DB453D1D-3BA5-4BBD-A202-7609EC55FD45}" destId="{F3958DF9-0C32-46FB-87D9-49DBCB3B7CCF}" srcOrd="0" destOrd="0" presId="urn:microsoft.com/office/officeart/2005/8/layout/chevron2"/>
    <dgm:cxn modelId="{932F8157-016C-48BB-A2D7-24A7653110E0}" type="presParOf" srcId="{F3958DF9-0C32-46FB-87D9-49DBCB3B7CCF}" destId="{D6EC6F5A-F33E-4B5C-994B-E9FE39BFC258}" srcOrd="0" destOrd="0" presId="urn:microsoft.com/office/officeart/2005/8/layout/chevron2"/>
    <dgm:cxn modelId="{6A1B9A2B-8FBF-4D40-914F-52E0C226F061}" type="presParOf" srcId="{F3958DF9-0C32-46FB-87D9-49DBCB3B7CCF}" destId="{F17D18DB-0679-40C6-8AF3-3876AE70C4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6247-CA4F-4C50-93AF-01A9BF12B3D5}">
      <dsp:nvSpPr>
        <dsp:cNvPr id="0" name=""/>
        <dsp:cNvSpPr/>
      </dsp:nvSpPr>
      <dsp:spPr>
        <a:xfrm rot="5400000">
          <a:off x="-198830" y="199881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1986</a:t>
          </a:r>
          <a:endParaRPr lang="ru-RU" sz="2600" kern="1200" dirty="0"/>
        </a:p>
      </dsp:txBody>
      <dsp:txXfrm rot="-5400000">
        <a:off x="1" y="464988"/>
        <a:ext cx="927876" cy="397661"/>
      </dsp:txXfrm>
    </dsp:sp>
    <dsp:sp modelId="{97AE4320-A08C-4BA4-8659-DAC8822A23AF}">
      <dsp:nvSpPr>
        <dsp:cNvPr id="0" name=""/>
        <dsp:cNvSpPr/>
      </dsp:nvSpPr>
      <dsp:spPr>
        <a:xfrm rot="5400000">
          <a:off x="3835691" y="-2907814"/>
          <a:ext cx="861599" cy="6677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Первый стандарт </a:t>
          </a:r>
          <a:r>
            <a:rPr lang="en-US" sz="2400" kern="1200" dirty="0" smtClean="0"/>
            <a:t>SQL</a:t>
          </a:r>
          <a:r>
            <a:rPr lang="ru-RU" sz="2400" kern="1200" dirty="0" smtClean="0"/>
            <a:t>1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Принят </a:t>
          </a:r>
          <a:r>
            <a:rPr lang="en-US" sz="2400" kern="1200" dirty="0" smtClean="0"/>
            <a:t>ANSI</a:t>
          </a:r>
          <a:r>
            <a:rPr lang="ru-RU" sz="2400" kern="1200" dirty="0" smtClean="0"/>
            <a:t>, одобрен </a:t>
          </a:r>
          <a:r>
            <a:rPr lang="en-US" sz="2400" kern="1200" dirty="0" smtClean="0"/>
            <a:t>ISO</a:t>
          </a:r>
          <a:endParaRPr lang="ru-RU" sz="2400" kern="1200" dirty="0"/>
        </a:p>
      </dsp:txBody>
      <dsp:txXfrm rot="-5400000">
        <a:off x="927876" y="42061"/>
        <a:ext cx="6635169" cy="777479"/>
      </dsp:txXfrm>
    </dsp:sp>
    <dsp:sp modelId="{58D96403-070A-43F3-8208-30787868D917}">
      <dsp:nvSpPr>
        <dsp:cNvPr id="0" name=""/>
        <dsp:cNvSpPr/>
      </dsp:nvSpPr>
      <dsp:spPr>
        <a:xfrm rot="5400000">
          <a:off x="-198830" y="1344322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1999</a:t>
          </a:r>
          <a:endParaRPr lang="ru-RU" sz="2600" kern="1200" dirty="0"/>
        </a:p>
      </dsp:txBody>
      <dsp:txXfrm rot="-5400000">
        <a:off x="1" y="1609429"/>
        <a:ext cx="927876" cy="397661"/>
      </dsp:txXfrm>
    </dsp:sp>
    <dsp:sp modelId="{75971A94-06B2-419C-BEE8-AB186241A9DE}">
      <dsp:nvSpPr>
        <dsp:cNvPr id="0" name=""/>
        <dsp:cNvSpPr/>
      </dsp:nvSpPr>
      <dsp:spPr>
        <a:xfrm rot="5400000">
          <a:off x="3819570" y="-1762323"/>
          <a:ext cx="893840" cy="6677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Стандарт </a:t>
          </a:r>
          <a:r>
            <a:rPr lang="en-US" sz="2400" kern="1200" dirty="0" smtClean="0"/>
            <a:t>SQL3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Стандарт приобрёл модульную структуру </a:t>
          </a:r>
          <a:endParaRPr lang="ru-RU" sz="2400" kern="1200" dirty="0"/>
        </a:p>
      </dsp:txBody>
      <dsp:txXfrm rot="-5400000">
        <a:off x="927876" y="1173005"/>
        <a:ext cx="6633595" cy="806572"/>
      </dsp:txXfrm>
    </dsp:sp>
    <dsp:sp modelId="{4AACBD00-E65B-4E77-BCE7-BE662788A55D}">
      <dsp:nvSpPr>
        <dsp:cNvPr id="0" name=""/>
        <dsp:cNvSpPr/>
      </dsp:nvSpPr>
      <dsp:spPr>
        <a:xfrm rot="5400000">
          <a:off x="-198830" y="2431086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2003</a:t>
          </a:r>
          <a:endParaRPr lang="ru-RU" sz="2600" kern="1200" dirty="0"/>
        </a:p>
      </dsp:txBody>
      <dsp:txXfrm rot="-5400000">
        <a:off x="1" y="2696193"/>
        <a:ext cx="927876" cy="397661"/>
      </dsp:txXfrm>
    </dsp:sp>
    <dsp:sp modelId="{69F06B3D-A225-4149-8754-AC845716242E}">
      <dsp:nvSpPr>
        <dsp:cNvPr id="0" name=""/>
        <dsp:cNvSpPr/>
      </dsp:nvSpPr>
      <dsp:spPr>
        <a:xfrm rot="5400000">
          <a:off x="3849765" y="-697435"/>
          <a:ext cx="849476" cy="6661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Введены расширения для работы с XML-данными и оконные функции (для БД </a:t>
          </a:r>
          <a:r>
            <a:rPr lang="en-US" sz="2400" kern="1200" dirty="0" smtClean="0"/>
            <a:t>OLAP</a:t>
          </a:r>
          <a:r>
            <a:rPr lang="ru-RU" sz="2400" kern="1200" dirty="0" smtClean="0"/>
            <a:t>)</a:t>
          </a:r>
          <a:endParaRPr lang="ru-RU" sz="2400" kern="1200" dirty="0"/>
        </a:p>
      </dsp:txBody>
      <dsp:txXfrm rot="-5400000">
        <a:off x="943901" y="2249897"/>
        <a:ext cx="6619736" cy="766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C6F5A-F33E-4B5C-994B-E9FE39BFC258}">
      <dsp:nvSpPr>
        <dsp:cNvPr id="0" name=""/>
        <dsp:cNvSpPr/>
      </dsp:nvSpPr>
      <dsp:spPr>
        <a:xfrm rot="5400000">
          <a:off x="-163481" y="164225"/>
          <a:ext cx="1284199" cy="957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2008</a:t>
          </a:r>
          <a:endParaRPr lang="ru-RU" sz="2100" kern="1200" dirty="0"/>
        </a:p>
      </dsp:txBody>
      <dsp:txXfrm rot="-5400000">
        <a:off x="1" y="479361"/>
        <a:ext cx="957236" cy="326963"/>
      </dsp:txXfrm>
    </dsp:sp>
    <dsp:sp modelId="{F17D18DB-0679-40C6-8AF3-3876AE70C407}">
      <dsp:nvSpPr>
        <dsp:cNvPr id="0" name=""/>
        <dsp:cNvSpPr/>
      </dsp:nvSpPr>
      <dsp:spPr>
        <a:xfrm rot="5400000">
          <a:off x="3704044" y="-2744258"/>
          <a:ext cx="1143613" cy="6632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Последний (действующий) стандарт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устранены некоторые неоднозначности предыдущих версий  стандарта </a:t>
          </a:r>
          <a:endParaRPr lang="ru-RU" sz="2400" kern="1200" dirty="0"/>
        </a:p>
      </dsp:txBody>
      <dsp:txXfrm rot="-5400000">
        <a:off x="959787" y="55826"/>
        <a:ext cx="6576302" cy="103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7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r>
              <a:rPr lang="ru-RU" baseline="0" dirty="0" smtClean="0"/>
              <a:t> – проверка подзапроса на наличие строк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2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Надо слить вместе две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9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Отфильтровывает строки в результирующем множестве.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с помощью фразы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WITH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использовать хранящуюся в таблице информацию об иерархиях.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WITH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идентифицирует строки, являющиеся корневыми.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BY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определяет взаимосвязь между записями родителями и потомками. Ключевое слово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ссылаться на родительскую запись. В иерархических запросах можно использовать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псевдостолбец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определения корневых записей (1), детей (2), внуков (3) и т. д. Также можно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пользовать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псевдостолбцы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CONNECT_BY_ISCYCLE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CONNECT_BY_ISLE0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иерархических запросах недопустимы фразы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Ключевое слово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ссылаться на родительскую запись.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82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15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Третий</a:t>
            </a:r>
            <a:r>
              <a:rPr lang="ru-RU" baseline="0" dirty="0" smtClean="0"/>
              <a:t> манифест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7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OLAP –</a:t>
            </a:r>
            <a:r>
              <a:rPr lang="ru-RU" dirty="0" smtClean="0"/>
              <a:t> аналитические БД,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en-US" dirty="0" smtClean="0"/>
              <a:t>BI</a:t>
            </a:r>
            <a:r>
              <a:rPr lang="ru-RU" dirty="0" smtClean="0"/>
              <a:t>  созданы для хранения </a:t>
            </a:r>
            <a:r>
              <a:rPr lang="ru-RU" dirty="0" smtClean="0">
                <a:effectLst/>
              </a:rPr>
              <a:t>агрегированной информации на основе больших массивов данных, структурированных по многомерному принципу (кубы).</a:t>
            </a:r>
          </a:p>
          <a:p>
            <a:r>
              <a:rPr lang="en-US" dirty="0" smtClean="0">
                <a:effectLst/>
              </a:rPr>
              <a:t>OLTP</a:t>
            </a:r>
            <a:r>
              <a:rPr lang="en-US" baseline="0" dirty="0" smtClean="0">
                <a:effectLst/>
              </a:rPr>
              <a:t> – </a:t>
            </a:r>
            <a:r>
              <a:rPr lang="ru-RU" baseline="0" dirty="0" smtClean="0">
                <a:effectLst/>
              </a:rPr>
              <a:t>транзакционные БД</a:t>
            </a:r>
          </a:p>
          <a:p>
            <a:r>
              <a:rPr lang="ru-RU" dirty="0" err="1" smtClean="0">
                <a:effectLst/>
              </a:rPr>
              <a:t>SQLFramework</a:t>
            </a:r>
            <a:r>
              <a:rPr lang="ru-RU" dirty="0" smtClean="0">
                <a:effectLst/>
              </a:rPr>
              <a:t> - описывает логические основы стандарта.</a:t>
            </a:r>
          </a:p>
          <a:p>
            <a:r>
              <a:rPr lang="ru-RU" dirty="0" err="1" smtClean="0">
                <a:effectLst/>
              </a:rPr>
              <a:t>SQLFoundation</a:t>
            </a:r>
            <a:r>
              <a:rPr lang="ru-RU" dirty="0" smtClean="0">
                <a:effectLst/>
              </a:rPr>
              <a:t> - определяет содержание каждого раздела стандарта и описывает функциональное ядро стандарта (</a:t>
            </a:r>
            <a:r>
              <a:rPr lang="ru-RU" dirty="0" err="1" smtClean="0">
                <a:effectLst/>
              </a:rPr>
              <a:t>Core</a:t>
            </a:r>
            <a:r>
              <a:rPr lang="ru-RU" dirty="0" smtClean="0">
                <a:effectLst/>
              </a:rPr>
              <a:t> SQL99 ).</a:t>
            </a:r>
          </a:p>
          <a:p>
            <a:r>
              <a:rPr lang="ru-RU" dirty="0" smtClean="0">
                <a:effectLst/>
              </a:rPr>
              <a:t>SQL/CLI - описывает интерфейс уровня вызова.</a:t>
            </a:r>
          </a:p>
          <a:p>
            <a:r>
              <a:rPr lang="ru-RU" dirty="0" smtClean="0">
                <a:effectLst/>
              </a:rPr>
              <a:t>SQL/PSM - определяет процедурные расширения языка SQL.</a:t>
            </a:r>
          </a:p>
          <a:p>
            <a:r>
              <a:rPr lang="ru-RU" dirty="0" smtClean="0">
                <a:effectLst/>
              </a:rPr>
              <a:t>SQL/</a:t>
            </a:r>
            <a:r>
              <a:rPr lang="ru-RU" dirty="0" err="1" smtClean="0">
                <a:effectLst/>
              </a:rPr>
              <a:t>Bindings</a:t>
            </a:r>
            <a:r>
              <a:rPr lang="ru-RU" dirty="0" smtClean="0">
                <a:effectLst/>
              </a:rPr>
              <a:t> - определяет механизм взаимодействия языка SQL с другими языками программирования.</a:t>
            </a:r>
          </a:p>
          <a:p>
            <a:r>
              <a:rPr lang="ru-RU" dirty="0" smtClean="0">
                <a:effectLst/>
              </a:rPr>
              <a:t>SQL/MM - описываются средства языка SQL, предназначенные для работы с мультимедийными данными.</a:t>
            </a:r>
          </a:p>
          <a:p>
            <a:r>
              <a:rPr lang="ru-RU" dirty="0" smtClean="0">
                <a:effectLst/>
              </a:rPr>
              <a:t>SQL/OLB - определяет связь SQL с объектными языками, описывая 0-часть стандарта SQLJ для встраивания операторов SQL в язык Java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</a:t>
            </a:r>
            <a:r>
              <a:rPr lang="ru-RU" baseline="0" dirty="0" smtClean="0"/>
              <a:t> типы операторов пропущены? (вход, обработка исключений)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Слияние, пересечение, вычитание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5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быстрее, первый</a:t>
            </a:r>
            <a:r>
              <a:rPr lang="ru-RU" baseline="0" dirty="0" smtClean="0"/>
              <a:t> или второй вариант? Почему второй вариант неприемлем?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Удаляются все объекты связанные с удаляемой таблицей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Типы и размеры полей даются 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Проверяет вхождение в диапазон включая границы.</a:t>
            </a:r>
          </a:p>
          <a:p>
            <a:r>
              <a:rPr lang="ru-RU" dirty="0" smtClean="0"/>
              <a:t>Кстати,</a:t>
            </a:r>
            <a:r>
              <a:rPr lang="ru-RU" baseline="0" dirty="0" smtClean="0"/>
              <a:t> а почему Батуева в выборку попала, а Воробьев – нет???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r>
              <a:rPr lang="ru-RU" baseline="0" dirty="0" smtClean="0"/>
              <a:t> – проверка подзапроса на наличие строк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проверяет конкретное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на вхождение в список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2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10/30/2017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608" y="620688"/>
            <a:ext cx="7406640" cy="1872208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Понимание  </a:t>
            </a:r>
            <a:r>
              <a:rPr lang="en-US" sz="7200" dirty="0" smtClean="0"/>
              <a:t>SQL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3356992"/>
            <a:ext cx="740664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Что это такое и с чем его едят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69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980728"/>
            <a:ext cx="8172400" cy="568863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sz="3600" b="1" dirty="0" smtClean="0"/>
              <a:t>Вход и выход операторов языка </a:t>
            </a:r>
            <a:r>
              <a:rPr lang="en-US" sz="3600" b="1" dirty="0" smtClean="0"/>
              <a:t>SQL</a:t>
            </a:r>
            <a:r>
              <a:rPr lang="ru-RU" sz="3600" b="1" dirty="0" smtClean="0"/>
              <a:t>  это всегда таблица!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en-US" dirty="0" smtClean="0"/>
              <a:t>SELECT </a:t>
            </a:r>
          </a:p>
          <a:p>
            <a:pPr marL="82296" indent="0">
              <a:buNone/>
            </a:pPr>
            <a:r>
              <a:rPr lang="ru-RU" dirty="0" smtClean="0"/>
              <a:t>вход – таблицы перечисленные в предложении </a:t>
            </a:r>
            <a:r>
              <a:rPr lang="en-US" dirty="0" smtClean="0"/>
              <a:t>FROM</a:t>
            </a:r>
          </a:p>
          <a:p>
            <a:pPr marL="82296" indent="0">
              <a:buNone/>
            </a:pPr>
            <a:r>
              <a:rPr lang="ru-RU" dirty="0" smtClean="0"/>
              <a:t>выход – таблица отобранных и отформатированных строк</a:t>
            </a:r>
            <a:endParaRPr lang="en-US" dirty="0" smtClean="0"/>
          </a:p>
          <a:p>
            <a:pPr marL="82296" indent="0">
              <a:spcBef>
                <a:spcPts val="1800"/>
              </a:spcBef>
              <a:buNone/>
            </a:pPr>
            <a:r>
              <a:rPr lang="en-US" dirty="0" smtClean="0"/>
              <a:t>UPDATE</a:t>
            </a:r>
            <a:endParaRPr lang="ru-RU" dirty="0" smtClean="0"/>
          </a:p>
          <a:p>
            <a:pPr marL="82296" indent="0">
              <a:buNone/>
            </a:pPr>
            <a:r>
              <a:rPr lang="ru-RU" dirty="0"/>
              <a:t>выход – таблица </a:t>
            </a:r>
            <a:r>
              <a:rPr lang="ru-RU" dirty="0" smtClean="0"/>
              <a:t>измененных строк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INSERT</a:t>
            </a:r>
            <a:endParaRPr lang="ru-RU" dirty="0" smtClean="0"/>
          </a:p>
          <a:p>
            <a:pPr marL="82296" indent="0">
              <a:buNone/>
            </a:pPr>
            <a:r>
              <a:rPr lang="ru-RU" dirty="0"/>
              <a:t>выход – таблица измененных строк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DELETE</a:t>
            </a:r>
            <a:endParaRPr lang="ru-RU" dirty="0" smtClean="0"/>
          </a:p>
          <a:p>
            <a:pPr marL="82296" indent="0">
              <a:buNone/>
            </a:pPr>
            <a:r>
              <a:rPr lang="ru-RU" dirty="0"/>
              <a:t>выход – таблица измененных </a:t>
            </a:r>
            <a:r>
              <a:rPr lang="ru-RU" dirty="0" smtClean="0"/>
              <a:t>строк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 и выход операторов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8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486152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Перебор всех строк таблицы</a:t>
            </a:r>
            <a:r>
              <a:rPr lang="en-US" dirty="0"/>
              <a:t>/</a:t>
            </a:r>
            <a:r>
              <a:rPr lang="ru-RU" dirty="0" smtClean="0"/>
              <a:t>таблиц указанной</a:t>
            </a:r>
            <a:r>
              <a:rPr lang="en-US" dirty="0"/>
              <a:t>/</a:t>
            </a:r>
            <a:r>
              <a:rPr lang="ru-RU" dirty="0" err="1"/>
              <a:t>ых</a:t>
            </a:r>
            <a:r>
              <a:rPr lang="ru-RU" dirty="0"/>
              <a:t> в предложении </a:t>
            </a:r>
            <a:r>
              <a:rPr lang="en-US" dirty="0"/>
              <a:t>FROM</a:t>
            </a:r>
            <a:r>
              <a:rPr lang="ru-RU" dirty="0"/>
              <a:t> </a:t>
            </a:r>
          </a:p>
          <a:p>
            <a:pPr marL="82296" indent="0">
              <a:buNone/>
            </a:pPr>
            <a:r>
              <a:rPr lang="ru-RU" u="sng" dirty="0"/>
              <a:t>Это цикл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ru-RU" dirty="0" smtClean="0"/>
              <a:t>Проверка каждой строки на соответствие условия указанного в предложении </a:t>
            </a:r>
            <a:r>
              <a:rPr lang="en-US" dirty="0" smtClean="0"/>
              <a:t>WHERE</a:t>
            </a:r>
          </a:p>
          <a:p>
            <a:pPr marL="82296" indent="0">
              <a:buNone/>
            </a:pPr>
            <a:r>
              <a:rPr lang="ru-RU" u="sng" dirty="0" smtClean="0"/>
              <a:t>Это условный оператор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>
              <a:buNone/>
            </a:pPr>
            <a:r>
              <a:rPr lang="ru-RU" dirty="0" smtClean="0"/>
              <a:t>Выполнение действий с данными в зависимости  от оператора (</a:t>
            </a:r>
            <a:r>
              <a:rPr lang="en-US" dirty="0" smtClean="0"/>
              <a:t>SELECT, DELETE, UPDATE, INSERT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008112"/>
          </a:xfrm>
        </p:spPr>
        <p:txBody>
          <a:bodyPr/>
          <a:lstStyle/>
          <a:p>
            <a:r>
              <a:rPr lang="ru-RU" dirty="0" smtClean="0"/>
              <a:t>Структура оператора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5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Таблица для примеров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7320"/>
            <a:ext cx="7914273" cy="50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9355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Физ_лица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pPr algn="ctr"/>
            <a:r>
              <a:rPr lang="ru-RU" dirty="0" smtClean="0"/>
              <a:t>Примеры простых действий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1341834" cy="48006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39" y="1628801"/>
            <a:ext cx="1454187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1466" y="207449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ru-RU" sz="2400" dirty="0"/>
              <a:t>Имя</a:t>
            </a:r>
          </a:p>
          <a:p>
            <a:r>
              <a:rPr lang="en-US" sz="2400" dirty="0"/>
              <a:t>FROM </a:t>
            </a:r>
            <a:r>
              <a:rPr lang="ru-RU" sz="2400" dirty="0" err="1"/>
              <a:t>Физ</a:t>
            </a:r>
            <a:r>
              <a:rPr lang="en-US" sz="2400" dirty="0"/>
              <a:t>_</a:t>
            </a:r>
            <a:r>
              <a:rPr lang="ru-RU" sz="2400" dirty="0" smtClean="0"/>
              <a:t>лица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69844" y="501317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</a:t>
            </a:r>
            <a:r>
              <a:rPr lang="ru-RU" sz="2400" dirty="0" smtClean="0"/>
              <a:t> </a:t>
            </a:r>
            <a:r>
              <a:rPr lang="en-US" sz="2400" dirty="0" smtClean="0"/>
              <a:t>DISTINCT </a:t>
            </a:r>
            <a:r>
              <a:rPr lang="ru-RU" sz="2400" dirty="0"/>
              <a:t>Имя</a:t>
            </a:r>
          </a:p>
          <a:p>
            <a:r>
              <a:rPr lang="en-US" sz="2400" dirty="0"/>
              <a:t>FROM </a:t>
            </a:r>
            <a:r>
              <a:rPr lang="ru-RU" sz="2400" dirty="0" err="1"/>
              <a:t>Физ</a:t>
            </a:r>
            <a:r>
              <a:rPr lang="en-US" sz="2400" dirty="0"/>
              <a:t>_</a:t>
            </a:r>
            <a:r>
              <a:rPr lang="ru-RU" sz="2400" dirty="0" smtClean="0"/>
              <a:t>лица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47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pPr algn="ctr"/>
            <a:r>
              <a:rPr lang="ru-RU" dirty="0"/>
              <a:t>Примеры простых действий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32709"/>
            <a:ext cx="2056201" cy="48006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03" y="5661248"/>
            <a:ext cx="4076700" cy="90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872" y="1432709"/>
            <a:ext cx="47525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ru-RU" sz="2000" dirty="0" smtClean="0"/>
              <a:t>Имя</a:t>
            </a:r>
            <a:r>
              <a:rPr lang="en-US" sz="2000" dirty="0"/>
              <a:t>, count(*) as </a:t>
            </a:r>
            <a:r>
              <a:rPr lang="ru-RU" sz="2000" dirty="0"/>
              <a:t>кол</a:t>
            </a:r>
          </a:p>
          <a:p>
            <a:r>
              <a:rPr lang="en-US" sz="2000" dirty="0"/>
              <a:t>FROM </a:t>
            </a:r>
            <a:r>
              <a:rPr lang="ru-RU" sz="2000" dirty="0" err="1"/>
              <a:t>Физ</a:t>
            </a:r>
            <a:r>
              <a:rPr lang="en-US" sz="2000" dirty="0"/>
              <a:t>_</a:t>
            </a:r>
            <a:r>
              <a:rPr lang="ru-RU" sz="2000" dirty="0" smtClean="0"/>
              <a:t>лица</a:t>
            </a:r>
            <a:endParaRPr lang="ru-RU" sz="2000" dirty="0"/>
          </a:p>
          <a:p>
            <a:r>
              <a:rPr lang="en-US" sz="2000" dirty="0"/>
              <a:t>GROUP BY </a:t>
            </a:r>
            <a:r>
              <a:rPr lang="ru-RU" sz="2000" dirty="0" smtClean="0"/>
              <a:t>Имя</a:t>
            </a:r>
            <a:endParaRPr lang="en-US" sz="2000" dirty="0" smtClean="0"/>
          </a:p>
          <a:p>
            <a:r>
              <a:rPr lang="ru-RU" sz="2000" dirty="0" smtClean="0"/>
              <a:t>ORDER </a:t>
            </a:r>
            <a:r>
              <a:rPr lang="ru-RU" sz="2000" dirty="0"/>
              <a:t>BY </a:t>
            </a:r>
            <a:r>
              <a:rPr lang="en-US" sz="2000" dirty="0" smtClean="0"/>
              <a:t>2</a:t>
            </a:r>
            <a:r>
              <a:rPr lang="ru-RU" sz="2000" dirty="0" smtClean="0"/>
              <a:t> </a:t>
            </a:r>
            <a:r>
              <a:rPr lang="ru-RU" sz="2000" dirty="0"/>
              <a:t>DESC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9109" y="4437112"/>
            <a:ext cx="436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ru-RU" sz="2000" dirty="0"/>
              <a:t>Имя</a:t>
            </a:r>
            <a:r>
              <a:rPr lang="en-US" sz="2000" dirty="0"/>
              <a:t>, </a:t>
            </a:r>
            <a:r>
              <a:rPr lang="ru-RU" sz="2000" dirty="0"/>
              <a:t>Отчество</a:t>
            </a:r>
            <a:r>
              <a:rPr lang="en-US" sz="2000" dirty="0"/>
              <a:t>, </a:t>
            </a:r>
            <a:r>
              <a:rPr lang="ru-RU" sz="2000" dirty="0"/>
              <a:t>Фамилия</a:t>
            </a:r>
          </a:p>
          <a:p>
            <a:r>
              <a:rPr lang="en-US" sz="2000" dirty="0"/>
              <a:t>FROM </a:t>
            </a:r>
            <a:r>
              <a:rPr lang="ru-RU" sz="2000" dirty="0" err="1"/>
              <a:t>Физ</a:t>
            </a:r>
            <a:r>
              <a:rPr lang="en-US" sz="2000" dirty="0"/>
              <a:t>_</a:t>
            </a:r>
            <a:r>
              <a:rPr lang="ru-RU" sz="2000" dirty="0"/>
              <a:t>лица</a:t>
            </a:r>
          </a:p>
          <a:p>
            <a:r>
              <a:rPr lang="en-US" sz="2000" dirty="0"/>
              <a:t>WHERE Left(Имя,4) = </a:t>
            </a:r>
            <a:r>
              <a:rPr lang="en-US" sz="2000" dirty="0" smtClean="0"/>
              <a:t>Left(Отчество,4)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1432709"/>
            <a:ext cx="403244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ru-RU" dirty="0"/>
              <a:t>Имя</a:t>
            </a:r>
            <a:r>
              <a:rPr lang="en-US" dirty="0"/>
              <a:t>, count(*) as </a:t>
            </a:r>
            <a:r>
              <a:rPr lang="ru-RU" dirty="0"/>
              <a:t>кол</a:t>
            </a:r>
          </a:p>
          <a:p>
            <a:r>
              <a:rPr lang="en-US" dirty="0"/>
              <a:t>FROM </a:t>
            </a:r>
            <a:r>
              <a:rPr lang="ru-RU" dirty="0" err="1"/>
              <a:t>Физ</a:t>
            </a:r>
            <a:r>
              <a:rPr lang="en-US" dirty="0"/>
              <a:t>_</a:t>
            </a:r>
            <a:r>
              <a:rPr lang="ru-RU" dirty="0"/>
              <a:t>лица</a:t>
            </a:r>
          </a:p>
          <a:p>
            <a:r>
              <a:rPr lang="en-US" dirty="0"/>
              <a:t>GROUP BY </a:t>
            </a:r>
            <a:r>
              <a:rPr lang="ru-RU" dirty="0"/>
              <a:t>Имя</a:t>
            </a:r>
            <a:endParaRPr lang="en-US" dirty="0"/>
          </a:p>
          <a:p>
            <a:r>
              <a:rPr lang="en-US" dirty="0"/>
              <a:t>HAVING count(*)&gt;3</a:t>
            </a:r>
          </a:p>
          <a:p>
            <a:r>
              <a:rPr lang="ru-RU" dirty="0"/>
              <a:t>ORDER BY </a:t>
            </a:r>
            <a:r>
              <a:rPr lang="en-US" dirty="0"/>
              <a:t>2</a:t>
            </a:r>
            <a:r>
              <a:rPr lang="ru-RU" dirty="0"/>
              <a:t> DESC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7751" y="3881295"/>
            <a:ext cx="2520280" cy="251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2" y="1700808"/>
            <a:ext cx="8028384" cy="49256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0768" y="75298"/>
            <a:ext cx="7498080" cy="10065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Примеры простых </a:t>
            </a:r>
            <a:r>
              <a:rPr lang="ru-RU" dirty="0" smtClean="0"/>
              <a:t>действий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Кто преподает «Базы данных»?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502190"/>
            <a:ext cx="8028384" cy="5254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36" y="1237831"/>
            <a:ext cx="6943725" cy="2808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3770" y="4119288"/>
            <a:ext cx="729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ru-RU" sz="2000" dirty="0" err="1" smtClean="0"/>
              <a:t>Ф</a:t>
            </a:r>
            <a:r>
              <a:rPr lang="ru-RU" sz="2000" dirty="0" err="1"/>
              <a:t>Л</a:t>
            </a:r>
            <a:r>
              <a:rPr lang="ru-RU" sz="2000" dirty="0" err="1" smtClean="0"/>
              <a:t>.фамилия</a:t>
            </a:r>
            <a:r>
              <a:rPr lang="ru-RU" sz="2000" dirty="0"/>
              <a:t>, </a:t>
            </a:r>
            <a:r>
              <a:rPr lang="ru-RU" sz="2000" dirty="0" err="1" smtClean="0"/>
              <a:t>ФЛ.имя</a:t>
            </a:r>
            <a:r>
              <a:rPr lang="ru-RU" sz="2000" dirty="0"/>
              <a:t>, </a:t>
            </a:r>
            <a:r>
              <a:rPr lang="ru-RU" sz="2000" dirty="0" err="1" smtClean="0"/>
              <a:t>ФЛ.отчество</a:t>
            </a:r>
            <a:endParaRPr lang="ru-RU" sz="2000" dirty="0"/>
          </a:p>
          <a:p>
            <a:r>
              <a:rPr lang="en-US" sz="2000" dirty="0"/>
              <a:t>FROM </a:t>
            </a:r>
            <a:r>
              <a:rPr lang="ru-RU" sz="2000" dirty="0" err="1" smtClean="0"/>
              <a:t>Физ_лица</a:t>
            </a:r>
            <a:r>
              <a:rPr lang="ru-RU" sz="2000" dirty="0" smtClean="0"/>
              <a:t> </a:t>
            </a:r>
            <a:r>
              <a:rPr lang="en-US" sz="2000" dirty="0" smtClean="0"/>
              <a:t>as</a:t>
            </a:r>
            <a:r>
              <a:rPr lang="ru-RU" sz="2000" dirty="0" smtClean="0"/>
              <a:t> </a:t>
            </a:r>
            <a:r>
              <a:rPr lang="ru-RU" sz="2000" dirty="0"/>
              <a:t>ФЛ, Дисциплины, </a:t>
            </a:r>
            <a:r>
              <a:rPr lang="ru-RU" sz="2000" dirty="0" err="1" smtClean="0"/>
              <a:t>Преподователи</a:t>
            </a:r>
            <a:r>
              <a:rPr lang="ru-RU" sz="2000" dirty="0" smtClean="0"/>
              <a:t> </a:t>
            </a:r>
            <a:r>
              <a:rPr lang="en-US" sz="2000" dirty="0" smtClean="0"/>
              <a:t>as </a:t>
            </a:r>
            <a:r>
              <a:rPr lang="ru-RU" sz="2000" dirty="0" smtClean="0"/>
              <a:t>П</a:t>
            </a:r>
            <a:endParaRPr lang="ru-RU" sz="2000" dirty="0"/>
          </a:p>
          <a:p>
            <a:r>
              <a:rPr lang="en-US" sz="2000" dirty="0" smtClean="0"/>
              <a:t>WHERE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/>
              <a:t>Дисциплины.[Название]='Базы данных'</a:t>
            </a:r>
          </a:p>
          <a:p>
            <a:r>
              <a:rPr lang="ru-RU" sz="2000" dirty="0" smtClean="0"/>
              <a:t>       </a:t>
            </a:r>
            <a:r>
              <a:rPr lang="en-US" sz="2000" dirty="0" smtClean="0"/>
              <a:t>AND </a:t>
            </a:r>
            <a:r>
              <a:rPr lang="ru-RU" sz="2000" dirty="0"/>
              <a:t>Дисциплины.[Код Дисциплины] = </a:t>
            </a:r>
            <a:r>
              <a:rPr lang="ru-RU" sz="2000" dirty="0" smtClean="0"/>
              <a:t>П.[</a:t>
            </a:r>
            <a:r>
              <a:rPr lang="ru-RU" sz="2000" dirty="0"/>
              <a:t>Код дисциплины]</a:t>
            </a:r>
          </a:p>
          <a:p>
            <a:r>
              <a:rPr lang="ru-RU" sz="2000" dirty="0" smtClean="0"/>
              <a:t>       </a:t>
            </a:r>
            <a:r>
              <a:rPr lang="en-US" sz="2000" dirty="0" smtClean="0"/>
              <a:t>AND </a:t>
            </a:r>
            <a:r>
              <a:rPr lang="ru-RU" sz="2000" dirty="0" smtClean="0"/>
              <a:t>ФЛ.[</a:t>
            </a:r>
            <a:r>
              <a:rPr lang="ru-RU" sz="2000" dirty="0"/>
              <a:t>Код </a:t>
            </a:r>
            <a:r>
              <a:rPr lang="ru-RU" sz="2000" dirty="0" err="1"/>
              <a:t>физ_лица</a:t>
            </a:r>
            <a:r>
              <a:rPr lang="ru-RU" sz="2000" dirty="0"/>
              <a:t>] = П</a:t>
            </a:r>
            <a:r>
              <a:rPr lang="ru-RU" sz="2000" dirty="0" smtClean="0"/>
              <a:t>.[</a:t>
            </a:r>
            <a:r>
              <a:rPr lang="ru-RU" sz="2000" dirty="0"/>
              <a:t>Код </a:t>
            </a:r>
            <a:r>
              <a:rPr lang="ru-RU" sz="2000" dirty="0" err="1"/>
              <a:t>физ_лица</a:t>
            </a:r>
            <a:r>
              <a:rPr lang="ru-RU" sz="2000" dirty="0"/>
              <a:t>]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6" y="5823649"/>
            <a:ext cx="3762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28208" y="188640"/>
            <a:ext cx="8064896" cy="1080120"/>
          </a:xfrm>
        </p:spPr>
        <p:txBody>
          <a:bodyPr>
            <a:noAutofit/>
          </a:bodyPr>
          <a:lstStyle/>
          <a:p>
            <a:r>
              <a:rPr lang="ru-RU" sz="3800" dirty="0"/>
              <a:t>Примеры простых </a:t>
            </a:r>
            <a:r>
              <a:rPr lang="ru-RU" sz="3800" dirty="0" smtClean="0"/>
              <a:t>действий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ru-RU" sz="3800" dirty="0" smtClean="0"/>
              <a:t>Список членов руководящих органов</a:t>
            </a:r>
            <a:endParaRPr lang="ru-RU" sz="3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41" y="1844824"/>
            <a:ext cx="6057900" cy="2583616"/>
          </a:xfrm>
        </p:spPr>
      </p:pic>
      <p:sp>
        <p:nvSpPr>
          <p:cNvPr id="5" name="TextBox 4"/>
          <p:cNvSpPr txBox="1"/>
          <p:nvPr/>
        </p:nvSpPr>
        <p:spPr>
          <a:xfrm>
            <a:off x="1496260" y="4581128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ru-RU" sz="2400" dirty="0"/>
              <a:t>ФИО, </a:t>
            </a:r>
            <a:r>
              <a:rPr lang="en-US" sz="2400" dirty="0"/>
              <a:t> </a:t>
            </a:r>
            <a:r>
              <a:rPr lang="ru-RU" sz="2400" dirty="0"/>
              <a:t>НАИМ_ДОЛЖН, </a:t>
            </a:r>
            <a:r>
              <a:rPr lang="en-US" sz="2400" dirty="0"/>
              <a:t> </a:t>
            </a:r>
            <a:r>
              <a:rPr lang="ru-RU" sz="2400" dirty="0"/>
              <a:t>НАЗВАНИЕ_РО</a:t>
            </a:r>
          </a:p>
          <a:p>
            <a:r>
              <a:rPr lang="en-US" sz="2400" dirty="0"/>
              <a:t>FROM  </a:t>
            </a:r>
            <a:r>
              <a:rPr lang="en-US" sz="2400" dirty="0">
                <a:latin typeface="Corbel" panose="020B0503020204020204" pitchFamily="34" charset="0"/>
              </a:rPr>
              <a:t>F_L</a:t>
            </a:r>
            <a:r>
              <a:rPr lang="en-US" sz="2400" dirty="0"/>
              <a:t>,  </a:t>
            </a:r>
            <a:r>
              <a:rPr lang="ru-RU" sz="2400" dirty="0"/>
              <a:t>ЧЛЕНЫ_РО</a:t>
            </a:r>
            <a:r>
              <a:rPr lang="en-US" sz="2400" dirty="0"/>
              <a:t>  </a:t>
            </a:r>
            <a:r>
              <a:rPr lang="ru-RU" sz="2400" dirty="0"/>
              <a:t> ЧР, РУК_ОРГАНЫ </a:t>
            </a:r>
            <a:r>
              <a:rPr lang="en-US" sz="2400" dirty="0"/>
              <a:t> </a:t>
            </a:r>
            <a:r>
              <a:rPr lang="ru-RU" sz="2400" dirty="0"/>
              <a:t>РО</a:t>
            </a:r>
          </a:p>
          <a:p>
            <a:r>
              <a:rPr lang="en-US" sz="2400" dirty="0"/>
              <a:t>WHERE </a:t>
            </a:r>
            <a:r>
              <a:rPr lang="ru-RU" sz="2400" dirty="0"/>
              <a:t>ЧР.КОД_ФЛ = </a:t>
            </a:r>
            <a:r>
              <a:rPr lang="en-US" sz="2400" dirty="0">
                <a:latin typeface="Corbel" panose="020B0503020204020204" pitchFamily="34" charset="0"/>
              </a:rPr>
              <a:t>F_L.</a:t>
            </a:r>
            <a:r>
              <a:rPr lang="ru-RU" sz="2400" dirty="0"/>
              <a:t>КОД</a:t>
            </a:r>
          </a:p>
          <a:p>
            <a:r>
              <a:rPr lang="en-US" sz="2400" dirty="0"/>
              <a:t>AND </a:t>
            </a:r>
            <a:r>
              <a:rPr lang="ru-RU" sz="2400" dirty="0"/>
              <a:t>ЧР.КОД_РО = РО.РО_</a:t>
            </a:r>
            <a:r>
              <a:rPr lang="en-US" sz="2400" dirty="0">
                <a:latin typeface="Corbel" panose="020B0503020204020204" pitchFamily="34" charset="0"/>
              </a:rPr>
              <a:t>ID</a:t>
            </a:r>
          </a:p>
          <a:p>
            <a:r>
              <a:rPr lang="en-US" sz="2400" dirty="0"/>
              <a:t>ORDER BY </a:t>
            </a:r>
            <a:r>
              <a:rPr lang="ru-RU" sz="2400" dirty="0"/>
              <a:t>НАЗВАНИЕ_РО, ФИО</a:t>
            </a:r>
            <a:r>
              <a:rPr lang="ru-RU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2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16632"/>
            <a:ext cx="6552728" cy="836712"/>
          </a:xfrm>
        </p:spPr>
        <p:txBody>
          <a:bodyPr/>
          <a:lstStyle/>
          <a:p>
            <a:r>
              <a:rPr lang="ru-RU" dirty="0" smtClean="0"/>
              <a:t>Реляционные операции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2776"/>
            <a:ext cx="5284440" cy="50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700808"/>
            <a:ext cx="74888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2060848"/>
            <a:ext cx="8100392" cy="418755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ru-RU" sz="3600" dirty="0" smtClean="0"/>
              <a:t>Выполняется соединение всех таблиц упомянутых в предложении </a:t>
            </a:r>
            <a:r>
              <a:rPr lang="en-US" sz="3600" dirty="0" smtClean="0"/>
              <a:t>FROM </a:t>
            </a:r>
            <a:r>
              <a:rPr lang="ru-RU" sz="3600" dirty="0" smtClean="0"/>
              <a:t>методом «Декартово произведение»</a:t>
            </a:r>
          </a:p>
          <a:p>
            <a:pPr>
              <a:lnSpc>
                <a:spcPts val="4000"/>
              </a:lnSpc>
            </a:pPr>
            <a:endParaRPr lang="ru-RU" sz="3600" dirty="0" smtClean="0"/>
          </a:p>
          <a:p>
            <a:pPr>
              <a:lnSpc>
                <a:spcPts val="4000"/>
              </a:lnSpc>
            </a:pPr>
            <a:r>
              <a:rPr lang="ru-RU" sz="3600" dirty="0" smtClean="0"/>
              <a:t>Отбираются </a:t>
            </a:r>
            <a:r>
              <a:rPr lang="ru-RU" sz="3600" smtClean="0"/>
              <a:t>все строки, </a:t>
            </a:r>
            <a:r>
              <a:rPr lang="ru-RU" sz="3600" dirty="0" smtClean="0"/>
              <a:t>которые удовлетворяют условию указанному в предложении </a:t>
            </a:r>
            <a:r>
              <a:rPr lang="en-US" sz="3600" dirty="0" smtClean="0"/>
              <a:t>WHERE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Общие правила соединения таблиц и выборки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 по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35128"/>
            <a:ext cx="2700526" cy="40324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422" y="2235128"/>
            <a:ext cx="2842111" cy="399753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6978"/>
            <a:ext cx="2808312" cy="3885414"/>
          </a:xfrm>
        </p:spPr>
      </p:pic>
    </p:spTree>
    <p:extLst>
      <p:ext uri="{BB962C8B-B14F-4D97-AF65-F5344CB8AC3E}">
        <p14:creationId xmlns:p14="http://schemas.microsoft.com/office/powerpoint/2010/main" val="373466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68224" y="61078"/>
            <a:ext cx="749808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Всевозможные цвета (игрушки)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20581" y="1340768"/>
            <a:ext cx="5539651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2296" indent="0">
              <a:buFont typeface="Wingdings 2"/>
              <a:buNone/>
            </a:pPr>
            <a:endParaRPr lang="ru-RU" sz="2800" dirty="0" smtClean="0"/>
          </a:p>
          <a:p>
            <a:pPr marL="82296" indent="0">
              <a:buFont typeface="Wingdings 2"/>
              <a:buNone/>
            </a:pPr>
            <a:r>
              <a:rPr lang="en-US" sz="2800" dirty="0" smtClean="0"/>
              <a:t>SELECT</a:t>
            </a:r>
            <a:endParaRPr lang="ru-RU" sz="2800" dirty="0" smtClean="0"/>
          </a:p>
          <a:p>
            <a:pPr marL="82296" indent="0">
              <a:buFont typeface="Wingdings 2"/>
              <a:buNone/>
            </a:pPr>
            <a:endParaRPr lang="ru-RU" sz="2800" dirty="0"/>
          </a:p>
          <a:p>
            <a:pPr marL="82296" indent="0">
              <a:buFont typeface="Wingdings 2"/>
              <a:buNone/>
            </a:pPr>
            <a:r>
              <a:rPr lang="ru-RU" sz="2800" dirty="0" smtClean="0"/>
              <a:t>Игрушка , Цвет</a:t>
            </a:r>
            <a:endParaRPr lang="ru-RU" sz="2800" dirty="0"/>
          </a:p>
          <a:p>
            <a:pPr marL="82296" indent="0">
              <a:buFont typeface="Wingdings 2"/>
              <a:buNone/>
            </a:pPr>
            <a:endParaRPr lang="ru-RU" sz="2800" dirty="0"/>
          </a:p>
          <a:p>
            <a:pPr marL="82296" indent="0">
              <a:buFont typeface="Wingdings 2"/>
              <a:buNone/>
            </a:pPr>
            <a:r>
              <a:rPr lang="en-US" sz="2800" dirty="0"/>
              <a:t>FROM </a:t>
            </a:r>
            <a:r>
              <a:rPr lang="ru-RU" sz="2800" dirty="0" smtClean="0"/>
              <a:t>Игрушки, Цвета</a:t>
            </a:r>
            <a:endParaRPr lang="ru-RU" sz="2800" dirty="0"/>
          </a:p>
          <a:p>
            <a:pPr marL="82296" indent="0">
              <a:buFont typeface="Wingdings 2"/>
              <a:buNone/>
            </a:pPr>
            <a:endParaRPr lang="ru-RU" sz="2800" dirty="0"/>
          </a:p>
          <a:p>
            <a:endParaRPr lang="ru-RU" sz="28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12" y="980728"/>
            <a:ext cx="2581952" cy="54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100392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Всевозможные цвета (</a:t>
            </a:r>
            <a:r>
              <a:rPr lang="ru-RU" sz="3200" dirty="0" smtClean="0"/>
              <a:t>игрушки и упаковка)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636783"/>
            <a:ext cx="6284222" cy="4016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 smtClean="0"/>
              <a:t>SELECT</a:t>
            </a:r>
            <a:r>
              <a:rPr lang="ru-RU" sz="2800" dirty="0" smtClean="0"/>
              <a:t>  ИГРУШКА</a:t>
            </a:r>
            <a:r>
              <a:rPr lang="ru-RU" sz="2800" dirty="0"/>
              <a:t>, </a:t>
            </a:r>
            <a:r>
              <a:rPr lang="ru-RU" sz="2800" dirty="0" err="1"/>
              <a:t>ЦИ.Цвет</a:t>
            </a:r>
            <a:r>
              <a:rPr lang="ru-RU" sz="2800" dirty="0"/>
              <a:t> </a:t>
            </a:r>
            <a:r>
              <a:rPr lang="en-US" sz="2800" dirty="0"/>
              <a:t>as "</a:t>
            </a:r>
            <a:r>
              <a:rPr lang="ru-RU" sz="2800" dirty="0"/>
              <a:t>Цвет игрушки",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ru-RU" sz="2800" dirty="0" err="1"/>
              <a:t>Цу.Цвет</a:t>
            </a:r>
            <a:r>
              <a:rPr lang="ru-RU" sz="2800" dirty="0"/>
              <a:t> </a:t>
            </a:r>
            <a:r>
              <a:rPr lang="en-US" sz="2800" dirty="0"/>
              <a:t>as "</a:t>
            </a:r>
            <a:r>
              <a:rPr lang="ru-RU" sz="2800" dirty="0"/>
              <a:t>Цвет упаковки"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/>
              <a:t>FROM </a:t>
            </a:r>
            <a:r>
              <a:rPr lang="ru-RU" sz="2800" dirty="0"/>
              <a:t>ИГРУШКИ, Цвета ЦИ, Цвета </a:t>
            </a:r>
            <a:r>
              <a:rPr lang="ru-RU" sz="2800" dirty="0" err="1"/>
              <a:t>Цу</a:t>
            </a:r>
            <a:endParaRPr lang="ru-RU" sz="2800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/>
              <a:t>WHERE </a:t>
            </a:r>
            <a:r>
              <a:rPr lang="ru-RU" sz="2800" dirty="0"/>
              <a:t>ЦИ.ЦВЕТ &lt;&gt; </a:t>
            </a:r>
            <a:r>
              <a:rPr lang="ru-RU" sz="2800" dirty="0" err="1" smtClean="0"/>
              <a:t>Цу.ЦВЕТ</a:t>
            </a:r>
            <a:r>
              <a:rPr lang="ru-RU" sz="2800" dirty="0"/>
              <a:t>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3028950" cy="4905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34" y="1412776"/>
            <a:ext cx="3009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340768"/>
            <a:ext cx="7818072" cy="5400600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dirty="0" err="1"/>
              <a:t>select</a:t>
            </a:r>
            <a:r>
              <a:rPr lang="ru-RU" dirty="0"/>
              <a:t> </a:t>
            </a:r>
            <a:r>
              <a:rPr lang="ru-RU" dirty="0" err="1" smtClean="0"/>
              <a:t>А.Код_физ_лица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ru-RU" dirty="0" smtClean="0"/>
              <a:t>.ФИО</a:t>
            </a:r>
            <a:endParaRPr lang="ru-RU" dirty="0"/>
          </a:p>
          <a:p>
            <a:pPr marL="82296" indent="0">
              <a:buNone/>
            </a:pPr>
            <a:r>
              <a:rPr lang="ru-RU" dirty="0"/>
              <a:t>FROM </a:t>
            </a:r>
            <a:r>
              <a:rPr lang="ru-RU" dirty="0" err="1" smtClean="0"/>
              <a:t>Физ_лица</a:t>
            </a:r>
            <a:r>
              <a:rPr lang="ru-RU" dirty="0" smtClean="0"/>
              <a:t> </a:t>
            </a:r>
            <a:r>
              <a:rPr lang="ru-RU" dirty="0"/>
              <a:t>А</a:t>
            </a:r>
          </a:p>
          <a:p>
            <a:pPr marL="82296" indent="0">
              <a:buNone/>
            </a:pPr>
            <a:r>
              <a:rPr lang="ru-RU" dirty="0"/>
              <a:t>WHERE </a:t>
            </a:r>
            <a:r>
              <a:rPr lang="ru-RU" dirty="0" smtClean="0"/>
              <a:t>А.ФИО </a:t>
            </a:r>
            <a:r>
              <a:rPr lang="ru-RU" dirty="0" err="1"/>
              <a:t>in</a:t>
            </a:r>
            <a:r>
              <a:rPr lang="ru-RU" dirty="0"/>
              <a:t>(</a:t>
            </a:r>
          </a:p>
          <a:p>
            <a:pPr marL="82296" indent="0">
              <a:buNone/>
            </a:pPr>
            <a:r>
              <a:rPr lang="ru-RU" dirty="0"/>
              <a:t>SELECT </a:t>
            </a:r>
            <a:r>
              <a:rPr lang="ru-RU" dirty="0" smtClean="0"/>
              <a:t>В.ФИО</a:t>
            </a:r>
            <a:endParaRPr lang="ru-RU" dirty="0"/>
          </a:p>
          <a:p>
            <a:pPr marL="82296" indent="0">
              <a:buNone/>
            </a:pPr>
            <a:r>
              <a:rPr lang="ru-RU" dirty="0"/>
              <a:t>FROM  </a:t>
            </a:r>
            <a:r>
              <a:rPr lang="ru-RU" dirty="0" err="1"/>
              <a:t>Ф</a:t>
            </a:r>
            <a:r>
              <a:rPr lang="ru-RU" dirty="0" err="1" smtClean="0"/>
              <a:t>из_лица</a:t>
            </a:r>
            <a:r>
              <a:rPr lang="ru-RU" dirty="0" smtClean="0"/>
              <a:t> </a:t>
            </a:r>
            <a:r>
              <a:rPr lang="ru-RU" dirty="0"/>
              <a:t>В</a:t>
            </a:r>
          </a:p>
          <a:p>
            <a:pPr marL="82296" indent="0">
              <a:buNone/>
            </a:pPr>
            <a:r>
              <a:rPr lang="ru-RU" dirty="0"/>
              <a:t>GROUP BY </a:t>
            </a:r>
            <a:r>
              <a:rPr lang="ru-RU" dirty="0" smtClean="0"/>
              <a:t>В.ФИО</a:t>
            </a:r>
            <a:endParaRPr lang="ru-RU" dirty="0"/>
          </a:p>
          <a:p>
            <a:pPr marL="82296" indent="0">
              <a:spcAft>
                <a:spcPts val="1800"/>
              </a:spcAft>
              <a:buNone/>
            </a:pPr>
            <a:r>
              <a:rPr lang="ru-RU" dirty="0" err="1"/>
              <a:t>Having</a:t>
            </a:r>
            <a:r>
              <a:rPr lang="ru-RU" dirty="0"/>
              <a:t> </a:t>
            </a:r>
            <a:r>
              <a:rPr lang="ru-RU" dirty="0" err="1"/>
              <a:t>count</a:t>
            </a:r>
            <a:r>
              <a:rPr lang="ru-RU" dirty="0"/>
              <a:t>(*)&gt;1</a:t>
            </a:r>
            <a:r>
              <a:rPr lang="ru-RU" dirty="0" smtClean="0"/>
              <a:t>);</a:t>
            </a:r>
          </a:p>
          <a:p>
            <a:pPr marL="82296" indent="0">
              <a:buNone/>
            </a:pPr>
            <a:r>
              <a:rPr lang="en-US" dirty="0"/>
              <a:t>select </a:t>
            </a:r>
            <a:r>
              <a:rPr lang="ru-RU" dirty="0"/>
              <a:t>А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err="1"/>
              <a:t>Код_физ_лица</a:t>
            </a:r>
            <a:r>
              <a:rPr lang="en-US" dirty="0" smtClean="0"/>
              <a:t>, </a:t>
            </a:r>
            <a:r>
              <a:rPr lang="ru-RU" dirty="0"/>
              <a:t>А</a:t>
            </a:r>
            <a:r>
              <a:rPr lang="en-US" dirty="0" smtClean="0"/>
              <a:t>.</a:t>
            </a:r>
            <a:r>
              <a:rPr lang="ru-RU" dirty="0" smtClean="0"/>
              <a:t>ФИО</a:t>
            </a:r>
            <a:endParaRPr lang="ru-RU" dirty="0"/>
          </a:p>
          <a:p>
            <a:pPr marL="82296" indent="0">
              <a:buNone/>
            </a:pPr>
            <a:r>
              <a:rPr lang="ru-RU" dirty="0"/>
              <a:t>FROM </a:t>
            </a:r>
            <a:r>
              <a:rPr lang="ru-RU" dirty="0" err="1"/>
              <a:t>Физ_лица</a:t>
            </a:r>
            <a:r>
              <a:rPr lang="ru-RU" dirty="0"/>
              <a:t> А, </a:t>
            </a:r>
            <a:r>
              <a:rPr lang="ru-RU" dirty="0" err="1"/>
              <a:t>Физ_лица</a:t>
            </a:r>
            <a:r>
              <a:rPr lang="ru-RU" dirty="0"/>
              <a:t> В</a:t>
            </a:r>
          </a:p>
          <a:p>
            <a:pPr marL="82296" indent="0">
              <a:buNone/>
            </a:pPr>
            <a:r>
              <a:rPr lang="ru-RU" dirty="0" smtClean="0"/>
              <a:t>WHERE А</a:t>
            </a:r>
            <a:r>
              <a:rPr lang="ru-RU" dirty="0"/>
              <a:t>. ФИО </a:t>
            </a:r>
            <a:r>
              <a:rPr lang="ru-RU" dirty="0" smtClean="0"/>
              <a:t>= В</a:t>
            </a:r>
            <a:r>
              <a:rPr lang="ru-RU" dirty="0"/>
              <a:t>. </a:t>
            </a:r>
            <a:r>
              <a:rPr lang="ru-RU" dirty="0" smtClean="0"/>
              <a:t>ФИО</a:t>
            </a:r>
          </a:p>
          <a:p>
            <a:pPr marL="82296" indent="0">
              <a:buNone/>
            </a:pPr>
            <a:r>
              <a:rPr lang="ru-RU" dirty="0" smtClean="0"/>
              <a:t>      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/>
              <a:t>А. </a:t>
            </a:r>
            <a:r>
              <a:rPr lang="ru-RU" dirty="0" err="1"/>
              <a:t>Код_физ_лица</a:t>
            </a:r>
            <a:r>
              <a:rPr lang="ru-RU" dirty="0"/>
              <a:t> &lt;&gt; В. </a:t>
            </a:r>
            <a:r>
              <a:rPr lang="ru-RU" dirty="0" err="1"/>
              <a:t>Код_физ_лица</a:t>
            </a:r>
            <a:r>
              <a:rPr lang="ru-RU" dirty="0"/>
              <a:t>;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980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Примеры простых действий</a:t>
            </a:r>
            <a:br>
              <a:rPr lang="ru-RU" dirty="0"/>
            </a:br>
            <a:r>
              <a:rPr lang="ru-RU" dirty="0"/>
              <a:t>Как найти повторения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4581128"/>
            <a:ext cx="7128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2156" y="246920"/>
            <a:ext cx="74980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Примеры простых </a:t>
            </a:r>
            <a:r>
              <a:rPr lang="ru-RU" dirty="0" smtClean="0"/>
              <a:t>действий</a:t>
            </a:r>
            <a:br>
              <a:rPr lang="ru-RU" dirty="0" smtClean="0"/>
            </a:br>
            <a:r>
              <a:rPr lang="ru-RU" dirty="0" smtClean="0"/>
              <a:t>Как найти повторения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03" y="1456147"/>
            <a:ext cx="7374210" cy="703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2703" y="2257052"/>
            <a:ext cx="7252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A.</a:t>
            </a:r>
            <a:r>
              <a:rPr lang="ru-RU" sz="2000" dirty="0"/>
              <a:t>Имя, </a:t>
            </a:r>
            <a:r>
              <a:rPr lang="en-US" sz="2000" dirty="0"/>
              <a:t>A.</a:t>
            </a:r>
            <a:r>
              <a:rPr lang="ru-RU" sz="2000" dirty="0"/>
              <a:t>Отчество, </a:t>
            </a:r>
            <a:r>
              <a:rPr lang="en-US" sz="2000" dirty="0"/>
              <a:t>A.</a:t>
            </a:r>
            <a:r>
              <a:rPr lang="ru-RU" sz="2000" dirty="0"/>
              <a:t>Фамилия, </a:t>
            </a:r>
            <a:r>
              <a:rPr lang="en-US" sz="2000" dirty="0"/>
              <a:t>A.</a:t>
            </a:r>
            <a:r>
              <a:rPr lang="ru-RU" sz="2000" dirty="0"/>
              <a:t>Код, </a:t>
            </a:r>
            <a:r>
              <a:rPr lang="en-US" sz="2000" dirty="0"/>
              <a:t>B.</a:t>
            </a:r>
            <a:r>
              <a:rPr lang="ru-RU" sz="2000" dirty="0"/>
              <a:t>Имя, </a:t>
            </a:r>
            <a:r>
              <a:rPr lang="en-US" sz="2000" dirty="0"/>
              <a:t>B.</a:t>
            </a:r>
            <a:r>
              <a:rPr lang="ru-RU" sz="2000" dirty="0"/>
              <a:t>Отчество, </a:t>
            </a:r>
            <a:r>
              <a:rPr lang="en-US" sz="2000" dirty="0"/>
              <a:t>B.</a:t>
            </a:r>
            <a:r>
              <a:rPr lang="ru-RU" sz="2000" dirty="0"/>
              <a:t>Фамилия, </a:t>
            </a:r>
            <a:r>
              <a:rPr lang="en-US" sz="2000" dirty="0"/>
              <a:t>B.</a:t>
            </a:r>
            <a:r>
              <a:rPr lang="ru-RU" sz="2000" dirty="0"/>
              <a:t>Код</a:t>
            </a:r>
          </a:p>
          <a:p>
            <a:r>
              <a:rPr lang="en-US" sz="2000" dirty="0"/>
              <a:t>FROM </a:t>
            </a:r>
            <a:r>
              <a:rPr lang="ru-RU" sz="2000" dirty="0" err="1"/>
              <a:t>Физ_лица</a:t>
            </a:r>
            <a:r>
              <a:rPr lang="ru-RU" sz="2000" dirty="0"/>
              <a:t>  </a:t>
            </a:r>
            <a:r>
              <a:rPr lang="en-US" sz="2000" dirty="0"/>
              <a:t>A, </a:t>
            </a:r>
            <a:r>
              <a:rPr lang="ru-RU" sz="2000" dirty="0" err="1"/>
              <a:t>Физ_лица</a:t>
            </a:r>
            <a:r>
              <a:rPr lang="ru-RU" sz="2000" dirty="0"/>
              <a:t> </a:t>
            </a:r>
            <a:r>
              <a:rPr lang="en-US" sz="2000" dirty="0"/>
              <a:t>B</a:t>
            </a:r>
          </a:p>
          <a:p>
            <a:r>
              <a:rPr lang="en-US" sz="2000" dirty="0"/>
              <a:t>WHERE A.</a:t>
            </a:r>
            <a:r>
              <a:rPr lang="ru-RU" sz="2000" dirty="0"/>
              <a:t>Имя = </a:t>
            </a:r>
            <a:r>
              <a:rPr lang="en-US" sz="2000" dirty="0"/>
              <a:t>B.</a:t>
            </a:r>
            <a:r>
              <a:rPr lang="ru-RU" sz="2000" dirty="0" smtClean="0"/>
              <a:t>Имя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</a:t>
            </a:r>
            <a:r>
              <a:rPr lang="en-US" sz="2000" dirty="0"/>
              <a:t>and A. </a:t>
            </a:r>
            <a:r>
              <a:rPr lang="ru-RU" sz="2000" dirty="0"/>
              <a:t>Отчество = </a:t>
            </a:r>
            <a:r>
              <a:rPr lang="en-US" sz="2000" dirty="0"/>
              <a:t>B. </a:t>
            </a:r>
            <a:r>
              <a:rPr lang="ru-RU" sz="2000" dirty="0"/>
              <a:t>Отчество</a:t>
            </a:r>
          </a:p>
          <a:p>
            <a:r>
              <a:rPr lang="ru-RU" sz="2000" dirty="0" smtClean="0"/>
              <a:t>          </a:t>
            </a:r>
            <a:r>
              <a:rPr lang="en-US" sz="2000" dirty="0" smtClean="0"/>
              <a:t>and </a:t>
            </a:r>
            <a:r>
              <a:rPr lang="en-US" sz="2000" dirty="0"/>
              <a:t>A.</a:t>
            </a:r>
            <a:r>
              <a:rPr lang="ru-RU" sz="2000" dirty="0"/>
              <a:t>Код &lt;&gt; </a:t>
            </a:r>
            <a:r>
              <a:rPr lang="en-US" sz="2000" dirty="0"/>
              <a:t>B.</a:t>
            </a:r>
            <a:r>
              <a:rPr lang="ru-RU" sz="2000" dirty="0"/>
              <a:t>Код;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99" y="4293096"/>
            <a:ext cx="7364092" cy="2129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48" y="3795934"/>
            <a:ext cx="288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&gt;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62" y="4293096"/>
            <a:ext cx="7431268" cy="23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4400" b="1" i="1" dirty="0">
                <a:latin typeface="Corbel" panose="020B0503020204020204" pitchFamily="34" charset="0"/>
              </a:rPr>
              <a:t>SELECT</a:t>
            </a:r>
            <a:r>
              <a:rPr lang="en-US" dirty="0">
                <a:latin typeface="Corbel" panose="020B0503020204020204" pitchFamily="34" charset="0"/>
              </a:rPr>
              <a:t> { {[ALL | DISTINCT]} | [UNIQUE] }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i="1" dirty="0" err="1" smtClean="0">
                <a:latin typeface="Corbel" panose="020B0503020204020204" pitchFamily="34" charset="0"/>
              </a:rPr>
              <a:t>извлекаемый_элемент</a:t>
            </a:r>
            <a:r>
              <a:rPr lang="en-US" i="1" dirty="0" smtClean="0">
                <a:latin typeface="Corbel" panose="020B0503020204020204" pitchFamily="34" charset="0"/>
              </a:rPr>
              <a:t> </a:t>
            </a:r>
            <a:r>
              <a:rPr lang="en-US" dirty="0" smtClean="0">
                <a:latin typeface="Corbel" panose="020B0503020204020204" pitchFamily="34" charset="0"/>
              </a:rPr>
              <a:t>[AS </a:t>
            </a:r>
            <a:r>
              <a:rPr lang="ru-RU" i="1" dirty="0">
                <a:latin typeface="Corbel" panose="020B0503020204020204" pitchFamily="34" charset="0"/>
              </a:rPr>
              <a:t>псевдоним</a:t>
            </a:r>
            <a:r>
              <a:rPr lang="ru-RU" dirty="0">
                <a:latin typeface="Corbel" panose="020B0503020204020204" pitchFamily="34" charset="0"/>
              </a:rPr>
              <a:t>][, ...]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Corbel" panose="020B0503020204020204" pitchFamily="34" charset="0"/>
              </a:rPr>
              <a:t>[</a:t>
            </a:r>
            <a:r>
              <a:rPr lang="en-US" sz="4500" b="1" i="1" dirty="0">
                <a:latin typeface="Corbel" panose="020B0503020204020204" pitchFamily="34" charset="0"/>
              </a:rPr>
              <a:t>INTO</a:t>
            </a:r>
            <a:r>
              <a:rPr lang="en-US" dirty="0">
                <a:latin typeface="Corbel" panose="020B0503020204020204" pitchFamily="34" charset="0"/>
              </a:rPr>
              <a:t> {</a:t>
            </a:r>
            <a:r>
              <a:rPr lang="ru-RU" i="1" dirty="0">
                <a:latin typeface="Corbel" panose="020B0503020204020204" pitchFamily="34" charset="0"/>
              </a:rPr>
              <a:t>переменная</a:t>
            </a:r>
            <a:r>
              <a:rPr lang="ru-RU" dirty="0">
                <a:latin typeface="Corbel" panose="020B0503020204020204" pitchFamily="34" charset="0"/>
              </a:rPr>
              <a:t>[, ...] | </a:t>
            </a:r>
            <a:r>
              <a:rPr lang="ru-RU" i="1" dirty="0">
                <a:latin typeface="Corbel" panose="020B0503020204020204" pitchFamily="34" charset="0"/>
              </a:rPr>
              <a:t>запись</a:t>
            </a:r>
            <a:r>
              <a:rPr lang="ru-RU" dirty="0">
                <a:latin typeface="Corbel" panose="020B0503020204020204" pitchFamily="34" charset="0"/>
              </a:rPr>
              <a:t>}]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sz="4500" b="1" i="1" dirty="0">
                <a:latin typeface="Corbel" panose="020B0503020204020204" pitchFamily="34" charset="0"/>
              </a:rPr>
              <a:t>FROM </a:t>
            </a:r>
            <a:r>
              <a:rPr lang="ru-RU" dirty="0">
                <a:latin typeface="Corbel" panose="020B0503020204020204" pitchFamily="34" charset="0"/>
              </a:rPr>
              <a:t>{[ONLY] {[</a:t>
            </a:r>
            <a:r>
              <a:rPr lang="ru-RU" i="1" dirty="0">
                <a:latin typeface="Corbel" panose="020B0503020204020204" pitchFamily="34" charset="0"/>
              </a:rPr>
              <a:t>схема</a:t>
            </a:r>
            <a:r>
              <a:rPr lang="ru-RU" dirty="0">
                <a:latin typeface="Corbel" panose="020B0503020204020204" pitchFamily="34" charset="0"/>
              </a:rPr>
              <a:t>.][</a:t>
            </a:r>
            <a:r>
              <a:rPr lang="ru-RU" i="1" dirty="0">
                <a:latin typeface="Corbel" panose="020B0503020204020204" pitchFamily="34" charset="0"/>
              </a:rPr>
              <a:t>таблица </a:t>
            </a:r>
            <a:r>
              <a:rPr lang="ru-RU" dirty="0">
                <a:latin typeface="Corbel" panose="020B0503020204020204" pitchFamily="34" charset="0"/>
              </a:rPr>
              <a:t>| </a:t>
            </a:r>
            <a:r>
              <a:rPr lang="ru-RU" i="1" dirty="0">
                <a:latin typeface="Corbel" panose="020B0503020204020204" pitchFamily="34" charset="0"/>
              </a:rPr>
              <a:t>представление </a:t>
            </a:r>
            <a:r>
              <a:rPr lang="ru-RU" dirty="0">
                <a:latin typeface="Corbel" panose="020B0503020204020204" pitchFamily="34" charset="0"/>
              </a:rPr>
              <a:t>|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i="1" dirty="0" err="1">
                <a:latin typeface="Corbel" panose="020B0503020204020204" pitchFamily="34" charset="0"/>
              </a:rPr>
              <a:t>материализованное_представление</a:t>
            </a:r>
            <a:r>
              <a:rPr lang="ru-RU" dirty="0">
                <a:latin typeface="Corbel" panose="020B0503020204020204" pitchFamily="34" charset="0"/>
              </a:rPr>
              <a:t>]}[@</a:t>
            </a:r>
            <a:r>
              <a:rPr lang="ru-RU" i="1" dirty="0" err="1">
                <a:latin typeface="Corbel" panose="020B0503020204020204" pitchFamily="34" charset="0"/>
              </a:rPr>
              <a:t>связь_базы_данных</a:t>
            </a:r>
            <a:r>
              <a:rPr lang="ru-RU" dirty="0">
                <a:latin typeface="Corbel" panose="020B0503020204020204" pitchFamily="34" charset="0"/>
              </a:rPr>
              <a:t>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>
                <a:latin typeface="Corbel" panose="020B0503020204020204" pitchFamily="34" charset="0"/>
              </a:rPr>
              <a:t>[</a:t>
            </a:r>
            <a:r>
              <a:rPr lang="en-US" dirty="0">
                <a:latin typeface="Corbel" panose="020B0503020204020204" pitchFamily="34" charset="0"/>
              </a:rPr>
              <a:t>AS </a:t>
            </a:r>
            <a:r>
              <a:rPr lang="ru-RU" i="1" dirty="0">
                <a:latin typeface="Corbel" panose="020B0503020204020204" pitchFamily="34" charset="0"/>
              </a:rPr>
              <a:t>псевдоним</a:t>
            </a:r>
            <a:r>
              <a:rPr lang="ru-RU" dirty="0" smtClean="0">
                <a:latin typeface="Corbel" panose="020B0503020204020204" pitchFamily="34" charset="0"/>
              </a:rPr>
              <a:t>]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[, ...]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>
                <a:latin typeface="Corbel" panose="020B0503020204020204" pitchFamily="34" charset="0"/>
              </a:rPr>
              <a:t>[ </a:t>
            </a:r>
            <a:r>
              <a:rPr lang="ru-RU" dirty="0">
                <a:latin typeface="Corbel" panose="020B0503020204020204" pitchFamily="34" charset="0"/>
              </a:rPr>
              <a:t>[</a:t>
            </a:r>
            <a:r>
              <a:rPr lang="ru-RU" i="1" dirty="0" err="1">
                <a:latin typeface="Corbel" panose="020B0503020204020204" pitchFamily="34" charset="0"/>
              </a:rPr>
              <a:t>тип_соединения</a:t>
            </a:r>
            <a:r>
              <a:rPr lang="ru-RU" dirty="0" smtClean="0">
                <a:latin typeface="Corbel" panose="020B0503020204020204" pitchFamily="34" charset="0"/>
              </a:rPr>
              <a:t>]</a:t>
            </a:r>
            <a:r>
              <a:rPr lang="en-US" dirty="0" smtClean="0">
                <a:latin typeface="Corbel" panose="020B0503020204020204" pitchFamily="34" charset="0"/>
              </a:rPr>
              <a:t>  </a:t>
            </a:r>
            <a:r>
              <a:rPr lang="ru-RU" dirty="0" smtClean="0">
                <a:latin typeface="Corbel" panose="020B0503020204020204" pitchFamily="34" charset="0"/>
              </a:rPr>
              <a:t> </a:t>
            </a:r>
            <a:r>
              <a:rPr lang="en-US" sz="4400" b="1" i="1" dirty="0" smtClean="0">
                <a:latin typeface="Corbel" panose="020B0503020204020204" pitchFamily="34" charset="0"/>
              </a:rPr>
              <a:t>JOIN  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i="1" dirty="0" err="1" smtClean="0">
                <a:latin typeface="Corbel" panose="020B0503020204020204" pitchFamily="34" charset="0"/>
              </a:rPr>
              <a:t>условие_соединения</a:t>
            </a:r>
            <a:r>
              <a:rPr lang="en-US" i="1" dirty="0" smtClean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[, </a:t>
            </a:r>
            <a:r>
              <a:rPr lang="ru-RU" dirty="0" smtClean="0">
                <a:latin typeface="Corbel" panose="020B0503020204020204" pitchFamily="34" charset="0"/>
              </a:rPr>
              <a:t>...]</a:t>
            </a:r>
            <a:endParaRPr lang="ru-RU" i="1" dirty="0">
              <a:latin typeface="Corbel" panose="020B0503020204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>
                <a:latin typeface="Corbel" panose="020B0503020204020204" pitchFamily="34" charset="0"/>
              </a:rPr>
              <a:t>[</a:t>
            </a:r>
            <a:r>
              <a:rPr lang="en-US" sz="4500" b="1" i="1" dirty="0">
                <a:latin typeface="Corbel" panose="020B0503020204020204" pitchFamily="34" charset="0"/>
              </a:rPr>
              <a:t>WHERE </a:t>
            </a:r>
            <a:r>
              <a:rPr lang="ru-RU" i="1" dirty="0" err="1" smtClean="0">
                <a:latin typeface="Corbel" panose="020B0503020204020204" pitchFamily="34" charset="0"/>
              </a:rPr>
              <a:t>условие_поиска</a:t>
            </a:r>
            <a:r>
              <a:rPr lang="en-US" i="1" dirty="0" smtClean="0">
                <a:latin typeface="Corbel" panose="020B0503020204020204" pitchFamily="34" charset="0"/>
              </a:rPr>
              <a:t>  </a:t>
            </a:r>
            <a:r>
              <a:rPr lang="en-US" dirty="0" smtClean="0">
                <a:latin typeface="Corbel" panose="020B0503020204020204" pitchFamily="34" charset="0"/>
              </a:rPr>
              <a:t>[ </a:t>
            </a:r>
            <a:r>
              <a:rPr lang="en-US" dirty="0">
                <a:latin typeface="Corbel" panose="020B0503020204020204" pitchFamily="34" charset="0"/>
              </a:rPr>
              <a:t>{AND | OR} </a:t>
            </a:r>
            <a:r>
              <a:rPr lang="ru-RU" i="1" dirty="0" err="1">
                <a:latin typeface="Corbel" panose="020B0503020204020204" pitchFamily="34" charset="0"/>
              </a:rPr>
              <a:t>условие_поиска</a:t>
            </a:r>
            <a:r>
              <a:rPr lang="ru-RU" dirty="0">
                <a:latin typeface="Corbel" panose="020B0503020204020204" pitchFamily="34" charset="0"/>
              </a:rPr>
              <a:t>[, ...] 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>
                <a:latin typeface="Corbel" panose="020B0503020204020204" pitchFamily="34" charset="0"/>
              </a:rPr>
              <a:t>[</a:t>
            </a:r>
            <a:r>
              <a:rPr lang="ru-RU" sz="3800" b="1" i="1" dirty="0">
                <a:latin typeface="Corbel" panose="020B0503020204020204" pitchFamily="34" charset="0"/>
              </a:rPr>
              <a:t>GROUP BY </a:t>
            </a:r>
            <a:r>
              <a:rPr lang="ru-RU" i="1" dirty="0" err="1">
                <a:latin typeface="Corbel" panose="020B0503020204020204" pitchFamily="34" charset="0"/>
              </a:rPr>
              <a:t>выражение_группировки</a:t>
            </a:r>
            <a:r>
              <a:rPr lang="ru-RU" i="1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[HAVING </a:t>
            </a:r>
            <a:r>
              <a:rPr lang="ru-RU" i="1" dirty="0" err="1">
                <a:latin typeface="Corbel" panose="020B0503020204020204" pitchFamily="34" charset="0"/>
              </a:rPr>
              <a:t>условие_поиска</a:t>
            </a:r>
            <a:r>
              <a:rPr lang="ru-RU" dirty="0">
                <a:latin typeface="Corbel" panose="020B0503020204020204" pitchFamily="34" charset="0"/>
              </a:rPr>
              <a:t>]]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>
                <a:latin typeface="Corbel" panose="020B0503020204020204" pitchFamily="34" charset="0"/>
              </a:rPr>
              <a:t>[</a:t>
            </a:r>
            <a:r>
              <a:rPr lang="en-US" sz="3800" b="1" i="1" dirty="0">
                <a:latin typeface="Corbel" panose="020B0503020204020204" pitchFamily="34" charset="0"/>
              </a:rPr>
              <a:t>ORDER BY </a:t>
            </a:r>
            <a:r>
              <a:rPr lang="ru-RU" i="1" dirty="0" err="1">
                <a:latin typeface="Corbel" panose="020B0503020204020204" pitchFamily="34" charset="0"/>
              </a:rPr>
              <a:t>значение_сортировки</a:t>
            </a:r>
            <a:r>
              <a:rPr lang="ru-RU" i="1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{[</a:t>
            </a:r>
            <a:r>
              <a:rPr lang="en-US" dirty="0">
                <a:latin typeface="Corbel" panose="020B0503020204020204" pitchFamily="34" charset="0"/>
              </a:rPr>
              <a:t>ASC | DESC</a:t>
            </a:r>
            <a:r>
              <a:rPr lang="en-US" dirty="0" smtClean="0">
                <a:latin typeface="Corbel" panose="020B0503020204020204" pitchFamily="34" charset="0"/>
              </a:rPr>
              <a:t>]}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Оператор </a:t>
            </a:r>
            <a:r>
              <a:rPr lang="en-US" sz="3600" dirty="0"/>
              <a:t>SELECT </a:t>
            </a:r>
            <a:r>
              <a:rPr lang="ru-RU" sz="3600" dirty="0" smtClean="0"/>
              <a:t>синтаксис </a:t>
            </a:r>
            <a:r>
              <a:rPr lang="en-US" sz="3600" dirty="0" smtClean="0"/>
              <a:t>ORACLE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22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75256"/>
            <a:ext cx="7812360" cy="4933528"/>
          </a:xfrm>
        </p:spPr>
        <p:txBody>
          <a:bodyPr>
            <a:normAutofit fontScale="700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3600" b="1" i="1" dirty="0">
                <a:latin typeface="Corbel" panose="020B0503020204020204" pitchFamily="34" charset="0"/>
              </a:rPr>
              <a:t>DELETE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>
                <a:latin typeface="Corbel" panose="020B0503020204020204" pitchFamily="34" charset="0"/>
              </a:rPr>
              <a:t>[</a:t>
            </a:r>
            <a:r>
              <a:rPr lang="en-US" sz="3600" b="1" i="1" dirty="0">
                <a:latin typeface="Corbel" panose="020B0503020204020204" pitchFamily="34" charset="0"/>
              </a:rPr>
              <a:t>FROM</a:t>
            </a:r>
            <a:r>
              <a:rPr lang="en-US" dirty="0" smtClean="0">
                <a:latin typeface="Corbel" panose="020B0503020204020204" pitchFamily="34" charset="0"/>
              </a:rPr>
              <a:t>] </a:t>
            </a:r>
            <a:r>
              <a:rPr lang="ru-RU" dirty="0" smtClean="0">
                <a:latin typeface="Corbel" panose="020B0503020204020204" pitchFamily="34" charset="0"/>
              </a:rPr>
              <a:t>{</a:t>
            </a:r>
            <a:r>
              <a:rPr lang="ru-RU" i="1" dirty="0" err="1">
                <a:latin typeface="Corbel" panose="020B0503020204020204" pitchFamily="34" charset="0"/>
              </a:rPr>
              <a:t>имя_таблицы</a:t>
            </a:r>
            <a:r>
              <a:rPr lang="ru-RU" i="1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| </a:t>
            </a:r>
            <a:r>
              <a:rPr lang="en-US" dirty="0">
                <a:latin typeface="Corbel" panose="020B0503020204020204" pitchFamily="34" charset="0"/>
              </a:rPr>
              <a:t>ONLY </a:t>
            </a:r>
            <a:r>
              <a:rPr lang="en-US" i="1" dirty="0">
                <a:latin typeface="Corbel" panose="020B0503020204020204" pitchFamily="34" charset="0"/>
              </a:rPr>
              <a:t>(</a:t>
            </a:r>
            <a:r>
              <a:rPr lang="ru-RU" i="1" dirty="0" err="1">
                <a:latin typeface="Corbel" panose="020B0503020204020204" pitchFamily="34" charset="0"/>
              </a:rPr>
              <a:t>имя_таблицы</a:t>
            </a:r>
            <a:r>
              <a:rPr lang="ru-RU" dirty="0">
                <a:latin typeface="Corbel" panose="020B0503020204020204" pitchFamily="34" charset="0"/>
              </a:rPr>
              <a:t>)} </a:t>
            </a:r>
            <a:r>
              <a:rPr lang="ru-RU" dirty="0" smtClean="0">
                <a:latin typeface="Corbel" panose="020B0503020204020204" pitchFamily="34" charset="0"/>
              </a:rPr>
              <a:t>[</a:t>
            </a:r>
            <a:r>
              <a:rPr lang="ru-RU" i="1" dirty="0" smtClean="0">
                <a:latin typeface="Corbel" panose="020B0503020204020204" pitchFamily="34" charset="0"/>
              </a:rPr>
              <a:t>псевдоним</a:t>
            </a:r>
            <a:r>
              <a:rPr lang="ru-RU" dirty="0">
                <a:latin typeface="Corbel" panose="020B0503020204020204" pitchFamily="34" charset="0"/>
              </a:rPr>
              <a:t>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>
                <a:latin typeface="Corbel" panose="020B0503020204020204" pitchFamily="34" charset="0"/>
              </a:rPr>
              <a:t>[</a:t>
            </a:r>
            <a:r>
              <a:rPr lang="en-US" sz="3600" b="1" i="1" dirty="0">
                <a:latin typeface="Corbel" panose="020B0503020204020204" pitchFamily="34" charset="0"/>
              </a:rPr>
              <a:t>WHERE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 err="1" smtClean="0">
                <a:latin typeface="Corbel" panose="020B0503020204020204" pitchFamily="34" charset="0"/>
              </a:rPr>
              <a:t>условие_поиска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[ {AND | OR} </a:t>
            </a:r>
            <a:r>
              <a:rPr lang="ru-RU" i="1" dirty="0" err="1"/>
              <a:t>условие_поиска</a:t>
            </a:r>
            <a:r>
              <a:rPr lang="ru-RU" dirty="0"/>
              <a:t>[, ...] </a:t>
            </a:r>
            <a:r>
              <a:rPr lang="ru-RU" dirty="0" smtClean="0"/>
              <a:t>]</a:t>
            </a:r>
            <a:endParaRPr lang="en-US" dirty="0" smtClean="0">
              <a:latin typeface="Corbel" panose="020B0503020204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3600" b="1" i="1" dirty="0">
                <a:latin typeface="Corbel" panose="020B0503020204020204" pitchFamily="34" charset="0"/>
              </a:rPr>
              <a:t>UPDATE</a:t>
            </a:r>
            <a:r>
              <a:rPr lang="en-US" sz="3100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[ONLY]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>
                <a:latin typeface="Corbel" panose="020B0503020204020204" pitchFamily="34" charset="0"/>
              </a:rPr>
              <a:t>{ [</a:t>
            </a:r>
            <a:r>
              <a:rPr lang="ru-RU" i="1" dirty="0">
                <a:latin typeface="Corbel" panose="020B0503020204020204" pitchFamily="34" charset="0"/>
              </a:rPr>
              <a:t>схема</a:t>
            </a:r>
            <a:r>
              <a:rPr lang="ru-RU" dirty="0">
                <a:latin typeface="Corbel" panose="020B0503020204020204" pitchFamily="34" charset="0"/>
              </a:rPr>
              <a:t>.]{</a:t>
            </a:r>
            <a:r>
              <a:rPr lang="ru-RU" i="1" dirty="0">
                <a:latin typeface="Corbel" panose="020B0503020204020204" pitchFamily="34" charset="0"/>
              </a:rPr>
              <a:t>представление </a:t>
            </a:r>
            <a:r>
              <a:rPr lang="ru-RU" dirty="0">
                <a:latin typeface="Corbel" panose="020B0503020204020204" pitchFamily="34" charset="0"/>
              </a:rPr>
              <a:t>| </a:t>
            </a:r>
            <a:r>
              <a:rPr lang="ru-RU" i="1" dirty="0">
                <a:latin typeface="Corbel" panose="020B0503020204020204" pitchFamily="34" charset="0"/>
              </a:rPr>
              <a:t>материализованное представление </a:t>
            </a:r>
            <a:r>
              <a:rPr lang="ru-RU" dirty="0" smtClean="0">
                <a:latin typeface="Corbel" panose="020B0503020204020204" pitchFamily="34" charset="0"/>
              </a:rPr>
              <a:t>|</a:t>
            </a:r>
            <a:r>
              <a:rPr lang="ru-RU" i="1" dirty="0" smtClean="0">
                <a:latin typeface="Corbel" panose="020B0503020204020204" pitchFamily="34" charset="0"/>
              </a:rPr>
              <a:t>таблица</a:t>
            </a:r>
            <a:r>
              <a:rPr lang="ru-RU" dirty="0" smtClean="0">
                <a:latin typeface="Corbel" panose="020B0503020204020204" pitchFamily="34" charset="0"/>
              </a:rPr>
              <a:t>}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[</a:t>
            </a:r>
            <a:r>
              <a:rPr lang="ru-RU" i="1" dirty="0">
                <a:latin typeface="Corbel" panose="020B0503020204020204" pitchFamily="34" charset="0"/>
              </a:rPr>
              <a:t>псевдоним</a:t>
            </a:r>
            <a:r>
              <a:rPr lang="ru-RU" dirty="0">
                <a:latin typeface="Corbel" panose="020B0503020204020204" pitchFamily="34" charset="0"/>
              </a:rPr>
              <a:t>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Corbel" panose="020B0503020204020204" pitchFamily="34" charset="0"/>
              </a:rPr>
              <a:t>[</a:t>
            </a:r>
            <a:r>
              <a:rPr lang="en-US" dirty="0" smtClean="0">
                <a:latin typeface="Corbel" panose="020B0503020204020204" pitchFamily="34" charset="0"/>
              </a:rPr>
              <a:t>SET </a:t>
            </a:r>
            <a:r>
              <a:rPr lang="en-US" dirty="0">
                <a:latin typeface="Corbel" panose="020B0503020204020204" pitchFamily="34" charset="0"/>
              </a:rPr>
              <a:t>{</a:t>
            </a:r>
            <a:r>
              <a:rPr lang="ru-RU" i="1" dirty="0" smtClean="0">
                <a:latin typeface="Corbel" panose="020B0503020204020204" pitchFamily="34" charset="0"/>
              </a:rPr>
              <a:t>столбец</a:t>
            </a:r>
            <a:r>
              <a:rPr lang="ru-RU" dirty="0" smtClean="0">
                <a:latin typeface="Corbel" panose="020B0503020204020204" pitchFamily="34" charset="0"/>
              </a:rPr>
              <a:t>[, </a:t>
            </a:r>
            <a:r>
              <a:rPr lang="ru-RU" dirty="0">
                <a:latin typeface="Corbel" panose="020B0503020204020204" pitchFamily="34" charset="0"/>
              </a:rPr>
              <a:t>...]} = {</a:t>
            </a:r>
            <a:r>
              <a:rPr lang="ru-RU" i="1" dirty="0">
                <a:latin typeface="Corbel" panose="020B0503020204020204" pitchFamily="34" charset="0"/>
              </a:rPr>
              <a:t>выражение</a:t>
            </a:r>
            <a:r>
              <a:rPr lang="ru-RU" dirty="0">
                <a:latin typeface="Corbel" panose="020B0503020204020204" pitchFamily="34" charset="0"/>
              </a:rPr>
              <a:t>[, ...] | </a:t>
            </a:r>
            <a:r>
              <a:rPr lang="ru-RU" i="1" dirty="0">
                <a:latin typeface="Corbel" panose="020B0503020204020204" pitchFamily="34" charset="0"/>
              </a:rPr>
              <a:t>подзапрос</a:t>
            </a:r>
            <a:r>
              <a:rPr lang="ru-RU" dirty="0">
                <a:latin typeface="Corbel" panose="020B0503020204020204" pitchFamily="34" charset="0"/>
              </a:rPr>
              <a:t>} |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Corbel" panose="020B0503020204020204" pitchFamily="34" charset="0"/>
              </a:rPr>
              <a:t>VALUE [(</a:t>
            </a:r>
            <a:r>
              <a:rPr lang="ru-RU" i="1" dirty="0">
                <a:latin typeface="Corbel" panose="020B0503020204020204" pitchFamily="34" charset="0"/>
              </a:rPr>
              <a:t>псевдоним</a:t>
            </a:r>
            <a:r>
              <a:rPr lang="ru-RU" dirty="0">
                <a:latin typeface="Corbel" panose="020B0503020204020204" pitchFamily="34" charset="0"/>
              </a:rPr>
              <a:t>)] = {</a:t>
            </a:r>
            <a:r>
              <a:rPr lang="ru-RU" i="1" dirty="0">
                <a:latin typeface="Corbel" panose="020B0503020204020204" pitchFamily="34" charset="0"/>
              </a:rPr>
              <a:t>значение </a:t>
            </a:r>
            <a:r>
              <a:rPr lang="ru-RU" dirty="0">
                <a:latin typeface="Corbel" panose="020B0503020204020204" pitchFamily="34" charset="0"/>
              </a:rPr>
              <a:t>| (</a:t>
            </a:r>
            <a:r>
              <a:rPr lang="ru-RU" i="1" dirty="0">
                <a:latin typeface="Corbel" panose="020B0503020204020204" pitchFamily="34" charset="0"/>
              </a:rPr>
              <a:t>подзапрос</a:t>
            </a:r>
            <a:r>
              <a:rPr lang="ru-RU" dirty="0" smtClean="0">
                <a:latin typeface="Corbel" panose="020B0503020204020204" pitchFamily="34" charset="0"/>
              </a:rPr>
              <a:t>)}</a:t>
            </a:r>
            <a:r>
              <a:rPr lang="en-US" dirty="0" smtClean="0">
                <a:latin typeface="Corbel" panose="020B0503020204020204" pitchFamily="34" charset="0"/>
              </a:rPr>
              <a:t>]  </a:t>
            </a:r>
            <a:r>
              <a:rPr lang="ru-RU" dirty="0" smtClean="0">
                <a:latin typeface="Corbel" panose="020B0503020204020204" pitchFamily="34" charset="0"/>
              </a:rPr>
              <a:t>[, </a:t>
            </a:r>
            <a:r>
              <a:rPr lang="ru-RU" dirty="0">
                <a:latin typeface="Corbel" panose="020B0503020204020204" pitchFamily="34" charset="0"/>
              </a:rPr>
              <a:t>...]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600" b="1" i="1" dirty="0">
                <a:latin typeface="Corbel" panose="020B0503020204020204" pitchFamily="34" charset="0"/>
              </a:rPr>
              <a:t>WHERE </a:t>
            </a:r>
            <a:r>
              <a:rPr lang="ru-RU" i="1" dirty="0" err="1">
                <a:latin typeface="Corbel" panose="020B0503020204020204" pitchFamily="34" charset="0"/>
              </a:rPr>
              <a:t>условие_поиска</a:t>
            </a:r>
            <a:r>
              <a:rPr lang="ru-RU" i="1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[ {AND | OR} </a:t>
            </a:r>
            <a:r>
              <a:rPr lang="ru-RU" i="1" dirty="0" err="1"/>
              <a:t>условие_поиска</a:t>
            </a:r>
            <a:r>
              <a:rPr lang="ru-RU" dirty="0"/>
              <a:t>[, ...] ]</a:t>
            </a:r>
          </a:p>
          <a:p>
            <a:pPr marL="82296" indent="0">
              <a:lnSpc>
                <a:spcPct val="120000"/>
              </a:lnSpc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206496"/>
            <a:ext cx="7818072" cy="126876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Операторы </a:t>
            </a:r>
            <a:r>
              <a:rPr lang="en-US" sz="3600" dirty="0" smtClean="0"/>
              <a:t>DELETE </a:t>
            </a:r>
            <a:r>
              <a:rPr lang="ru-RU" sz="3600" dirty="0" smtClean="0"/>
              <a:t>и</a:t>
            </a:r>
            <a:r>
              <a:rPr lang="en-US" sz="3600" dirty="0" smtClean="0"/>
              <a:t> UPDATE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dirty="0" smtClean="0"/>
              <a:t> </a:t>
            </a:r>
            <a:r>
              <a:rPr lang="ru-RU" sz="3600" dirty="0"/>
              <a:t>синтаксис </a:t>
            </a:r>
            <a:r>
              <a:rPr lang="en-US" sz="3600" dirty="0"/>
              <a:t>ORACLE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7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340768"/>
            <a:ext cx="7962088" cy="54006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i="1" dirty="0" smtClean="0">
                <a:solidFill>
                  <a:srgbClr val="6511FB"/>
                </a:solidFill>
              </a:rPr>
              <a:t>WHERE</a:t>
            </a:r>
            <a:r>
              <a:rPr lang="ru-RU" i="1" dirty="0" smtClean="0">
                <a:solidFill>
                  <a:srgbClr val="6511FB"/>
                </a:solidFill>
              </a:rPr>
              <a:t> </a:t>
            </a:r>
            <a:r>
              <a:rPr lang="en-US" i="1" dirty="0" smtClean="0">
                <a:solidFill>
                  <a:srgbClr val="6511FB"/>
                </a:solidFill>
              </a:rPr>
              <a:t> </a:t>
            </a:r>
            <a:r>
              <a:rPr lang="ru-RU" i="1" dirty="0" err="1" smtClean="0">
                <a:solidFill>
                  <a:srgbClr val="6511FB"/>
                </a:solidFill>
              </a:rPr>
              <a:t>условие_поиска</a:t>
            </a:r>
            <a:endParaRPr lang="en-US" i="1" dirty="0" smtClean="0">
              <a:solidFill>
                <a:srgbClr val="6511FB"/>
              </a:solidFill>
            </a:endParaRPr>
          </a:p>
          <a:p>
            <a:pPr marL="82296" indent="0">
              <a:buNone/>
            </a:pPr>
            <a:endParaRPr lang="ru-RU" i="1" dirty="0"/>
          </a:p>
          <a:p>
            <a:pPr marL="144000" indent="360000" algn="just">
              <a:lnSpc>
                <a:spcPct val="100000"/>
              </a:lnSpc>
              <a:buNone/>
            </a:pPr>
            <a:r>
              <a:rPr lang="ru-RU" dirty="0"/>
              <a:t>Отфильтровывает ненужные данные, оставляя только строки, </a:t>
            </a:r>
            <a:r>
              <a:rPr lang="ru-RU" dirty="0" smtClean="0"/>
              <a:t>удовлетворяющие </a:t>
            </a:r>
            <a:r>
              <a:rPr lang="ru-RU" dirty="0"/>
              <a:t>указанному условию</a:t>
            </a:r>
            <a:r>
              <a:rPr lang="ru-RU" dirty="0" smtClean="0"/>
              <a:t>.</a:t>
            </a:r>
            <a:endParaRPr lang="en-US" dirty="0" smtClean="0"/>
          </a:p>
          <a:p>
            <a:pPr marL="144000" indent="360000" algn="just">
              <a:lnSpc>
                <a:spcPct val="100000"/>
              </a:lnSpc>
              <a:buNone/>
            </a:pPr>
            <a:r>
              <a:rPr lang="ru-RU" dirty="0" smtClean="0"/>
              <a:t>Неправильно </a:t>
            </a:r>
            <a:r>
              <a:rPr lang="ru-RU" dirty="0"/>
              <a:t>написанная фраза </a:t>
            </a:r>
            <a:r>
              <a:rPr lang="ru-RU" i="1" dirty="0"/>
              <a:t>WHERE </a:t>
            </a:r>
            <a:r>
              <a:rPr lang="ru-RU" dirty="0"/>
              <a:t>может </a:t>
            </a:r>
            <a:r>
              <a:rPr lang="ru-RU" dirty="0" smtClean="0"/>
              <a:t>похоронить </a:t>
            </a:r>
            <a:r>
              <a:rPr lang="ru-RU" dirty="0"/>
              <a:t>производительность нормального в остальном оператора </a:t>
            </a:r>
            <a:r>
              <a:rPr lang="ru-RU" i="1" dirty="0" smtClean="0"/>
              <a:t>SELECT</a:t>
            </a:r>
            <a:r>
              <a:rPr lang="en-US" dirty="0" smtClean="0"/>
              <a:t>. </a:t>
            </a:r>
            <a:endParaRPr lang="ru-RU" dirty="0"/>
          </a:p>
          <a:p>
            <a:pPr marL="144000" indent="360000" algn="just">
              <a:lnSpc>
                <a:spcPct val="100000"/>
              </a:lnSpc>
              <a:buNone/>
            </a:pPr>
            <a:r>
              <a:rPr lang="ru-RU" dirty="0" smtClean="0"/>
              <a:t>Изучение </a:t>
            </a:r>
            <a:r>
              <a:rPr lang="ru-RU" dirty="0"/>
              <a:t>всех нюансов </a:t>
            </a:r>
            <a:r>
              <a:rPr lang="ru-RU" i="1" dirty="0"/>
              <a:t>WHERE </a:t>
            </a:r>
            <a:r>
              <a:rPr lang="ru-RU" dirty="0"/>
              <a:t>является задачей </a:t>
            </a:r>
            <a:r>
              <a:rPr lang="ru-RU" dirty="0" smtClean="0"/>
              <a:t>первостепенной важности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Предложение </a:t>
            </a:r>
            <a:r>
              <a:rPr lang="en-US" sz="3600" dirty="0" smtClean="0"/>
              <a:t>WHERE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1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0192" y="1556792"/>
            <a:ext cx="8063808" cy="5112568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sz="4000" dirty="0" smtClean="0"/>
              <a:t>Вариант №1 </a:t>
            </a:r>
            <a:r>
              <a:rPr lang="en-US" sz="4000" dirty="0" smtClean="0"/>
              <a:t>   MS  Access</a:t>
            </a:r>
            <a:endParaRPr lang="ru-RU" sz="4000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ALTER TABLE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Физ_лица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ADD COLUMN фамилия CHAR(20), имя CHAR(20), отчество CHAR(20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);</a:t>
            </a:r>
            <a:endParaRPr lang="ru-RU" dirty="0">
              <a:latin typeface="Franklin Gothic Medium" panose="020B0603020102020204" pitchFamily="34" charset="0"/>
              <a:cs typeface="Courier New" panose="02070309020205020404" pitchFamily="49" charset="0"/>
            </a:endParaRPr>
          </a:p>
          <a:p>
            <a:pPr marL="82296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Update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Физ_лица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Set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фамилия =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Mid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(ФИО,1,InStr(1,ФИО,' '));</a:t>
            </a:r>
          </a:p>
          <a:p>
            <a:pPr marL="82296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Update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 </a:t>
            </a: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Физ_лица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Set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имя =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Mid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ФИО,InStr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(1,ФИО,' 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'), (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(1,ФИО,' ')+1,ФИО,' '))-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(1,ФИО,' '));</a:t>
            </a:r>
          </a:p>
          <a:p>
            <a:pPr marL="82296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Update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 </a:t>
            </a:r>
            <a:r>
              <a:rPr lang="ru-RU" dirty="0" err="1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Физ_лица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Set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отчество =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ФИО,Len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(ФИО)-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InStr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(1,ФИО,' ')+1,ФИО,' </a:t>
            </a:r>
            <a:r>
              <a:rPr lang="ru-RU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'));</a:t>
            </a:r>
          </a:p>
          <a:p>
            <a:pPr marL="82296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ALTER </a:t>
            </a:r>
            <a:r>
              <a:rPr lang="en-US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TABLE </a:t>
            </a:r>
            <a:r>
              <a:rPr lang="ru-RU" dirty="0" err="1">
                <a:latin typeface="Franklin Gothic Medium" panose="020B0603020102020204" pitchFamily="34" charset="0"/>
                <a:cs typeface="Courier New" panose="02070309020205020404" pitchFamily="49" charset="0"/>
              </a:rPr>
              <a:t>Физ</a:t>
            </a:r>
            <a:r>
              <a:rPr lang="en-US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лица</a:t>
            </a:r>
            <a:r>
              <a:rPr lang="en-US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DROP </a:t>
            </a:r>
            <a:r>
              <a:rPr lang="en-US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COLUMN</a:t>
            </a:r>
            <a:r>
              <a:rPr lang="ru-RU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 ФИО</a:t>
            </a:r>
            <a:r>
              <a:rPr lang="en-US" dirty="0" smtClean="0">
                <a:latin typeface="Franklin Gothic Medium" panose="020B0603020102020204" pitchFamily="34" charset="0"/>
                <a:cs typeface="Courier New" panose="02070309020205020404" pitchFamily="49" charset="0"/>
              </a:rPr>
              <a:t>;</a:t>
            </a:r>
            <a:endParaRPr lang="ru-RU" dirty="0">
              <a:latin typeface="Franklin Gothic Medium" panose="020B0603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024" y="188640"/>
            <a:ext cx="706140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Примеры простых </a:t>
            </a:r>
            <a:r>
              <a:rPr lang="ru-RU" dirty="0" smtClean="0"/>
              <a:t>действий</a:t>
            </a:r>
            <a:br>
              <a:rPr lang="ru-RU" dirty="0" smtClean="0"/>
            </a:br>
            <a:r>
              <a:rPr lang="ru-RU" dirty="0"/>
              <a:t>К</a:t>
            </a:r>
            <a:r>
              <a:rPr lang="ru-RU" dirty="0" smtClean="0"/>
              <a:t>ак разделить поле ФИО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0266" y="1988840"/>
            <a:ext cx="7600750" cy="453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66139" y="1484784"/>
            <a:ext cx="8061856" cy="494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Вариант </a:t>
            </a:r>
            <a:r>
              <a:rPr lang="ru-RU" sz="2800" dirty="0">
                <a:solidFill>
                  <a:schemeClr val="tx1"/>
                </a:solidFill>
              </a:rPr>
              <a:t>№1 </a:t>
            </a:r>
            <a:r>
              <a:rPr lang="en-US" sz="2800" dirty="0" smtClean="0">
                <a:solidFill>
                  <a:schemeClr val="tx1"/>
                </a:solidFill>
              </a:rPr>
              <a:t>    ORACLE</a:t>
            </a:r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ALTER 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TABLE  </a:t>
            </a:r>
            <a:r>
              <a:rPr lang="ru-RU" sz="2000" dirty="0" err="1">
                <a:solidFill>
                  <a:schemeClr val="tx1"/>
                </a:solidFill>
              </a:rPr>
              <a:t>Физ_лица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ADD </a:t>
            </a:r>
            <a:r>
              <a:rPr lang="en-US" sz="2000" dirty="0">
                <a:solidFill>
                  <a:schemeClr val="tx1"/>
                </a:solidFill>
              </a:rPr>
              <a:t>(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       </a:t>
            </a:r>
            <a:r>
              <a:rPr lang="ru-RU" sz="2000" dirty="0">
                <a:solidFill>
                  <a:schemeClr val="tx1"/>
                </a:solidFill>
              </a:rPr>
              <a:t>фамилия </a:t>
            </a:r>
            <a:r>
              <a:rPr lang="en-US" sz="2000" dirty="0" smtClean="0">
                <a:solidFill>
                  <a:schemeClr val="tx1"/>
                </a:solidFill>
              </a:rPr>
              <a:t>VARCHAR2(20 CHAR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       </a:t>
            </a:r>
            <a:r>
              <a:rPr lang="ru-RU" sz="2000" dirty="0">
                <a:solidFill>
                  <a:schemeClr val="tx1"/>
                </a:solidFill>
              </a:rPr>
              <a:t>имя </a:t>
            </a:r>
            <a:r>
              <a:rPr lang="en-US" sz="2000" dirty="0" smtClean="0">
                <a:solidFill>
                  <a:schemeClr val="tx1"/>
                </a:solidFill>
              </a:rPr>
              <a:t>VARCHAR2(20 CHAR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       </a:t>
            </a:r>
            <a:r>
              <a:rPr lang="ru-RU" sz="2000" dirty="0">
                <a:solidFill>
                  <a:schemeClr val="tx1"/>
                </a:solidFill>
              </a:rPr>
              <a:t>отчество </a:t>
            </a:r>
            <a:r>
              <a:rPr lang="en-US" sz="2000" dirty="0" smtClean="0">
                <a:solidFill>
                  <a:schemeClr val="tx1"/>
                </a:solidFill>
              </a:rPr>
              <a:t>VARCHAR2(20 CHAR</a:t>
            </a:r>
            <a:r>
              <a:rPr lang="en-US" sz="2000" dirty="0">
                <a:solidFill>
                  <a:schemeClr val="tx1"/>
                </a:solidFill>
              </a:rPr>
              <a:t>));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UPDATE  </a:t>
            </a:r>
            <a:r>
              <a:rPr lang="ru-RU" sz="2000" dirty="0" err="1" smtClean="0">
                <a:solidFill>
                  <a:schemeClr val="tx1"/>
                </a:solidFill>
              </a:rPr>
              <a:t>Физ_лица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Set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ru-RU" sz="2000" dirty="0" smtClean="0">
                <a:solidFill>
                  <a:schemeClr val="tx1"/>
                </a:solidFill>
              </a:rPr>
              <a:t>фамилия = </a:t>
            </a:r>
            <a:r>
              <a:rPr lang="en-US" sz="2000" dirty="0" smtClean="0">
                <a:solidFill>
                  <a:schemeClr val="tx1"/>
                </a:solidFill>
              </a:rPr>
              <a:t>SUBSTR(</a:t>
            </a:r>
            <a:r>
              <a:rPr lang="ru-RU" sz="2000" dirty="0" smtClean="0">
                <a:solidFill>
                  <a:schemeClr val="tx1"/>
                </a:solidFill>
              </a:rPr>
              <a:t>ФИО, 1,</a:t>
            </a:r>
            <a:r>
              <a:rPr lang="en-US" sz="2000" dirty="0" smtClean="0">
                <a:solidFill>
                  <a:schemeClr val="tx1"/>
                </a:solidFill>
              </a:rPr>
              <a:t>INSTR(</a:t>
            </a:r>
            <a:r>
              <a:rPr lang="ru-RU" sz="2000" dirty="0" smtClean="0">
                <a:solidFill>
                  <a:schemeClr val="tx1"/>
                </a:solidFill>
              </a:rPr>
              <a:t>ФИО,' ')),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smtClean="0">
                <a:solidFill>
                  <a:schemeClr val="tx1"/>
                </a:solidFill>
              </a:rPr>
              <a:t>имя </a:t>
            </a:r>
            <a:r>
              <a:rPr lang="ru-RU" sz="2000" dirty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tx1"/>
                </a:solidFill>
              </a:rPr>
              <a:t>SUBSTR(</a:t>
            </a:r>
            <a:r>
              <a:rPr lang="ru-RU" sz="2000" dirty="0">
                <a:solidFill>
                  <a:schemeClr val="tx1"/>
                </a:solidFill>
              </a:rPr>
              <a:t>ФИО,</a:t>
            </a:r>
            <a:r>
              <a:rPr lang="en-US" sz="2000" dirty="0">
                <a:solidFill>
                  <a:schemeClr val="tx1"/>
                </a:solidFill>
              </a:rPr>
              <a:t>INSTR(</a:t>
            </a:r>
            <a:r>
              <a:rPr lang="ru-RU" sz="2000" dirty="0">
                <a:solidFill>
                  <a:schemeClr val="tx1"/>
                </a:solidFill>
              </a:rPr>
              <a:t>ФИО,' '), (</a:t>
            </a:r>
            <a:r>
              <a:rPr lang="en-US" sz="2000" dirty="0">
                <a:solidFill>
                  <a:schemeClr val="tx1"/>
                </a:solidFill>
              </a:rPr>
              <a:t>INSTR(</a:t>
            </a:r>
            <a:r>
              <a:rPr lang="ru-RU" sz="2000" dirty="0">
                <a:solidFill>
                  <a:schemeClr val="tx1"/>
                </a:solidFill>
              </a:rPr>
              <a:t>ФИО</a:t>
            </a:r>
            <a:r>
              <a:rPr lang="ru-RU" sz="2000" dirty="0" smtClean="0">
                <a:solidFill>
                  <a:schemeClr val="tx1"/>
                </a:solidFill>
              </a:rPr>
              <a:t>,' </a:t>
            </a:r>
            <a:r>
              <a:rPr lang="ru-RU" sz="2000" dirty="0">
                <a:solidFill>
                  <a:schemeClr val="tx1"/>
                </a:solidFill>
              </a:rPr>
              <a:t>',1,2</a:t>
            </a:r>
            <a:r>
              <a:rPr lang="ru-RU" sz="2000" dirty="0" smtClean="0">
                <a:solidFill>
                  <a:schemeClr val="tx1"/>
                </a:solidFill>
              </a:rPr>
              <a:t>))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		          INSTR(</a:t>
            </a:r>
            <a:r>
              <a:rPr lang="ru-RU" sz="2000" dirty="0">
                <a:solidFill>
                  <a:schemeClr val="tx1"/>
                </a:solidFill>
              </a:rPr>
              <a:t>ФИО,' </a:t>
            </a:r>
            <a:r>
              <a:rPr lang="ru-RU" sz="2000" dirty="0" smtClean="0">
                <a:solidFill>
                  <a:schemeClr val="tx1"/>
                </a:solidFill>
              </a:rPr>
              <a:t>')),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ru-RU" sz="2000" dirty="0" smtClean="0">
                <a:solidFill>
                  <a:schemeClr val="tx1"/>
                </a:solidFill>
              </a:rPr>
              <a:t>отчество </a:t>
            </a:r>
            <a:r>
              <a:rPr lang="ru-RU" sz="2000" dirty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tx1"/>
                </a:solidFill>
              </a:rPr>
              <a:t>SUBSTR(</a:t>
            </a:r>
            <a:r>
              <a:rPr lang="ru-RU" sz="2000" dirty="0">
                <a:solidFill>
                  <a:schemeClr val="tx1"/>
                </a:solidFill>
              </a:rPr>
              <a:t>ФИО,-(</a:t>
            </a:r>
            <a:r>
              <a:rPr lang="en-US" sz="2000" dirty="0">
                <a:solidFill>
                  <a:schemeClr val="tx1"/>
                </a:solidFill>
              </a:rPr>
              <a:t>LENGTH(</a:t>
            </a:r>
            <a:r>
              <a:rPr lang="ru-RU" sz="2000" dirty="0">
                <a:solidFill>
                  <a:schemeClr val="tx1"/>
                </a:solidFill>
              </a:rPr>
              <a:t>ФИО)-</a:t>
            </a:r>
            <a:r>
              <a:rPr lang="en-US" sz="2000" dirty="0">
                <a:solidFill>
                  <a:schemeClr val="tx1"/>
                </a:solidFill>
              </a:rPr>
              <a:t>INSTR(</a:t>
            </a:r>
            <a:r>
              <a:rPr lang="ru-RU" sz="2000" dirty="0">
                <a:solidFill>
                  <a:schemeClr val="tx1"/>
                </a:solidFill>
              </a:rPr>
              <a:t>ФИО,' ',1,2)));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ALTER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TABLE </a:t>
            </a:r>
            <a:r>
              <a:rPr lang="ru-RU" sz="2000" dirty="0" err="1">
                <a:solidFill>
                  <a:schemeClr val="tx1"/>
                </a:solidFill>
              </a:rPr>
              <a:t>Физ_лица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DROP COLUMN </a:t>
            </a:r>
            <a:r>
              <a:rPr lang="ru-RU" sz="2000" dirty="0">
                <a:solidFill>
                  <a:schemeClr val="tx1"/>
                </a:solidFill>
              </a:rPr>
              <a:t>ФИО;</a:t>
            </a:r>
          </a:p>
        </p:txBody>
      </p:sp>
    </p:spTree>
    <p:extLst>
      <p:ext uri="{BB962C8B-B14F-4D97-AF65-F5344CB8AC3E}">
        <p14:creationId xmlns:p14="http://schemas.microsoft.com/office/powerpoint/2010/main" val="2018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340768"/>
            <a:ext cx="8061856" cy="540060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ru-RU" sz="9600" dirty="0" smtClean="0"/>
              <a:t>Вариант №2 </a:t>
            </a:r>
            <a:r>
              <a:rPr lang="en-US" sz="9600" dirty="0" smtClean="0"/>
              <a:t>  </a:t>
            </a:r>
            <a:r>
              <a:rPr lang="ru-RU" sz="9600" dirty="0" smtClean="0"/>
              <a:t>   </a:t>
            </a:r>
            <a:r>
              <a:rPr lang="en-US" sz="9600" dirty="0" smtClean="0"/>
              <a:t>MS ACCESS</a:t>
            </a:r>
            <a:endParaRPr lang="ru-RU" sz="9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latin typeface="Franklin Gothic Medium" panose="020B0603020102020204" pitchFamily="34" charset="0"/>
              </a:rPr>
              <a:t>SELECT </a:t>
            </a:r>
            <a:r>
              <a:rPr lang="ru-RU" sz="7200" dirty="0" smtClean="0">
                <a:latin typeface="Franklin Gothic Medium" panose="020B0603020102020204" pitchFamily="34" charset="0"/>
              </a:rPr>
              <a:t>  </a:t>
            </a:r>
            <a:r>
              <a:rPr lang="en-US" sz="7200" dirty="0" err="1" smtClean="0">
                <a:latin typeface="Franklin Gothic Medium" panose="020B0603020102020204" pitchFamily="34" charset="0"/>
              </a:rPr>
              <a:t>InStr</a:t>
            </a:r>
            <a:r>
              <a:rPr lang="en-US" sz="7200" dirty="0" smtClean="0">
                <a:latin typeface="Franklin Gothic Medium" panose="020B0603020102020204" pitchFamily="34" charset="0"/>
              </a:rPr>
              <a:t>(1</a:t>
            </a:r>
            <a:r>
              <a:rPr lang="en-US" sz="7200" dirty="0">
                <a:latin typeface="Franklin Gothic Medium" panose="020B0603020102020204" pitchFamily="34" charset="0"/>
              </a:rPr>
              <a:t>, </a:t>
            </a:r>
            <a:r>
              <a:rPr lang="ru-RU" sz="7200" dirty="0">
                <a:latin typeface="Franklin Gothic Medium" panose="020B0603020102020204" pitchFamily="34" charset="0"/>
              </a:rPr>
              <a:t>ФЛ</a:t>
            </a:r>
            <a:r>
              <a:rPr lang="en-US" sz="7200" dirty="0">
                <a:latin typeface="Franklin Gothic Medium" panose="020B0603020102020204" pitchFamily="34" charset="0"/>
              </a:rPr>
              <a:t>.</a:t>
            </a:r>
            <a:r>
              <a:rPr lang="ru-RU" sz="7200" dirty="0">
                <a:latin typeface="Franklin Gothic Medium" panose="020B0603020102020204" pitchFamily="34" charset="0"/>
              </a:rPr>
              <a:t>ФИО</a:t>
            </a:r>
            <a:r>
              <a:rPr lang="en-US" sz="7200" dirty="0">
                <a:latin typeface="Franklin Gothic Medium" panose="020B0603020102020204" pitchFamily="34" charset="0"/>
              </a:rPr>
              <a:t>,' ') AS </a:t>
            </a:r>
            <a:r>
              <a:rPr lang="ru-RU" sz="7200" dirty="0" err="1">
                <a:latin typeface="Franklin Gothic Medium" panose="020B0603020102020204" pitchFamily="34" charset="0"/>
              </a:rPr>
              <a:t>разд</a:t>
            </a:r>
            <a:r>
              <a:rPr lang="en-US" sz="7200" dirty="0">
                <a:latin typeface="Franklin Gothic Medium" panose="020B0603020102020204" pitchFamily="34" charset="0"/>
              </a:rPr>
              <a:t>1</a:t>
            </a:r>
            <a:r>
              <a:rPr lang="en-US" sz="7200" dirty="0" smtClean="0">
                <a:latin typeface="Franklin Gothic Medium" panose="020B0603020102020204" pitchFamily="34" charset="0"/>
              </a:rPr>
              <a:t>,</a:t>
            </a:r>
            <a:r>
              <a:rPr lang="ru-RU" sz="7200" dirty="0" smtClean="0">
                <a:latin typeface="Franklin Gothic Medium" panose="020B0603020102020204" pitchFamily="34" charset="0"/>
              </a:rPr>
              <a:t> </a:t>
            </a:r>
            <a:endParaRPr lang="ru-RU" sz="7200" dirty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Franklin Gothic Medium" panose="020B0603020102020204" pitchFamily="34" charset="0"/>
              </a:rPr>
              <a:t>	</a:t>
            </a:r>
            <a:r>
              <a:rPr lang="en-US" sz="7200" dirty="0" err="1" smtClean="0">
                <a:latin typeface="Franklin Gothic Medium" panose="020B0603020102020204" pitchFamily="34" charset="0"/>
              </a:rPr>
              <a:t>InStr</a:t>
            </a:r>
            <a:r>
              <a:rPr lang="en-US" sz="7200" dirty="0" smtClean="0">
                <a:latin typeface="Franklin Gothic Medium" panose="020B0603020102020204" pitchFamily="34" charset="0"/>
              </a:rPr>
              <a:t>(</a:t>
            </a:r>
            <a:r>
              <a:rPr lang="en-US" sz="7200" dirty="0" err="1" smtClean="0">
                <a:latin typeface="Franklin Gothic Medium" panose="020B0603020102020204" pitchFamily="34" charset="0"/>
              </a:rPr>
              <a:t>InStr</a:t>
            </a:r>
            <a:r>
              <a:rPr lang="en-US" sz="7200" dirty="0" smtClean="0">
                <a:latin typeface="Franklin Gothic Medium" panose="020B0603020102020204" pitchFamily="34" charset="0"/>
              </a:rPr>
              <a:t>(1</a:t>
            </a:r>
            <a:r>
              <a:rPr lang="en-US" sz="7200" dirty="0">
                <a:latin typeface="Franklin Gothic Medium" panose="020B0603020102020204" pitchFamily="34" charset="0"/>
              </a:rPr>
              <a:t>, </a:t>
            </a:r>
            <a:r>
              <a:rPr lang="ru-RU" sz="7200" dirty="0">
                <a:latin typeface="Franklin Gothic Medium" panose="020B0603020102020204" pitchFamily="34" charset="0"/>
              </a:rPr>
              <a:t>ФЛ</a:t>
            </a:r>
            <a:r>
              <a:rPr lang="en-US" sz="7200" dirty="0">
                <a:latin typeface="Franklin Gothic Medium" panose="020B0603020102020204" pitchFamily="34" charset="0"/>
              </a:rPr>
              <a:t>.ФИО,' ')+1, </a:t>
            </a:r>
            <a:r>
              <a:rPr lang="ru-RU" sz="7200" dirty="0" smtClean="0">
                <a:latin typeface="Franklin Gothic Medium" panose="020B0603020102020204" pitchFamily="34" charset="0"/>
              </a:rPr>
              <a:t> ФЛ</a:t>
            </a:r>
            <a:r>
              <a:rPr lang="en-US" sz="7200" dirty="0">
                <a:latin typeface="Franklin Gothic Medium" panose="020B0603020102020204" pitchFamily="34" charset="0"/>
              </a:rPr>
              <a:t>.ФИО,' ') AS </a:t>
            </a:r>
            <a:r>
              <a:rPr lang="ru-RU" sz="7200" dirty="0" err="1">
                <a:latin typeface="Franklin Gothic Medium" panose="020B0603020102020204" pitchFamily="34" charset="0"/>
              </a:rPr>
              <a:t>разд</a:t>
            </a:r>
            <a:r>
              <a:rPr lang="en-US" sz="7200" dirty="0">
                <a:latin typeface="Franklin Gothic Medium" panose="020B0603020102020204" pitchFamily="34" charset="0"/>
              </a:rPr>
              <a:t>2, </a:t>
            </a:r>
            <a:endParaRPr lang="ru-RU" sz="7200" dirty="0" smtClean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Franklin Gothic Medium" panose="020B0603020102020204" pitchFamily="34" charset="0"/>
              </a:rPr>
              <a:t>	</a:t>
            </a:r>
            <a:r>
              <a:rPr lang="en-US" sz="7200" dirty="0" smtClean="0">
                <a:latin typeface="Franklin Gothic Medium" panose="020B0603020102020204" pitchFamily="34" charset="0"/>
              </a:rPr>
              <a:t>Len</a:t>
            </a:r>
            <a:r>
              <a:rPr lang="ru-RU" sz="7200" dirty="0">
                <a:latin typeface="Franklin Gothic Medium" panose="020B0603020102020204" pitchFamily="34" charset="0"/>
              </a:rPr>
              <a:t>(ФЛ.ФИО) </a:t>
            </a:r>
            <a:r>
              <a:rPr lang="en-US" sz="7200" dirty="0">
                <a:latin typeface="Franklin Gothic Medium" panose="020B0603020102020204" pitchFamily="34" charset="0"/>
              </a:rPr>
              <a:t>AS </a:t>
            </a:r>
            <a:r>
              <a:rPr lang="ru-RU" sz="7200" dirty="0">
                <a:latin typeface="Franklin Gothic Medium" panose="020B0603020102020204" pitchFamily="34" charset="0"/>
              </a:rPr>
              <a:t>Длинна</a:t>
            </a:r>
            <a:r>
              <a:rPr lang="ru-RU" sz="7200" dirty="0" smtClean="0">
                <a:latin typeface="Franklin Gothic Medium" panose="020B0603020102020204" pitchFamily="34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Franklin Gothic Medium" panose="020B0603020102020204" pitchFamily="34" charset="0"/>
              </a:rPr>
              <a:t>	</a:t>
            </a:r>
            <a:r>
              <a:rPr lang="ru-RU" sz="7200" dirty="0" err="1" smtClean="0">
                <a:latin typeface="Franklin Gothic Medium" panose="020B0603020102020204" pitchFamily="34" charset="0"/>
              </a:rPr>
              <a:t>ФЛ.Адрес</a:t>
            </a:r>
            <a:r>
              <a:rPr lang="ru-RU" sz="7200" dirty="0">
                <a:latin typeface="Franklin Gothic Medium" panose="020B0603020102020204" pitchFamily="34" charset="0"/>
              </a:rPr>
              <a:t>, </a:t>
            </a:r>
            <a:r>
              <a:rPr lang="ru-RU" sz="7200" dirty="0" err="1">
                <a:latin typeface="Franklin Gothic Medium" panose="020B0603020102020204" pitchFamily="34" charset="0"/>
              </a:rPr>
              <a:t>ФЛ.Паспорт</a:t>
            </a:r>
            <a:r>
              <a:rPr lang="ru-RU" sz="7200" dirty="0">
                <a:latin typeface="Franklin Gothic Medium" panose="020B0603020102020204" pitchFamily="34" charset="0"/>
              </a:rPr>
              <a:t>, </a:t>
            </a:r>
            <a:r>
              <a:rPr lang="ru-RU" sz="7200" dirty="0" err="1">
                <a:latin typeface="Franklin Gothic Medium" panose="020B0603020102020204" pitchFamily="34" charset="0"/>
              </a:rPr>
              <a:t>ФЛ.Степень</a:t>
            </a:r>
            <a:r>
              <a:rPr lang="ru-RU" sz="7200" dirty="0">
                <a:latin typeface="Franklin Gothic Medium" panose="020B0603020102020204" pitchFamily="34" charset="0"/>
              </a:rPr>
              <a:t>, ФЛ.[Код </a:t>
            </a:r>
            <a:r>
              <a:rPr lang="ru-RU" sz="7200" dirty="0" err="1">
                <a:latin typeface="Franklin Gothic Medium" panose="020B0603020102020204" pitchFamily="34" charset="0"/>
              </a:rPr>
              <a:t>физ_лица</a:t>
            </a:r>
            <a:r>
              <a:rPr lang="ru-RU" sz="7200" dirty="0" smtClean="0">
                <a:latin typeface="Franklin Gothic Medium" panose="020B0603020102020204" pitchFamily="34" charset="0"/>
              </a:rPr>
              <a:t>], </a:t>
            </a:r>
            <a:r>
              <a:rPr lang="en-US" sz="7200" dirty="0" smtClean="0">
                <a:latin typeface="Franklin Gothic Medium" panose="020B0603020102020204" pitchFamily="34" charset="0"/>
              </a:rPr>
              <a:t> </a:t>
            </a:r>
            <a:r>
              <a:rPr lang="ru-RU" sz="7200" dirty="0">
                <a:latin typeface="Franklin Gothic Medium" panose="020B0603020102020204" pitchFamily="34" charset="0"/>
              </a:rPr>
              <a:t>ФЛ</a:t>
            </a:r>
            <a:r>
              <a:rPr lang="en-US" sz="7200" dirty="0">
                <a:latin typeface="Franklin Gothic Medium" panose="020B0603020102020204" pitchFamily="34" charset="0"/>
              </a:rPr>
              <a:t>.ФИО</a:t>
            </a:r>
            <a:endParaRPr lang="ru-RU" sz="7200" dirty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>
                <a:latin typeface="Franklin Gothic Medium" panose="020B0603020102020204" pitchFamily="34" charset="0"/>
              </a:rPr>
              <a:t>INTO </a:t>
            </a:r>
            <a:r>
              <a:rPr lang="ru-RU" sz="7200" dirty="0" err="1">
                <a:latin typeface="Franklin Gothic Medium" panose="020B0603020102020204" pitchFamily="34" charset="0"/>
              </a:rPr>
              <a:t>разд</a:t>
            </a:r>
            <a:endParaRPr lang="ru-RU" sz="7200" dirty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FROM </a:t>
            </a:r>
            <a:r>
              <a:rPr lang="ru-RU" sz="6400" dirty="0" err="1">
                <a:latin typeface="Franklin Gothic Medium" panose="020B0603020102020204" pitchFamily="34" charset="0"/>
              </a:rPr>
              <a:t>Физ_лица</a:t>
            </a:r>
            <a:r>
              <a:rPr lang="ru-RU" sz="6400" dirty="0">
                <a:latin typeface="Franklin Gothic Medium" panose="020B0603020102020204" pitchFamily="34" charset="0"/>
              </a:rPr>
              <a:t> AS ФЛ;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DROP </a:t>
            </a:r>
            <a:r>
              <a:rPr lang="ru-RU" sz="6400" dirty="0" err="1">
                <a:latin typeface="Franklin Gothic Medium" panose="020B0603020102020204" pitchFamily="34" charset="0"/>
              </a:rPr>
              <a:t>Физ_лица</a:t>
            </a:r>
            <a:r>
              <a:rPr lang="ru-RU" sz="6400" dirty="0">
                <a:latin typeface="Franklin Gothic Medium" panose="020B060302010202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6400" dirty="0">
                <a:latin typeface="Franklin Gothic Medium" panose="020B0603020102020204" pitchFamily="34" charset="0"/>
              </a:rPr>
              <a:t>SELECT Mid(</a:t>
            </a:r>
            <a:r>
              <a:rPr lang="ru-RU" sz="6400" dirty="0">
                <a:latin typeface="Franklin Gothic Medium" panose="020B0603020102020204" pitchFamily="34" charset="0"/>
              </a:rPr>
              <a:t>Р</a:t>
            </a:r>
            <a:r>
              <a:rPr lang="en-US" sz="6400" dirty="0">
                <a:latin typeface="Franklin Gothic Medium" panose="020B0603020102020204" pitchFamily="34" charset="0"/>
              </a:rPr>
              <a:t>.</a:t>
            </a:r>
            <a:r>
              <a:rPr lang="ru-RU" sz="6400" dirty="0">
                <a:latin typeface="Franklin Gothic Medium" panose="020B0603020102020204" pitchFamily="34" charset="0"/>
              </a:rPr>
              <a:t>ФИО</a:t>
            </a:r>
            <a:r>
              <a:rPr lang="en-US" sz="6400" dirty="0">
                <a:latin typeface="Franklin Gothic Medium" panose="020B0603020102020204" pitchFamily="34" charset="0"/>
              </a:rPr>
              <a:t>,1,</a:t>
            </a:r>
            <a:r>
              <a:rPr lang="ru-RU" sz="6400" dirty="0" err="1">
                <a:latin typeface="Franklin Gothic Medium" panose="020B0603020102020204" pitchFamily="34" charset="0"/>
              </a:rPr>
              <a:t>разд</a:t>
            </a:r>
            <a:r>
              <a:rPr lang="en-US" sz="6400" dirty="0">
                <a:latin typeface="Franklin Gothic Medium" panose="020B0603020102020204" pitchFamily="34" charset="0"/>
              </a:rPr>
              <a:t>1) AS </a:t>
            </a:r>
            <a:r>
              <a:rPr lang="ru-RU" sz="6400" dirty="0">
                <a:latin typeface="Franklin Gothic Medium" panose="020B0603020102020204" pitchFamily="34" charset="0"/>
              </a:rPr>
              <a:t>фамилия</a:t>
            </a:r>
            <a:r>
              <a:rPr lang="en-US" sz="6400" dirty="0">
                <a:latin typeface="Franklin Gothic Medium" panose="020B0603020102020204" pitchFamily="34" charset="0"/>
              </a:rPr>
              <a:t>, </a:t>
            </a:r>
            <a:r>
              <a:rPr lang="ru-RU" sz="6400" dirty="0" err="1" smtClean="0">
                <a:latin typeface="Franklin Gothic Medium" panose="020B0603020102020204" pitchFamily="34" charset="0"/>
              </a:rPr>
              <a:t>Mid</a:t>
            </a:r>
            <a:r>
              <a:rPr lang="ru-RU" sz="6400" dirty="0" smtClean="0">
                <a:latin typeface="Franklin Gothic Medium" panose="020B0603020102020204" pitchFamily="34" charset="0"/>
              </a:rPr>
              <a:t>(Р.ФИО,разд1,разд2-разд1</a:t>
            </a:r>
            <a:r>
              <a:rPr lang="ru-RU" sz="6400" dirty="0">
                <a:latin typeface="Franklin Gothic Medium" panose="020B0603020102020204" pitchFamily="34" charset="0"/>
              </a:rPr>
              <a:t>) AS имя, 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 </a:t>
            </a:r>
            <a:r>
              <a:rPr lang="ru-RU" sz="6400" dirty="0" smtClean="0">
                <a:latin typeface="Franklin Gothic Medium" panose="020B0603020102020204" pitchFamily="34" charset="0"/>
              </a:rPr>
              <a:t>             </a:t>
            </a:r>
            <a:r>
              <a:rPr lang="ru-RU" sz="6400" dirty="0" err="1" smtClean="0">
                <a:latin typeface="Franklin Gothic Medium" panose="020B0603020102020204" pitchFamily="34" charset="0"/>
              </a:rPr>
              <a:t>Right</a:t>
            </a:r>
            <a:r>
              <a:rPr lang="ru-RU" sz="6400" dirty="0" smtClean="0">
                <a:latin typeface="Franklin Gothic Medium" panose="020B0603020102020204" pitchFamily="34" charset="0"/>
              </a:rPr>
              <a:t>(Р.ФИО,Длинна-разд2</a:t>
            </a:r>
            <a:r>
              <a:rPr lang="ru-RU" sz="6400" dirty="0">
                <a:latin typeface="Franklin Gothic Medium" panose="020B0603020102020204" pitchFamily="34" charset="0"/>
              </a:rPr>
              <a:t>) AS отчество, </a:t>
            </a:r>
            <a:r>
              <a:rPr lang="ru-RU" sz="6400" dirty="0" err="1" smtClean="0">
                <a:latin typeface="Franklin Gothic Medium" panose="020B0603020102020204" pitchFamily="34" charset="0"/>
              </a:rPr>
              <a:t>Р.Адрес</a:t>
            </a:r>
            <a:r>
              <a:rPr lang="ru-RU" sz="6400" dirty="0">
                <a:latin typeface="Franklin Gothic Medium" panose="020B0603020102020204" pitchFamily="34" charset="0"/>
              </a:rPr>
              <a:t>, </a:t>
            </a:r>
            <a:r>
              <a:rPr lang="ru-RU" sz="6400" dirty="0" err="1">
                <a:latin typeface="Franklin Gothic Medium" panose="020B0603020102020204" pitchFamily="34" charset="0"/>
              </a:rPr>
              <a:t>Р.Паспорт</a:t>
            </a:r>
            <a:r>
              <a:rPr lang="ru-RU" sz="6400" dirty="0">
                <a:latin typeface="Franklin Gothic Medium" panose="020B0603020102020204" pitchFamily="34" charset="0"/>
              </a:rPr>
              <a:t>, </a:t>
            </a:r>
            <a:r>
              <a:rPr lang="ru-RU" sz="6400" dirty="0" err="1">
                <a:latin typeface="Franklin Gothic Medium" panose="020B0603020102020204" pitchFamily="34" charset="0"/>
              </a:rPr>
              <a:t>Р.Степень</a:t>
            </a:r>
            <a:r>
              <a:rPr lang="ru-RU" sz="6400" dirty="0">
                <a:latin typeface="Franklin Gothic Medium" panose="020B0603020102020204" pitchFamily="34" charset="0"/>
              </a:rPr>
              <a:t>, </a:t>
            </a:r>
            <a:endParaRPr lang="ru-RU" sz="6400" dirty="0" smtClean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 </a:t>
            </a:r>
            <a:r>
              <a:rPr lang="ru-RU" sz="6400" dirty="0" smtClean="0">
                <a:latin typeface="Franklin Gothic Medium" panose="020B0603020102020204" pitchFamily="34" charset="0"/>
              </a:rPr>
              <a:t>             Р</a:t>
            </a:r>
            <a:r>
              <a:rPr lang="ru-RU" sz="6400" dirty="0">
                <a:latin typeface="Franklin Gothic Medium" panose="020B0603020102020204" pitchFamily="34" charset="0"/>
              </a:rPr>
              <a:t>.[Код </a:t>
            </a:r>
            <a:r>
              <a:rPr lang="ru-RU" sz="6400" dirty="0" err="1">
                <a:latin typeface="Franklin Gothic Medium" panose="020B0603020102020204" pitchFamily="34" charset="0"/>
              </a:rPr>
              <a:t>физ_лица</a:t>
            </a:r>
            <a:r>
              <a:rPr lang="ru-RU" sz="6400" dirty="0">
                <a:latin typeface="Franklin Gothic Medium" panose="020B0603020102020204" pitchFamily="34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6400" dirty="0">
                <a:latin typeface="Franklin Gothic Medium" panose="020B0603020102020204" pitchFamily="34" charset="0"/>
              </a:rPr>
              <a:t>INTO </a:t>
            </a:r>
            <a:r>
              <a:rPr lang="ru-RU" sz="6400" dirty="0" err="1">
                <a:latin typeface="Franklin Gothic Medium" panose="020B0603020102020204" pitchFamily="34" charset="0"/>
              </a:rPr>
              <a:t>Физ_лица</a:t>
            </a:r>
            <a:endParaRPr lang="ru-RU" sz="6400" dirty="0">
              <a:latin typeface="Franklin Gothic Medium" panose="020B06030201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FROM </a:t>
            </a:r>
            <a:r>
              <a:rPr lang="ru-RU" sz="6400" dirty="0" err="1">
                <a:latin typeface="Franklin Gothic Medium" panose="020B0603020102020204" pitchFamily="34" charset="0"/>
              </a:rPr>
              <a:t>разд</a:t>
            </a:r>
            <a:r>
              <a:rPr lang="ru-RU" sz="6400" dirty="0">
                <a:latin typeface="Franklin Gothic Medium" panose="020B0603020102020204" pitchFamily="34" charset="0"/>
              </a:rPr>
              <a:t> AS Р;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-RU" sz="6400" dirty="0">
                <a:latin typeface="Franklin Gothic Medium" panose="020B0603020102020204" pitchFamily="34" charset="0"/>
              </a:rPr>
              <a:t>DROP </a:t>
            </a:r>
            <a:r>
              <a:rPr lang="ru-RU" sz="6400" dirty="0" err="1">
                <a:latin typeface="Franklin Gothic Medium" panose="020B0603020102020204" pitchFamily="34" charset="0"/>
              </a:rPr>
              <a:t>разд</a:t>
            </a:r>
            <a:r>
              <a:rPr lang="ru-RU" sz="6400" dirty="0">
                <a:latin typeface="Franklin Gothic Medium" panose="020B0603020102020204" pitchFamily="34" charset="0"/>
              </a:rPr>
              <a:t>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447088"/>
            <a:ext cx="8061856" cy="500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Вариант №</a:t>
            </a:r>
            <a:r>
              <a:rPr lang="en-US" sz="2800" dirty="0" smtClean="0">
                <a:solidFill>
                  <a:schemeClr val="tx1"/>
                </a:solidFill>
              </a:rPr>
              <a:t>2    ORACLE</a:t>
            </a:r>
            <a:endParaRPr lang="ru-RU" sz="2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CREATE  </a:t>
            </a:r>
            <a:r>
              <a:rPr lang="en-US" dirty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врем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INSTR(</a:t>
            </a:r>
            <a:r>
              <a:rPr lang="ru-RU" dirty="0">
                <a:solidFill>
                  <a:schemeClr val="tx1"/>
                </a:solidFill>
              </a:rPr>
              <a:t>ФИО,' ')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разд1, </a:t>
            </a:r>
            <a:r>
              <a:rPr lang="en-US" dirty="0">
                <a:solidFill>
                  <a:schemeClr val="tx1"/>
                </a:solidFill>
              </a:rPr>
              <a:t>LENGTH(</a:t>
            </a:r>
            <a:r>
              <a:rPr lang="ru-RU" dirty="0">
                <a:solidFill>
                  <a:schemeClr val="tx1"/>
                </a:solidFill>
              </a:rPr>
              <a:t>ФИО)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длина, </a:t>
            </a:r>
            <a:r>
              <a:rPr lang="en-US" dirty="0" smtClean="0">
                <a:solidFill>
                  <a:schemeClr val="tx1"/>
                </a:solidFill>
              </a:rPr>
              <a:t>	INSTR(</a:t>
            </a:r>
            <a:r>
              <a:rPr lang="ru-RU" dirty="0">
                <a:solidFill>
                  <a:schemeClr val="tx1"/>
                </a:solidFill>
              </a:rPr>
              <a:t>ФИО,' ',1,2)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разд2, </a:t>
            </a:r>
            <a:r>
              <a:rPr lang="ru-RU" dirty="0" err="1">
                <a:solidFill>
                  <a:schemeClr val="tx1"/>
                </a:solidFill>
              </a:rPr>
              <a:t>фио</a:t>
            </a:r>
            <a:r>
              <a:rPr lang="ru-RU" dirty="0">
                <a:solidFill>
                  <a:schemeClr val="tx1"/>
                </a:solidFill>
              </a:rPr>
              <a:t>, документ, </a:t>
            </a:r>
            <a:r>
              <a:rPr lang="ru-RU" dirty="0" err="1">
                <a:solidFill>
                  <a:schemeClr val="tx1"/>
                </a:solidFill>
              </a:rPr>
              <a:t>адрес_юр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адрес_поч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aoi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ru-RU" dirty="0">
                <a:solidFill>
                  <a:schemeClr val="tx1"/>
                </a:solidFill>
              </a:rPr>
              <a:t>ФИЗ_ЛИЦА;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DROP </a:t>
            </a:r>
            <a:r>
              <a:rPr lang="en-US" dirty="0" smtClean="0">
                <a:solidFill>
                  <a:schemeClr val="tx1"/>
                </a:solidFill>
              </a:rPr>
              <a:t> TABLE    </a:t>
            </a:r>
            <a:r>
              <a:rPr lang="ru-RU" dirty="0" smtClean="0">
                <a:solidFill>
                  <a:schemeClr val="tx1"/>
                </a:solidFill>
              </a:rPr>
              <a:t>ФИЗ_ЛИЦА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CREATE  </a:t>
            </a:r>
            <a:r>
              <a:rPr lang="en-US" dirty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ФИЗ_ЛИЦА </a:t>
            </a:r>
            <a:r>
              <a:rPr lang="en-US" dirty="0">
                <a:solidFill>
                  <a:schemeClr val="tx1"/>
                </a:solidFill>
              </a:rPr>
              <a:t>AS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	SELECT </a:t>
            </a:r>
            <a:r>
              <a:rPr lang="en-US" dirty="0" smtClean="0">
                <a:solidFill>
                  <a:schemeClr val="tx1"/>
                </a:solidFill>
              </a:rPr>
              <a:t>SUBSTR(</a:t>
            </a:r>
            <a:r>
              <a:rPr lang="ru-RU" dirty="0">
                <a:solidFill>
                  <a:schemeClr val="tx1"/>
                </a:solidFill>
              </a:rPr>
              <a:t>ФИО, 1,разд1)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ФАМИЛИЯ,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         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SUBSTR(</a:t>
            </a:r>
            <a:r>
              <a:rPr lang="ru-RU" dirty="0">
                <a:solidFill>
                  <a:schemeClr val="tx1"/>
                </a:solidFill>
              </a:rPr>
              <a:t>ФИО,разд1,разд2 - разд1) 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ИМЯ,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                        </a:t>
            </a:r>
            <a:r>
              <a:rPr lang="en-US" dirty="0" smtClean="0">
                <a:solidFill>
                  <a:schemeClr val="tx1"/>
                </a:solidFill>
              </a:rPr>
              <a:t>   SUBSTR(</a:t>
            </a:r>
            <a:r>
              <a:rPr lang="ru-RU" dirty="0">
                <a:solidFill>
                  <a:schemeClr val="tx1"/>
                </a:solidFill>
              </a:rPr>
              <a:t>ФИО,-(длина-разд2))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ru-RU" dirty="0">
                <a:solidFill>
                  <a:schemeClr val="tx1"/>
                </a:solidFill>
              </a:rPr>
              <a:t>ОТЧЕСТВО, 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	             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документ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адрес_юр</a:t>
            </a:r>
            <a:r>
              <a:rPr lang="ru-RU" dirty="0">
                <a:solidFill>
                  <a:schemeClr val="tx1"/>
                </a:solidFill>
              </a:rPr>
              <a:t>, АДРЕС_ПОЧ, </a:t>
            </a:r>
            <a:r>
              <a:rPr lang="en-US" dirty="0" err="1">
                <a:solidFill>
                  <a:schemeClr val="tx1"/>
                </a:solidFill>
              </a:rPr>
              <a:t>aoi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ru-RU" dirty="0">
                <a:solidFill>
                  <a:schemeClr val="tx1"/>
                </a:solidFill>
              </a:rPr>
              <a:t>врем;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DROP </a:t>
            </a:r>
            <a:r>
              <a:rPr lang="en-US" dirty="0" smtClean="0">
                <a:solidFill>
                  <a:schemeClr val="tx1"/>
                </a:solidFill>
              </a:rPr>
              <a:t>TABLE </a:t>
            </a:r>
            <a:r>
              <a:rPr lang="ru-RU" dirty="0">
                <a:solidFill>
                  <a:schemeClr val="tx1"/>
                </a:solidFill>
              </a:rPr>
              <a:t>врем;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024" y="188640"/>
            <a:ext cx="7133416" cy="936104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Примеры простых </a:t>
            </a:r>
            <a:r>
              <a:rPr lang="ru-RU" sz="3600" dirty="0" smtClean="0"/>
              <a:t>действий</a:t>
            </a:r>
            <a:br>
              <a:rPr lang="ru-RU" sz="3600" dirty="0" smtClean="0"/>
            </a:br>
            <a:r>
              <a:rPr lang="ru-RU" sz="3600" dirty="0"/>
              <a:t>К</a:t>
            </a:r>
            <a:r>
              <a:rPr lang="ru-RU" sz="3600" dirty="0" smtClean="0"/>
              <a:t>ак разделить поле ФИО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036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второй вариант хуже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64" y="2276872"/>
            <a:ext cx="7733367" cy="31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95239" y="2074211"/>
            <a:ext cx="777686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lnSpc>
                <a:spcPts val="3500"/>
              </a:lnSpc>
              <a:buNone/>
            </a:pPr>
            <a:r>
              <a:rPr lang="ru-RU" sz="2800" b="1" dirty="0"/>
              <a:t>SQL</a:t>
            </a:r>
            <a:r>
              <a:rPr lang="ru-RU" sz="2800" dirty="0"/>
              <a:t> (</a:t>
            </a:r>
            <a:r>
              <a:rPr lang="ru-RU" sz="2800" i="1" dirty="0"/>
              <a:t>structured </a:t>
            </a:r>
            <a:r>
              <a:rPr lang="ru-RU" sz="2800" i="1" dirty="0" err="1"/>
              <a:t>query</a:t>
            </a:r>
            <a:r>
              <a:rPr lang="ru-RU" sz="2800" i="1" dirty="0"/>
              <a:t> </a:t>
            </a:r>
            <a:r>
              <a:rPr lang="ru-RU" sz="2800" i="1" dirty="0" err="1"/>
              <a:t>language</a:t>
            </a:r>
            <a:r>
              <a:rPr lang="ru-RU" sz="2800" dirty="0"/>
              <a:t> — «язык структурированных запросов») </a:t>
            </a:r>
            <a:r>
              <a:rPr lang="ru-RU" sz="2800" dirty="0" smtClean="0"/>
              <a:t>—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95238" y="3429000"/>
            <a:ext cx="7625233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lnSpc>
                <a:spcPts val="3500"/>
              </a:lnSpc>
              <a:buNone/>
            </a:pPr>
            <a:r>
              <a:rPr lang="ru-RU" sz="2400" dirty="0" smtClean="0"/>
              <a:t>применяемый </a:t>
            </a:r>
            <a:r>
              <a:rPr lang="ru-RU" sz="2400" dirty="0"/>
              <a:t>для создания, модификации и управления данными в произвольной реляционной базе данных</a:t>
            </a:r>
            <a:r>
              <a:rPr lang="ru-RU" sz="2400" dirty="0" smtClean="0"/>
              <a:t>,   </a:t>
            </a:r>
            <a:r>
              <a:rPr lang="ru-RU" sz="2400" dirty="0"/>
              <a:t>управляемой соответствующей СУБД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87039" y="3068959"/>
            <a:ext cx="19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</a:t>
            </a:r>
            <a:r>
              <a:rPr lang="ru-RU" sz="2400" dirty="0" smtClean="0"/>
              <a:t>ормальный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3068959"/>
            <a:ext cx="237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</a:t>
            </a:r>
            <a:r>
              <a:rPr lang="ru-RU" sz="2400" dirty="0" smtClean="0"/>
              <a:t>епроцедурный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65248" y="3068959"/>
            <a:ext cx="356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язык </a:t>
            </a:r>
            <a:r>
              <a:rPr lang="ru-RU" sz="2400" dirty="0" smtClean="0"/>
              <a:t>программирования,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0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0"/>
            <a:ext cx="7848872" cy="936104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Типы данных и неявные преобразования</a:t>
            </a:r>
            <a:endParaRPr lang="ru-RU" sz="3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32099"/>
            <a:ext cx="9053162" cy="56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Логические операции 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115616" y="1237711"/>
            <a:ext cx="7890080" cy="5620289"/>
            <a:chOff x="1043608" y="977063"/>
            <a:chExt cx="7890080" cy="5620289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043608" y="977063"/>
              <a:ext cx="7890080" cy="5447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latin typeface="SchoolBookC-Bold"/>
                </a:rPr>
                <a:t>Логический	Значение</a:t>
              </a:r>
            </a:p>
            <a:p>
              <a:pPr>
                <a:spcAft>
                  <a:spcPts val="1200"/>
                </a:spcAft>
              </a:pPr>
              <a:r>
                <a:rPr lang="ru-RU" dirty="0" smtClean="0">
                  <a:latin typeface="SchoolBookC-Bold"/>
                </a:rPr>
                <a:t>оператор </a:t>
              </a:r>
            </a:p>
            <a:p>
              <a:pPr>
                <a:spcBef>
                  <a:spcPts val="600"/>
                </a:spcBef>
              </a:pPr>
              <a:r>
                <a:rPr lang="ru-RU" b="1" i="1" dirty="0" smtClean="0">
                  <a:latin typeface="SchoolBookC-Italic"/>
                </a:rPr>
                <a:t>ALL </a:t>
              </a:r>
              <a:r>
                <a:rPr lang="ru-RU" i="1" dirty="0" smtClean="0">
                  <a:latin typeface="SchoolBookC-Italic"/>
                </a:rPr>
                <a:t>	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истинно каждое условие из множества</a:t>
              </a:r>
            </a:p>
            <a:p>
              <a:pPr>
                <a:spcBef>
                  <a:spcPts val="600"/>
                </a:spcBef>
              </a:pPr>
              <a:r>
                <a:rPr lang="ru-RU" b="1" i="1" dirty="0" smtClean="0">
                  <a:latin typeface="SchoolBookC-Italic"/>
                </a:rPr>
                <a:t>ANY</a:t>
              </a:r>
              <a:r>
                <a:rPr lang="en-US" b="1" i="1" dirty="0" smtClean="0">
                  <a:latin typeface="SchoolBookC-Italic"/>
                </a:rPr>
                <a:t> / </a:t>
              </a:r>
              <a:r>
                <a:rPr lang="ru-RU" b="1" i="1" dirty="0">
                  <a:latin typeface="SchoolBookC-Italic"/>
                </a:rPr>
                <a:t>SOME</a:t>
              </a:r>
              <a:r>
                <a:rPr lang="ru-RU" i="1" dirty="0">
                  <a:latin typeface="SchoolBookC-Italic"/>
                </a:rPr>
                <a:t> </a:t>
              </a:r>
              <a:r>
                <a:rPr lang="ru-RU" b="1" i="1" dirty="0" smtClean="0">
                  <a:latin typeface="SchoolBookC-Italic"/>
                </a:rPr>
                <a:t>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истинно хотя бы одно условие из </a:t>
              </a:r>
              <a:r>
                <a:rPr lang="ru-RU" dirty="0" smtClean="0">
                  <a:latin typeface="SchoolBookC"/>
                </a:rPr>
                <a:t>			множества</a:t>
              </a:r>
              <a:endParaRPr lang="ru-RU" dirty="0">
                <a:latin typeface="SchoolBookC"/>
              </a:endParaRPr>
            </a:p>
            <a:p>
              <a:pPr>
                <a:spcBef>
                  <a:spcPts val="600"/>
                </a:spcBef>
              </a:pPr>
              <a:r>
                <a:rPr lang="ru-RU" b="1" i="1" dirty="0" smtClean="0">
                  <a:latin typeface="SchoolBookC-Italic"/>
                </a:rPr>
                <a:t>EXISTS	</a:t>
              </a:r>
              <a:r>
                <a:rPr lang="ru-RU" i="1" dirty="0" smtClean="0">
                  <a:latin typeface="SchoolBookC-Italic"/>
                </a:rPr>
                <a:t>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подзапрос возвращает хотя бы одну </a:t>
              </a:r>
              <a:r>
                <a:rPr lang="ru-RU" dirty="0" smtClean="0">
                  <a:latin typeface="SchoolBookC"/>
                </a:rPr>
                <a:t>			строку</a:t>
              </a:r>
              <a:endParaRPr lang="ru-RU" dirty="0">
                <a:latin typeface="SchoolBookC"/>
              </a:endParaRPr>
            </a:p>
            <a:p>
              <a:pPr>
                <a:spcBef>
                  <a:spcPts val="600"/>
                </a:spcBef>
              </a:pPr>
              <a:r>
                <a:rPr lang="ru-RU" b="1" i="1" dirty="0">
                  <a:latin typeface="SchoolBookC-Italic"/>
                </a:rPr>
                <a:t>BETWEEN</a:t>
              </a:r>
              <a:r>
                <a:rPr lang="ru-RU" i="1" dirty="0">
                  <a:latin typeface="SchoolBookC-Italic"/>
                </a:rPr>
                <a:t>	</a:t>
              </a:r>
              <a:r>
                <a:rPr lang="ru-RU" dirty="0">
                  <a:latin typeface="SchoolBookC"/>
                </a:rPr>
                <a:t>TRUE, если операнд попадает в заданный интервал</a:t>
              </a:r>
            </a:p>
            <a:p>
              <a:pPr>
                <a:spcBef>
                  <a:spcPts val="600"/>
                </a:spcBef>
              </a:pPr>
              <a:r>
                <a:rPr lang="ru-RU" i="1" dirty="0">
                  <a:latin typeface="SchoolBookC-Italic"/>
                </a:rPr>
                <a:t>	</a:t>
              </a:r>
              <a:r>
                <a:rPr lang="ru-RU" i="1" dirty="0" smtClean="0">
                  <a:latin typeface="SchoolBookC-Italic"/>
                </a:rPr>
                <a:t>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операнд равен хотя бы одному </a:t>
              </a:r>
              <a:endParaRPr lang="ru-RU" dirty="0" smtClean="0">
                <a:latin typeface="SchoolBookC"/>
              </a:endParaRPr>
            </a:p>
            <a:p>
              <a:r>
                <a:rPr lang="ru-RU" b="1" i="1" dirty="0" smtClean="0">
                  <a:latin typeface="SchoolBookC-Italic"/>
                </a:rPr>
                <a:t>IN</a:t>
              </a:r>
              <a:r>
                <a:rPr lang="ru-RU" i="1" dirty="0">
                  <a:latin typeface="SchoolBookC-Italic"/>
                </a:rPr>
                <a:t>	</a:t>
              </a:r>
              <a:r>
                <a:rPr lang="ru-RU" dirty="0" smtClean="0">
                  <a:latin typeface="SchoolBookC"/>
                </a:rPr>
                <a:t>	выражению из списка </a:t>
              </a:r>
              <a:r>
                <a:rPr lang="ru-RU" dirty="0">
                  <a:latin typeface="SchoolBookC"/>
                </a:rPr>
                <a:t>или строке из результата </a:t>
              </a:r>
              <a:r>
                <a:rPr lang="ru-RU" dirty="0" smtClean="0">
                  <a:latin typeface="SchoolBookC"/>
                </a:rPr>
                <a:t>			подзапроса</a:t>
              </a:r>
              <a:endParaRPr lang="ru-RU" dirty="0">
                <a:latin typeface="SchoolBookC"/>
              </a:endParaRPr>
            </a:p>
            <a:p>
              <a:pPr>
                <a:spcBef>
                  <a:spcPts val="600"/>
                </a:spcBef>
              </a:pPr>
              <a:r>
                <a:rPr lang="ru-RU" b="1" i="1" dirty="0" smtClean="0">
                  <a:latin typeface="SchoolBookC-Italic"/>
                </a:rPr>
                <a:t>LIKE</a:t>
              </a:r>
              <a:r>
                <a:rPr lang="ru-RU" i="1" dirty="0" smtClean="0">
                  <a:latin typeface="SchoolBookC-Italic"/>
                </a:rPr>
                <a:t>	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операнд удовлетворяет шаблону</a:t>
              </a:r>
            </a:p>
            <a:p>
              <a:pPr>
                <a:spcBef>
                  <a:spcPts val="600"/>
                </a:spcBef>
              </a:pPr>
              <a:r>
                <a:rPr lang="ru-RU" b="1" i="1" dirty="0">
                  <a:latin typeface="SchoolBookC-Italic"/>
                </a:rPr>
                <a:t>NOT </a:t>
              </a:r>
              <a:r>
                <a:rPr lang="ru-RU" i="1" dirty="0" smtClean="0">
                  <a:latin typeface="SchoolBookC-Italic"/>
                </a:rPr>
                <a:t>		</a:t>
              </a:r>
              <a:r>
                <a:rPr lang="ru-RU" dirty="0" smtClean="0">
                  <a:latin typeface="SchoolBookC"/>
                </a:rPr>
                <a:t>Заменяет </a:t>
              </a:r>
              <a:r>
                <a:rPr lang="ru-RU" dirty="0">
                  <a:latin typeface="SchoolBookC"/>
                </a:rPr>
                <a:t>булево значение на противоположное</a:t>
              </a:r>
            </a:p>
            <a:p>
              <a:pPr>
                <a:spcBef>
                  <a:spcPts val="600"/>
                </a:spcBef>
              </a:pPr>
              <a:r>
                <a:rPr lang="ru-RU" b="1" i="1" dirty="0">
                  <a:latin typeface="SchoolBookC-Italic"/>
                </a:rPr>
                <a:t>AND </a:t>
              </a:r>
              <a:r>
                <a:rPr lang="ru-RU" i="1" dirty="0">
                  <a:latin typeface="SchoolBookC-Italic"/>
                </a:rPr>
                <a:t>		</a:t>
              </a:r>
              <a:r>
                <a:rPr lang="ru-RU" dirty="0">
                  <a:latin typeface="SchoolBookC"/>
                </a:rPr>
                <a:t>TRUE, если оба булевых выражения истинны</a:t>
              </a:r>
            </a:p>
            <a:p>
              <a:pPr>
                <a:spcBef>
                  <a:spcPts val="600"/>
                </a:spcBef>
              </a:pPr>
              <a:r>
                <a:rPr lang="ru-RU" b="1" i="1" dirty="0" smtClean="0">
                  <a:latin typeface="SchoolBookC-Italic"/>
                </a:rPr>
                <a:t>OR </a:t>
              </a:r>
              <a:r>
                <a:rPr lang="ru-RU" i="1" dirty="0" smtClean="0">
                  <a:latin typeface="SchoolBookC-Italic"/>
                </a:rPr>
                <a:t>		</a:t>
              </a:r>
              <a:r>
                <a:rPr lang="ru-RU" dirty="0" smtClean="0">
                  <a:latin typeface="SchoolBookC"/>
                </a:rPr>
                <a:t>TRUE</a:t>
              </a:r>
              <a:r>
                <a:rPr lang="ru-RU" dirty="0">
                  <a:latin typeface="SchoolBookC"/>
                </a:rPr>
                <a:t>, если хотя бы одно из двух булевых выражений </a:t>
              </a:r>
              <a:r>
                <a:rPr lang="ru-RU" dirty="0" smtClean="0">
                  <a:latin typeface="SchoolBookC"/>
                </a:rPr>
                <a:t>		истинно</a:t>
              </a:r>
              <a:endParaRPr lang="ru-RU" dirty="0">
                <a:latin typeface="SchoolBookC"/>
              </a:endParaRP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43608" y="1700808"/>
              <a:ext cx="74888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699792" y="1052736"/>
              <a:ext cx="0" cy="554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8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Троичная логика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39" y="3212976"/>
            <a:ext cx="6912768" cy="3024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1550983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 – true</a:t>
            </a:r>
          </a:p>
          <a:p>
            <a:r>
              <a:rPr lang="en-US" sz="2800" dirty="0" smtClean="0"/>
              <a:t>F – false</a:t>
            </a:r>
          </a:p>
          <a:p>
            <a:r>
              <a:rPr lang="en-US" sz="2800" dirty="0" smtClean="0"/>
              <a:t>U - null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628800"/>
            <a:ext cx="8172400" cy="5040560"/>
          </a:xfrm>
        </p:spPr>
        <p:txBody>
          <a:bodyPr>
            <a:normAutofit fontScale="92500" lnSpcReduction="10000"/>
          </a:bodyPr>
          <a:lstStyle/>
          <a:p>
            <a:pPr marL="82296" indent="0">
              <a:lnSpc>
                <a:spcPct val="100000"/>
              </a:lnSpc>
              <a:buNone/>
            </a:pPr>
            <a:r>
              <a:rPr lang="ru-RU" dirty="0"/>
              <a:t>NULL никогда не бывает равен или не равен ни одному значению, </a:t>
            </a:r>
            <a:r>
              <a:rPr lang="ru-RU" dirty="0" smtClean="0"/>
              <a:t>даже </a:t>
            </a:r>
            <a:r>
              <a:rPr lang="ru-RU" dirty="0"/>
              <a:t>самому </a:t>
            </a:r>
            <a:r>
              <a:rPr lang="ru-RU" dirty="0" smtClean="0"/>
              <a:t>себе</a:t>
            </a:r>
            <a:r>
              <a:rPr lang="en-US" dirty="0" smtClean="0"/>
              <a:t>!</a:t>
            </a:r>
          </a:p>
          <a:p>
            <a:pPr marL="82296" indent="0">
              <a:lnSpc>
                <a:spcPct val="100000"/>
              </a:lnSpc>
              <a:buNone/>
            </a:pPr>
            <a:endParaRPr lang="en-US" dirty="0" smtClean="0"/>
          </a:p>
          <a:p>
            <a:pPr marL="82296" indent="0">
              <a:lnSpc>
                <a:spcPct val="100000"/>
              </a:lnSpc>
              <a:buNone/>
            </a:pPr>
            <a:r>
              <a:rPr lang="en-US" dirty="0" smtClean="0"/>
              <a:t>C</a:t>
            </a:r>
            <a:r>
              <a:rPr lang="ru-RU" dirty="0" smtClean="0"/>
              <a:t>помощью </a:t>
            </a:r>
            <a:r>
              <a:rPr lang="ru-RU" dirty="0"/>
              <a:t>операторов = или != нельзя </a:t>
            </a:r>
            <a:r>
              <a:rPr lang="ru-RU" dirty="0" err="1" smtClean="0"/>
              <a:t>опре</a:t>
            </a:r>
            <a:r>
              <a:rPr lang="en-US" dirty="0" smtClean="0"/>
              <a:t>-</a:t>
            </a:r>
            <a:r>
              <a:rPr lang="ru-RU" dirty="0" smtClean="0"/>
              <a:t>делить</a:t>
            </a:r>
            <a:r>
              <a:rPr lang="ru-RU" dirty="0"/>
              <a:t>, равно ли значение NULL или не равно. </a:t>
            </a:r>
            <a:endParaRPr lang="en-US" dirty="0" smtClean="0"/>
          </a:p>
          <a:p>
            <a:pPr marL="82296" indent="0">
              <a:lnSpc>
                <a:spcPct val="100000"/>
              </a:lnSpc>
              <a:buNone/>
            </a:pPr>
            <a:endParaRPr lang="en-US" dirty="0" smtClean="0"/>
          </a:p>
          <a:p>
            <a:pPr marL="82296" indent="0">
              <a:lnSpc>
                <a:spcPct val="100000"/>
              </a:lnSpc>
              <a:buNone/>
            </a:pPr>
            <a:r>
              <a:rPr lang="ru-RU" dirty="0" smtClean="0"/>
              <a:t>Для </a:t>
            </a:r>
            <a:r>
              <a:rPr lang="ru-RU" dirty="0"/>
              <a:t>проверки </a:t>
            </a:r>
            <a:r>
              <a:rPr lang="ru-RU" dirty="0" smtClean="0"/>
              <a:t>наличия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строке значений NULL должен использоваться оператор IS </a:t>
            </a:r>
            <a:r>
              <a:rPr lang="ru-RU" dirty="0" smtClean="0"/>
              <a:t>NULL.</a:t>
            </a:r>
            <a:r>
              <a:rPr lang="en-US" dirty="0" smtClean="0"/>
              <a:t> </a:t>
            </a:r>
            <a:r>
              <a:rPr lang="ru-RU" dirty="0" smtClean="0"/>
              <a:t>Кроме </a:t>
            </a:r>
            <a:r>
              <a:rPr lang="ru-RU" dirty="0"/>
              <a:t>того, с помощью оператора IS NOT NULL можно выбрать </a:t>
            </a:r>
            <a:r>
              <a:rPr lang="ru-RU" dirty="0" smtClean="0"/>
              <a:t>строки</a:t>
            </a:r>
            <a:r>
              <a:rPr lang="ru-RU" dirty="0"/>
              <a:t>, не содержащие NULL значения в заданном столбце.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Как поступать с полями в которых может быть значение </a:t>
            </a:r>
            <a:r>
              <a:rPr lang="en-US" sz="3600" dirty="0" smtClean="0"/>
              <a:t>NULL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2852936"/>
            <a:ext cx="79928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1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4691608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pPr marL="82296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comm</a:t>
            </a:r>
            <a:r>
              <a:rPr lang="en-US" dirty="0"/>
              <a:t> is </a:t>
            </a:r>
            <a:r>
              <a:rPr lang="en-US" dirty="0" smtClean="0"/>
              <a:t>null</a:t>
            </a: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lnSpc>
                <a:spcPct val="100000"/>
              </a:lnSpc>
              <a:buNone/>
            </a:pPr>
            <a:r>
              <a:rPr lang="ru-RU" dirty="0" smtClean="0"/>
              <a:t>Функция </a:t>
            </a:r>
            <a:r>
              <a:rPr lang="en-US" dirty="0"/>
              <a:t>COALESCE</a:t>
            </a:r>
            <a:r>
              <a:rPr lang="ru-RU" dirty="0" smtClean="0"/>
              <a:t> </a:t>
            </a:r>
            <a:r>
              <a:rPr lang="ru-RU" dirty="0"/>
              <a:t>возвращает первое </a:t>
            </a:r>
            <a:r>
              <a:rPr lang="ru-RU" dirty="0" smtClean="0"/>
              <a:t>не NULL </a:t>
            </a:r>
            <a:r>
              <a:rPr lang="ru-RU" dirty="0"/>
              <a:t>значение из </a:t>
            </a:r>
            <a:r>
              <a:rPr lang="ru-RU" dirty="0" smtClean="0"/>
              <a:t>списка.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dirty="0" smtClean="0"/>
              <a:t>select </a:t>
            </a:r>
            <a:r>
              <a:rPr lang="en-US" dirty="0"/>
              <a:t>coalesce(comm,0)</a:t>
            </a:r>
          </a:p>
          <a:p>
            <a:pPr marL="82296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31596" y="116632"/>
            <a:ext cx="810610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работы с значением </a:t>
            </a:r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04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92088"/>
          </a:xfrm>
        </p:spPr>
        <p:txBody>
          <a:bodyPr>
            <a:normAutofit/>
          </a:bodyPr>
          <a:lstStyle/>
          <a:p>
            <a:r>
              <a:rPr lang="ru-RU" sz="3600" dirty="0"/>
              <a:t>Операция </a:t>
            </a:r>
            <a:r>
              <a:rPr lang="en-US" sz="3600" dirty="0" smtClean="0"/>
              <a:t>BETWEEN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28" y="1340768"/>
            <a:ext cx="7362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1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Операция </a:t>
            </a:r>
            <a:r>
              <a:rPr lang="en-US" sz="4000" dirty="0" smtClean="0"/>
              <a:t>LIKE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2" y="1268760"/>
            <a:ext cx="7992888" cy="51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Операция </a:t>
            </a:r>
            <a:r>
              <a:rPr lang="en-US" sz="4000" dirty="0" smtClean="0"/>
              <a:t>LIKE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6" y="1268760"/>
            <a:ext cx="7410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057900" cy="258361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EXISTS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69" y="3068960"/>
            <a:ext cx="5344019" cy="35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IN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73" y="1196752"/>
            <a:ext cx="7484415" cy="55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Непохожесть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ru-RU" dirty="0" smtClean="0"/>
              <a:t>Непроцедурный язык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Нет подпрограмм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Нельзя передать параметры</a:t>
            </a:r>
          </a:p>
          <a:p>
            <a:r>
              <a:rPr lang="ru-RU" dirty="0" smtClean="0"/>
              <a:t>Отсутствие привычных конструкций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Нет передачи управления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Нет условных операторов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Нет операторов цикла</a:t>
            </a:r>
          </a:p>
          <a:p>
            <a:r>
              <a:rPr lang="ru-RU" dirty="0" smtClean="0"/>
              <a:t>Нет прямого управления процессом</a:t>
            </a:r>
            <a:endParaRPr lang="ru-RU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Программист задает вход и выход, а СУБД выполняет программу по «собственному разумению»</a:t>
            </a:r>
          </a:p>
        </p:txBody>
      </p:sp>
    </p:spTree>
    <p:extLst>
      <p:ext uri="{BB962C8B-B14F-4D97-AF65-F5344CB8AC3E}">
        <p14:creationId xmlns:p14="http://schemas.microsoft.com/office/powerpoint/2010/main" val="31552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057900" cy="258361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IN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Подзапросы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69" y="3068960"/>
            <a:ext cx="5344019" cy="35592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8" y="3708360"/>
            <a:ext cx="4928696" cy="7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100392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Всевозможные цвета (</a:t>
            </a:r>
            <a:r>
              <a:rPr lang="ru-RU" sz="3200" dirty="0" smtClean="0"/>
              <a:t>игрушки и упаковка)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636783"/>
            <a:ext cx="6284222" cy="4016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 smtClean="0"/>
              <a:t>SELECT</a:t>
            </a:r>
            <a:r>
              <a:rPr lang="ru-RU" sz="2800" dirty="0" smtClean="0"/>
              <a:t>  ИГРУШКА</a:t>
            </a:r>
            <a:r>
              <a:rPr lang="ru-RU" sz="2800" dirty="0"/>
              <a:t>, </a:t>
            </a:r>
            <a:r>
              <a:rPr lang="ru-RU" sz="2800" dirty="0" err="1"/>
              <a:t>ЦИ.Цвет</a:t>
            </a:r>
            <a:r>
              <a:rPr lang="ru-RU" sz="2800" dirty="0"/>
              <a:t> </a:t>
            </a:r>
            <a:r>
              <a:rPr lang="en-US" sz="2800" dirty="0"/>
              <a:t>as "</a:t>
            </a:r>
            <a:r>
              <a:rPr lang="ru-RU" sz="2800" dirty="0"/>
              <a:t>Цвет игрушки",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ru-RU" sz="2800" dirty="0" err="1"/>
              <a:t>Цу.Цвет</a:t>
            </a:r>
            <a:r>
              <a:rPr lang="ru-RU" sz="2800" dirty="0"/>
              <a:t> </a:t>
            </a:r>
            <a:r>
              <a:rPr lang="en-US" sz="2800" dirty="0"/>
              <a:t>as "</a:t>
            </a:r>
            <a:r>
              <a:rPr lang="ru-RU" sz="2800" dirty="0"/>
              <a:t>Цвет упаковки"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/>
              <a:t>FROM </a:t>
            </a:r>
            <a:r>
              <a:rPr lang="ru-RU" sz="2800" dirty="0"/>
              <a:t>ИГРУШКИ, Цвета ЦИ, Цвета </a:t>
            </a:r>
            <a:r>
              <a:rPr lang="ru-RU" sz="2800" dirty="0" err="1"/>
              <a:t>Цу</a:t>
            </a:r>
            <a:endParaRPr lang="ru-RU" sz="2800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800" dirty="0"/>
              <a:t>WHERE </a:t>
            </a:r>
            <a:r>
              <a:rPr lang="ru-RU" sz="2800" dirty="0"/>
              <a:t>ЦИ.ЦВЕТ &lt;&gt; </a:t>
            </a:r>
            <a:r>
              <a:rPr lang="ru-RU" sz="2800" dirty="0" err="1" smtClean="0"/>
              <a:t>Цу.ЦВЕТ</a:t>
            </a:r>
            <a:r>
              <a:rPr lang="ru-RU" sz="2800" dirty="0"/>
              <a:t>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3028950" cy="4905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34" y="1412776"/>
            <a:ext cx="3009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008" y="1417638"/>
            <a:ext cx="3779992" cy="544036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59167"/>
            <a:ext cx="7498080" cy="1143000"/>
          </a:xfrm>
        </p:spPr>
        <p:txBody>
          <a:bodyPr/>
          <a:lstStyle/>
          <a:p>
            <a:r>
              <a:rPr lang="ru-RU" dirty="0" smtClean="0"/>
              <a:t>Предложение </a:t>
            </a:r>
            <a:r>
              <a:rPr lang="en-US" dirty="0" smtClean="0"/>
              <a:t>ORDER BY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0947" y="2132856"/>
            <a:ext cx="5112568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SELECT</a:t>
            </a:r>
          </a:p>
          <a:p>
            <a:r>
              <a:rPr lang="ru-RU" sz="2800" dirty="0"/>
              <a:t>ИГРУШКА, </a:t>
            </a:r>
            <a:r>
              <a:rPr lang="ru-RU" sz="2800" dirty="0" err="1"/>
              <a:t>ЦИ.Цвет</a:t>
            </a:r>
            <a:r>
              <a:rPr lang="ru-RU" sz="2800" dirty="0"/>
              <a:t> </a:t>
            </a:r>
            <a:r>
              <a:rPr lang="ru-RU" sz="2800" dirty="0" err="1"/>
              <a:t>as</a:t>
            </a:r>
            <a:r>
              <a:rPr lang="ru-RU" sz="2800" dirty="0"/>
              <a:t> "Цвет игрушки",</a:t>
            </a:r>
          </a:p>
          <a:p>
            <a:r>
              <a:rPr lang="ru-RU" sz="2800" dirty="0" err="1"/>
              <a:t>Цу.Цвет</a:t>
            </a:r>
            <a:r>
              <a:rPr lang="ru-RU" sz="2800" dirty="0"/>
              <a:t> </a:t>
            </a:r>
            <a:r>
              <a:rPr lang="ru-RU" sz="2800" dirty="0" err="1"/>
              <a:t>as</a:t>
            </a:r>
            <a:r>
              <a:rPr lang="ru-RU" sz="2800" dirty="0"/>
              <a:t> "Цвет упаковки"</a:t>
            </a:r>
          </a:p>
          <a:p>
            <a:r>
              <a:rPr lang="ru-RU" sz="2800" dirty="0"/>
              <a:t>FROM ИГРУШКИ, Цвета ЦИ, Цвета </a:t>
            </a:r>
            <a:r>
              <a:rPr lang="ru-RU" sz="2800" dirty="0" err="1"/>
              <a:t>Цу</a:t>
            </a:r>
            <a:endParaRPr lang="ru-RU" sz="2800" dirty="0"/>
          </a:p>
          <a:p>
            <a:r>
              <a:rPr lang="ru-RU" sz="2800" dirty="0"/>
              <a:t>WHERE ЦИ.ЦВЕТ &lt;&gt; </a:t>
            </a:r>
            <a:r>
              <a:rPr lang="ru-RU" sz="2800" dirty="0" err="1"/>
              <a:t>Цу.ЦВЕТ</a:t>
            </a:r>
            <a:endParaRPr lang="ru-RU" sz="2800" dirty="0"/>
          </a:p>
          <a:p>
            <a:r>
              <a:rPr lang="ru-RU" sz="2800" dirty="0" err="1"/>
              <a:t>Order</a:t>
            </a:r>
            <a:r>
              <a:rPr lang="ru-RU" sz="2800" dirty="0"/>
              <a:t> </a:t>
            </a:r>
            <a:r>
              <a:rPr lang="ru-RU" sz="2800" dirty="0" err="1"/>
              <a:t>by</a:t>
            </a:r>
            <a:r>
              <a:rPr lang="ru-RU" sz="2800" dirty="0"/>
              <a:t> </a:t>
            </a:r>
            <a:r>
              <a:rPr lang="en-US" sz="2800" dirty="0" smtClean="0">
                <a:latin typeface="Corbel" panose="020B0503020204020204" pitchFamily="34" charset="0"/>
              </a:rPr>
              <a:t>1,2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5290238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48" y="1399019"/>
            <a:ext cx="3851848" cy="53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628800"/>
            <a:ext cx="7818072" cy="5077544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MIN(</a:t>
            </a:r>
            <a:r>
              <a:rPr lang="ru-RU" b="1" i="1" dirty="0" err="1" smtClean="0"/>
              <a:t>expr</a:t>
            </a:r>
            <a:r>
              <a:rPr lang="ru-RU" b="1" dirty="0"/>
              <a:t>)</a:t>
            </a:r>
            <a:r>
              <a:rPr lang="ru-RU" dirty="0"/>
              <a:t> Минимальное значение в </a:t>
            </a:r>
            <a:r>
              <a:rPr lang="ru-RU" i="1" dirty="0" err="1"/>
              <a:t>expr</a:t>
            </a:r>
            <a:endParaRPr lang="ru-RU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atin typeface="Arial Narrow" panose="020B0606020202030204" pitchFamily="34" charset="0"/>
              </a:rPr>
              <a:t>MAX(expr)</a:t>
            </a:r>
            <a:r>
              <a:rPr lang="en-US" b="1" dirty="0"/>
              <a:t> </a:t>
            </a:r>
            <a:r>
              <a:rPr lang="ru-RU" dirty="0"/>
              <a:t>Максимальное значение </a:t>
            </a:r>
            <a:r>
              <a:rPr lang="ru-RU" dirty="0" smtClean="0"/>
              <a:t>в</a:t>
            </a:r>
            <a:r>
              <a:rPr lang="en-US" i="1" dirty="0" smtClean="0"/>
              <a:t>expr</a:t>
            </a:r>
            <a:endParaRPr lang="en-US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SUM(</a:t>
            </a:r>
            <a:r>
              <a:rPr lang="ru-RU" b="1" i="1" dirty="0" err="1"/>
              <a:t>expr</a:t>
            </a:r>
            <a:r>
              <a:rPr lang="ru-RU" b="1" dirty="0"/>
              <a:t>)</a:t>
            </a:r>
            <a:r>
              <a:rPr lang="ru-RU" dirty="0"/>
              <a:t> Сумма всех значений в </a:t>
            </a:r>
            <a:r>
              <a:rPr lang="ru-RU" i="1" dirty="0" err="1"/>
              <a:t>expr</a:t>
            </a:r>
            <a:endParaRPr lang="ru-RU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AVG(</a:t>
            </a:r>
            <a:r>
              <a:rPr lang="ru-RU" b="1" i="1" dirty="0" err="1"/>
              <a:t>expr</a:t>
            </a:r>
            <a:r>
              <a:rPr lang="ru-RU" b="1" dirty="0"/>
              <a:t>)</a:t>
            </a:r>
            <a:r>
              <a:rPr lang="ru-RU" dirty="0"/>
              <a:t> Среднее всех значений в </a:t>
            </a:r>
            <a:r>
              <a:rPr lang="ru-RU" i="1" dirty="0" err="1"/>
              <a:t>expr</a:t>
            </a:r>
            <a:endParaRPr lang="ru-RU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COUNT(</a:t>
            </a:r>
            <a:r>
              <a:rPr lang="ru-RU" b="1" i="1" dirty="0" err="1"/>
              <a:t>expr</a:t>
            </a:r>
            <a:r>
              <a:rPr lang="ru-RU" b="1" dirty="0"/>
              <a:t>) </a:t>
            </a:r>
            <a:r>
              <a:rPr lang="ru-RU" dirty="0"/>
              <a:t>Число всех значений, не </a:t>
            </a:r>
            <a:r>
              <a:rPr lang="ru-RU" dirty="0" err="1"/>
              <a:t>яв</a:t>
            </a:r>
            <a:r>
              <a:rPr lang="ru-RU" dirty="0"/>
              <a:t>-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 err="1" smtClean="0"/>
              <a:t>ляющихся</a:t>
            </a:r>
            <a:r>
              <a:rPr lang="ru-RU" dirty="0" smtClean="0"/>
              <a:t> </a:t>
            </a:r>
            <a:r>
              <a:rPr lang="ru-RU" dirty="0"/>
              <a:t>значениями </a:t>
            </a:r>
            <a:r>
              <a:rPr lang="en-US" dirty="0"/>
              <a:t>null,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endParaRPr lang="en-US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COUNT(*) </a:t>
            </a:r>
            <a:r>
              <a:rPr lang="ru-RU" dirty="0"/>
              <a:t>Число строк в произвольной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 smtClean="0"/>
              <a:t>    таблице </a:t>
            </a:r>
            <a:r>
              <a:rPr lang="ru-RU" dirty="0"/>
              <a:t>или произвольном </a:t>
            </a:r>
            <a:r>
              <a:rPr lang="ru-RU" dirty="0" smtClean="0"/>
              <a:t>наборе строк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Агрегатные </a:t>
            </a:r>
            <a:r>
              <a:rPr lang="ru-RU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320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293568"/>
          </a:xfrm>
        </p:spPr>
        <p:txBody>
          <a:bodyPr/>
          <a:lstStyle/>
          <a:p>
            <a:pPr marL="82296" indent="0">
              <a:lnSpc>
                <a:spcPct val="100000"/>
              </a:lnSpc>
              <a:buNone/>
            </a:pPr>
            <a:r>
              <a:rPr lang="en-US" dirty="0" smtClean="0"/>
              <a:t>SELECT </a:t>
            </a:r>
            <a:r>
              <a:rPr lang="ru-RU" b="1" dirty="0" smtClean="0"/>
              <a:t>COUNT(*)</a:t>
            </a:r>
            <a:r>
              <a:rPr lang="en-US" b="1" dirty="0" smtClean="0"/>
              <a:t>, </a:t>
            </a:r>
            <a:r>
              <a:rPr lang="ru-RU" b="1" dirty="0" smtClean="0"/>
              <a:t>SUM(</a:t>
            </a:r>
            <a:r>
              <a:rPr lang="ru-RU" b="1" i="1" dirty="0" smtClean="0"/>
              <a:t>оклад</a:t>
            </a:r>
            <a:r>
              <a:rPr lang="ru-RU" b="1" dirty="0" smtClean="0"/>
              <a:t>)</a:t>
            </a:r>
            <a:r>
              <a:rPr lang="en-US" b="1" dirty="0" smtClean="0"/>
              <a:t>, </a:t>
            </a:r>
            <a:r>
              <a:rPr lang="ru-RU" b="1" dirty="0" smtClean="0"/>
              <a:t>AVG(</a:t>
            </a:r>
            <a:r>
              <a:rPr lang="ru-RU" b="1" i="1" dirty="0" smtClean="0"/>
              <a:t>оклад</a:t>
            </a:r>
            <a:r>
              <a:rPr lang="ru-RU" b="1" dirty="0" smtClean="0"/>
              <a:t>)</a:t>
            </a:r>
            <a:r>
              <a:rPr lang="en-US" b="1" dirty="0" smtClean="0"/>
              <a:t>, </a:t>
            </a:r>
            <a:r>
              <a:rPr lang="en-US" b="1" dirty="0" smtClean="0">
                <a:latin typeface="Arial Narrow" panose="020B0606020202030204" pitchFamily="34" charset="0"/>
              </a:rPr>
              <a:t>MAX(</a:t>
            </a:r>
            <a:r>
              <a:rPr lang="ru-RU" b="1" i="1" dirty="0" smtClean="0"/>
              <a:t>оклад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  <a:r>
              <a:rPr lang="en-US" b="1" dirty="0" smtClean="0"/>
              <a:t>, </a:t>
            </a:r>
            <a:r>
              <a:rPr lang="ru-RU" b="1" dirty="0" smtClean="0"/>
              <a:t>MIN(</a:t>
            </a:r>
            <a:r>
              <a:rPr lang="ru-RU" b="1" i="1" dirty="0" smtClean="0"/>
              <a:t>оклад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marL="82296" indent="0">
              <a:lnSpc>
                <a:spcPct val="100000"/>
              </a:lnSpc>
              <a:buNone/>
            </a:pPr>
            <a:r>
              <a:rPr lang="en-US" dirty="0" smtClean="0"/>
              <a:t>FROM </a:t>
            </a:r>
            <a:r>
              <a:rPr lang="ru-RU" dirty="0" smtClean="0"/>
              <a:t>сотрудники</a:t>
            </a:r>
          </a:p>
          <a:p>
            <a:pPr marL="82296" indent="0">
              <a:lnSpc>
                <a:spcPct val="100000"/>
              </a:lnSpc>
              <a:spcBef>
                <a:spcPts val="3600"/>
              </a:spcBef>
              <a:buNone/>
            </a:pPr>
            <a:r>
              <a:rPr lang="en-US" dirty="0"/>
              <a:t>SELECT </a:t>
            </a:r>
            <a:r>
              <a:rPr lang="ru-RU" b="1" dirty="0"/>
              <a:t>COUNT(*)</a:t>
            </a:r>
            <a:r>
              <a:rPr lang="en-US" b="1" dirty="0"/>
              <a:t>, </a:t>
            </a:r>
            <a:r>
              <a:rPr lang="ru-RU" b="1" dirty="0"/>
              <a:t>SUM(</a:t>
            </a:r>
            <a:r>
              <a:rPr lang="ru-RU" b="1" i="1" dirty="0"/>
              <a:t>оклад</a:t>
            </a:r>
            <a:r>
              <a:rPr lang="ru-RU" b="1" dirty="0"/>
              <a:t>)</a:t>
            </a:r>
            <a:r>
              <a:rPr lang="en-US" b="1" dirty="0"/>
              <a:t>, </a:t>
            </a:r>
            <a:r>
              <a:rPr lang="ru-RU" b="1" dirty="0"/>
              <a:t>AVG(</a:t>
            </a:r>
            <a:r>
              <a:rPr lang="ru-RU" b="1" i="1" dirty="0"/>
              <a:t>оклад</a:t>
            </a:r>
            <a:r>
              <a:rPr lang="ru-RU" b="1" dirty="0"/>
              <a:t>)</a:t>
            </a:r>
            <a:r>
              <a:rPr lang="en-US" b="1" dirty="0"/>
              <a:t>, </a:t>
            </a:r>
            <a:r>
              <a:rPr lang="en-US" b="1" dirty="0">
                <a:latin typeface="Arial Narrow" panose="020B0606020202030204" pitchFamily="34" charset="0"/>
              </a:rPr>
              <a:t>MAX(</a:t>
            </a:r>
            <a:r>
              <a:rPr lang="ru-RU" b="1" i="1" dirty="0"/>
              <a:t>оклад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  <a:r>
              <a:rPr lang="en-US" b="1" dirty="0"/>
              <a:t>, </a:t>
            </a:r>
            <a:r>
              <a:rPr lang="ru-RU" b="1" dirty="0"/>
              <a:t>MIN(</a:t>
            </a:r>
            <a:r>
              <a:rPr lang="ru-RU" b="1" i="1" dirty="0"/>
              <a:t>оклад</a:t>
            </a:r>
            <a:r>
              <a:rPr lang="ru-RU" b="1" dirty="0"/>
              <a:t>)</a:t>
            </a:r>
            <a:r>
              <a:rPr lang="ru-RU" dirty="0"/>
              <a:t> </a:t>
            </a:r>
            <a:endParaRPr lang="en-US" dirty="0"/>
          </a:p>
          <a:p>
            <a:pPr marL="82296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ru-RU" dirty="0"/>
              <a:t>сотрудники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dirty="0" smtClean="0"/>
              <a:t>GROUP BY </a:t>
            </a:r>
            <a:r>
              <a:rPr lang="ru-RU" dirty="0" smtClean="0"/>
              <a:t>должность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dirty="0" smtClean="0"/>
              <a:t>HAVING </a:t>
            </a:r>
            <a:r>
              <a:rPr lang="ru-RU" b="1" dirty="0"/>
              <a:t>AVG(</a:t>
            </a:r>
            <a:r>
              <a:rPr lang="ru-RU" b="1" i="1" dirty="0"/>
              <a:t>оклад</a:t>
            </a:r>
            <a:r>
              <a:rPr lang="ru-RU" b="1" dirty="0" smtClean="0"/>
              <a:t>)</a:t>
            </a:r>
            <a:r>
              <a:rPr lang="en-US" b="1" dirty="0" smtClean="0"/>
              <a:t> &lt; </a:t>
            </a:r>
            <a:r>
              <a:rPr lang="en-US" dirty="0"/>
              <a:t>1 000 000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864096"/>
          </a:xfrm>
        </p:spPr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2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ru-RU" b="1" dirty="0" smtClean="0"/>
              <a:t>Используйте индексы</a:t>
            </a:r>
          </a:p>
          <a:p>
            <a:pPr>
              <a:spcBef>
                <a:spcPts val="1800"/>
              </a:spcBef>
            </a:pPr>
            <a:r>
              <a:rPr lang="ru-RU" b="1" dirty="0" smtClean="0"/>
              <a:t>Используйте функции </a:t>
            </a:r>
            <a:r>
              <a:rPr lang="ru-RU" b="1" dirty="0"/>
              <a:t>при составлении </a:t>
            </a:r>
            <a:r>
              <a:rPr lang="ru-RU" b="1" dirty="0" smtClean="0"/>
              <a:t>условий</a:t>
            </a:r>
            <a:endParaRPr lang="en-US" b="1" dirty="0" smtClean="0"/>
          </a:p>
          <a:p>
            <a:pPr>
              <a:spcBef>
                <a:spcPts val="1800"/>
              </a:spcBef>
            </a:pPr>
            <a:r>
              <a:rPr lang="ru-RU" b="1" dirty="0"/>
              <a:t>Используйте </a:t>
            </a:r>
            <a:r>
              <a:rPr lang="ru-RU" b="1" dirty="0" smtClean="0"/>
              <a:t>выражения при составлении условий</a:t>
            </a:r>
          </a:p>
          <a:p>
            <a:pPr>
              <a:spcBef>
                <a:spcPts val="1800"/>
              </a:spcBef>
            </a:pPr>
            <a:r>
              <a:rPr lang="ru-RU" b="1" dirty="0" smtClean="0"/>
              <a:t>Придерживайтесь правильного порядок</a:t>
            </a:r>
            <a:r>
              <a:rPr lang="en-US" b="1" dirty="0" smtClean="0"/>
              <a:t> </a:t>
            </a:r>
            <a:r>
              <a:rPr lang="ru-RU" b="1" dirty="0" smtClean="0"/>
              <a:t>условий  в предложении </a:t>
            </a:r>
            <a:r>
              <a:rPr lang="en-US" b="1" dirty="0" smtClean="0"/>
              <a:t>WHERE</a:t>
            </a:r>
            <a:r>
              <a:rPr lang="ru-RU" b="1" dirty="0" smtClean="0"/>
              <a:t> (Что отсекает больше - вперед)</a:t>
            </a:r>
          </a:p>
          <a:p>
            <a:pPr>
              <a:spcBef>
                <a:spcPts val="1800"/>
              </a:spcBef>
            </a:pPr>
            <a:r>
              <a:rPr lang="ru-RU" b="1" dirty="0" smtClean="0"/>
              <a:t>Помните о размере таблиц и статистике</a:t>
            </a:r>
            <a:endParaRPr lang="ru-RU" b="1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56824" y="260648"/>
            <a:ext cx="7776864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Простые правила написания запросов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836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26074" y="2132856"/>
            <a:ext cx="4917148" cy="3168881"/>
            <a:chOff x="2726074" y="2708920"/>
            <a:chExt cx="4917148" cy="3168881"/>
          </a:xfrm>
        </p:grpSpPr>
        <p:sp>
          <p:nvSpPr>
            <p:cNvPr id="4" name="Овал 3"/>
            <p:cNvSpPr/>
            <p:nvPr/>
          </p:nvSpPr>
          <p:spPr>
            <a:xfrm>
              <a:off x="2726074" y="2709449"/>
              <a:ext cx="3240360" cy="3168352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02862" y="2708920"/>
              <a:ext cx="3240360" cy="316835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3563888" y="2348880"/>
            <a:ext cx="3240360" cy="2736304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46231"/>
            <a:ext cx="6984776" cy="2400475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52051" y="1052736"/>
            <a:ext cx="8028384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2200"/>
              </a:lnSpc>
              <a:buNone/>
            </a:pPr>
            <a:endParaRPr lang="en-US" sz="250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6846" y="999483"/>
            <a:ext cx="6890188" cy="2293970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0"/>
            <a:ext cx="8028384" cy="90872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нешние соединения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90" y="4099384"/>
            <a:ext cx="7677150" cy="2638425"/>
          </a:xfrm>
          <a:prstGeom prst="rect">
            <a:avLst/>
          </a:prstGeom>
        </p:spPr>
      </p:pic>
      <p:sp>
        <p:nvSpPr>
          <p:cNvPr id="7" name="Выгнутая влево стрелка 6"/>
          <p:cNvSpPr/>
          <p:nvPr/>
        </p:nvSpPr>
        <p:spPr>
          <a:xfrm>
            <a:off x="107504" y="2492896"/>
            <a:ext cx="1274986" cy="30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52" y="1554378"/>
            <a:ext cx="6993582" cy="240350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Прямоугольник 8"/>
          <p:cNvSpPr/>
          <p:nvPr/>
        </p:nvSpPr>
        <p:spPr>
          <a:xfrm>
            <a:off x="2169452" y="1554378"/>
            <a:ext cx="6890188" cy="229397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гнутая влево стрелка 7"/>
          <p:cNvSpPr/>
          <p:nvPr/>
        </p:nvSpPr>
        <p:spPr>
          <a:xfrm rot="2595915">
            <a:off x="1177045" y="1888198"/>
            <a:ext cx="1274986" cy="33252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331568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1800"/>
              </a:spcBef>
            </a:pPr>
            <a:r>
              <a:rPr lang="ru-RU" b="1" dirty="0"/>
              <a:t>UNION</a:t>
            </a:r>
            <a:r>
              <a:rPr lang="ru-RU" dirty="0"/>
              <a:t> — все строки таблиц, возвращенных обоими запросами; </a:t>
            </a:r>
          </a:p>
          <a:p>
            <a:pPr>
              <a:lnSpc>
                <a:spcPts val="3400"/>
              </a:lnSpc>
              <a:spcBef>
                <a:spcPts val="1800"/>
              </a:spcBef>
            </a:pPr>
            <a:r>
              <a:rPr lang="ru-RU" b="1" dirty="0"/>
              <a:t>INTERSECT</a:t>
            </a:r>
            <a:r>
              <a:rPr lang="ru-RU" dirty="0"/>
              <a:t> — только те строки, которые имеются в таблицах обоих запросов;</a:t>
            </a:r>
          </a:p>
          <a:p>
            <a:pPr>
              <a:lnSpc>
                <a:spcPts val="3400"/>
              </a:lnSpc>
              <a:spcBef>
                <a:spcPts val="1800"/>
              </a:spcBef>
            </a:pPr>
            <a:r>
              <a:rPr lang="ru-RU" b="1" dirty="0"/>
              <a:t>EXCEPT</a:t>
            </a:r>
            <a:r>
              <a:rPr lang="ru-RU" dirty="0"/>
              <a:t> — только те строки таблицы первого запроса, которых нет среди строк таблицы второго запроса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r>
              <a:rPr lang="ru-RU" sz="4800" dirty="0"/>
              <a:t>Внешние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5206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ru-RU" dirty="0" smtClean="0"/>
              <a:t>Множественные операции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26074" y="2132856"/>
            <a:ext cx="4917148" cy="3168881"/>
            <a:chOff x="2726074" y="2708920"/>
            <a:chExt cx="4917148" cy="3168881"/>
          </a:xfrm>
        </p:grpSpPr>
        <p:sp>
          <p:nvSpPr>
            <p:cNvPr id="4" name="Овал 3"/>
            <p:cNvSpPr/>
            <p:nvPr/>
          </p:nvSpPr>
          <p:spPr>
            <a:xfrm>
              <a:off x="2726074" y="2709449"/>
              <a:ext cx="3240360" cy="3168352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02862" y="2708920"/>
              <a:ext cx="3240360" cy="316835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5736" y="564815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Запрос 1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5648152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Запрос 2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2" idx="0"/>
            <a:endCxn id="4" idx="3"/>
          </p:cNvCxnSpPr>
          <p:nvPr/>
        </p:nvCxnSpPr>
        <p:spPr>
          <a:xfrm flipV="1">
            <a:off x="2951712" y="4837743"/>
            <a:ext cx="248902" cy="8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0"/>
            <a:endCxn id="5" idx="5"/>
          </p:cNvCxnSpPr>
          <p:nvPr/>
        </p:nvCxnSpPr>
        <p:spPr>
          <a:xfrm flipH="1" flipV="1">
            <a:off x="7168682" y="4837214"/>
            <a:ext cx="402763" cy="81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2729845" y="2037149"/>
            <a:ext cx="4917148" cy="3288359"/>
            <a:chOff x="2726074" y="265052"/>
            <a:chExt cx="4917148" cy="3288359"/>
          </a:xfrm>
        </p:grpSpPr>
        <p:sp>
          <p:nvSpPr>
            <p:cNvPr id="15" name="Овал 14"/>
            <p:cNvSpPr/>
            <p:nvPr/>
          </p:nvSpPr>
          <p:spPr>
            <a:xfrm>
              <a:off x="2726074" y="265052"/>
              <a:ext cx="3240360" cy="32787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02862" y="274638"/>
              <a:ext cx="3240360" cy="32787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2729845" y="2040986"/>
            <a:ext cx="4917148" cy="3288359"/>
            <a:chOff x="2729845" y="315205"/>
            <a:chExt cx="4917148" cy="3288359"/>
          </a:xfrm>
        </p:grpSpPr>
        <p:sp>
          <p:nvSpPr>
            <p:cNvPr id="19" name="Овал 18"/>
            <p:cNvSpPr/>
            <p:nvPr/>
          </p:nvSpPr>
          <p:spPr>
            <a:xfrm>
              <a:off x="2729845" y="315205"/>
              <a:ext cx="3240360" cy="3278773"/>
            </a:xfrm>
            <a:prstGeom prst="ellipse">
              <a:avLst/>
            </a:prstGeom>
            <a:pattFill prst="wdDn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406633" y="324791"/>
              <a:ext cx="3240360" cy="3278773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02862" y="5985889"/>
            <a:ext cx="156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UNION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202795" y="5985889"/>
            <a:ext cx="21063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800" b="1" dirty="0"/>
              <a:t>INTERSECT</a:t>
            </a:r>
            <a:endParaRPr lang="ru-RU" sz="28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2722303" y="2042898"/>
            <a:ext cx="4917148" cy="3288359"/>
            <a:chOff x="2722303" y="2042898"/>
            <a:chExt cx="4917148" cy="3288359"/>
          </a:xfrm>
        </p:grpSpPr>
        <p:sp>
          <p:nvSpPr>
            <p:cNvPr id="28" name="Овал 27"/>
            <p:cNvSpPr/>
            <p:nvPr/>
          </p:nvSpPr>
          <p:spPr>
            <a:xfrm>
              <a:off x="2722303" y="2042898"/>
              <a:ext cx="3240360" cy="3278773"/>
            </a:xfrm>
            <a:prstGeom prst="ellipse">
              <a:avLst/>
            </a:prstGeom>
            <a:pattFill prst="wdDn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399091" y="2052484"/>
              <a:ext cx="3240360" cy="32787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8995" y="5993563"/>
            <a:ext cx="21063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800" b="1" dirty="0"/>
              <a:t>EXCEPT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823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SQL</a:t>
            </a:r>
            <a:r>
              <a:rPr lang="ru-RU" dirty="0" smtClean="0"/>
              <a:t> такой странный?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211208"/>
            <a:ext cx="7498080" cy="2160240"/>
          </a:xfrm>
        </p:spPr>
        <p:txBody>
          <a:bodyPr/>
          <a:lstStyle/>
          <a:p>
            <a:pPr marL="82296" indent="0" algn="ctr">
              <a:lnSpc>
                <a:spcPts val="3500"/>
              </a:lnSpc>
              <a:buNone/>
            </a:pPr>
            <a:r>
              <a:rPr lang="ru-RU" sz="4000" dirty="0" smtClean="0"/>
              <a:t>Язык разрабатывался для простых людей, не имеющих никакого представления о компьютерах.</a:t>
            </a:r>
          </a:p>
          <a:p>
            <a:pPr marL="82296" indent="0" algn="ctr">
              <a:buNone/>
            </a:pPr>
            <a:endParaRPr lang="ru-RU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16296" y="4437112"/>
            <a:ext cx="63367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endParaRPr lang="ru-RU" dirty="0"/>
          </a:p>
          <a:p>
            <a:pPr marL="82296" indent="0" algn="ctr">
              <a:lnSpc>
                <a:spcPts val="3600"/>
              </a:lnSpc>
              <a:buNone/>
            </a:pPr>
            <a:r>
              <a:rPr lang="ru-RU" sz="4000" dirty="0"/>
              <a:t>Язык разрабатывался теоретиками баз данных.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659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53012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&lt;</a:t>
            </a:r>
            <a:r>
              <a:rPr lang="ru-RU" i="1" dirty="0"/>
              <a:t>оператор_</a:t>
            </a:r>
            <a:r>
              <a:rPr lang="en-US" i="1" dirty="0"/>
              <a:t>select1</a:t>
            </a:r>
            <a:r>
              <a:rPr lang="en-US" dirty="0"/>
              <a:t>&gt;</a:t>
            </a:r>
          </a:p>
          <a:p>
            <a:pPr marL="82296" indent="0">
              <a:buNone/>
            </a:pPr>
            <a:r>
              <a:rPr lang="en-US" dirty="0"/>
              <a:t>UNION [ALL | DISTINCT]</a:t>
            </a:r>
          </a:p>
          <a:p>
            <a:pPr marL="82296" indent="0">
              <a:buNone/>
            </a:pPr>
            <a:r>
              <a:rPr lang="ru-RU" dirty="0"/>
              <a:t>&lt;</a:t>
            </a:r>
            <a:r>
              <a:rPr lang="ru-RU" i="1" dirty="0"/>
              <a:t>оператор_</a:t>
            </a:r>
            <a:r>
              <a:rPr lang="en-US" i="1" dirty="0"/>
              <a:t>select2</a:t>
            </a:r>
            <a:r>
              <a:rPr lang="en-US" dirty="0"/>
              <a:t>&gt;</a:t>
            </a:r>
          </a:p>
          <a:p>
            <a:pPr marL="82296" indent="0">
              <a:buNone/>
            </a:pPr>
            <a:r>
              <a:rPr lang="en-US" dirty="0"/>
              <a:t>UNION [ALL | DISTINCT</a:t>
            </a:r>
            <a:r>
              <a:rPr lang="en-US" dirty="0" smtClean="0"/>
              <a:t>]</a:t>
            </a: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ru-RU" sz="3600" dirty="0" smtClean="0"/>
              <a:t>Число </a:t>
            </a:r>
            <a:r>
              <a:rPr lang="ru-RU" sz="3600" dirty="0"/>
              <a:t>и типы </a:t>
            </a:r>
            <a:r>
              <a:rPr lang="ru-RU" sz="3600" dirty="0" smtClean="0"/>
              <a:t>полей </a:t>
            </a:r>
            <a:r>
              <a:rPr lang="ru-RU" sz="3600" dirty="0"/>
              <a:t>во всех объединяемых запросах </a:t>
            </a:r>
            <a:r>
              <a:rPr lang="ru-RU" sz="3600" dirty="0" smtClean="0"/>
              <a:t>должны совпадать. 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ru-RU" sz="3600" dirty="0" smtClean="0"/>
              <a:t>По умолчанию используется опция </a:t>
            </a:r>
            <a:r>
              <a:rPr lang="en-US" sz="3600" dirty="0" smtClean="0"/>
              <a:t>DISTINCT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и 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268760"/>
            <a:ext cx="7776864" cy="5688632"/>
          </a:xfrm>
        </p:spPr>
        <p:txBody>
          <a:bodyPr>
            <a:normAutofit fontScale="85000" lnSpcReduction="10000"/>
          </a:bodyPr>
          <a:lstStyle/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/>
              <a:t>SELECT </a:t>
            </a:r>
            <a:r>
              <a:rPr lang="ru-RU" dirty="0"/>
              <a:t>Товар.*, Сделка.* </a:t>
            </a:r>
            <a:endParaRPr lang="en-US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/>
              <a:t>FROM </a:t>
            </a:r>
            <a:r>
              <a:rPr lang="ru-RU" dirty="0" smtClean="0"/>
              <a:t>Товар</a:t>
            </a:r>
            <a:r>
              <a:rPr lang="ru-RU" dirty="0"/>
              <a:t>,</a:t>
            </a:r>
            <a:r>
              <a:rPr lang="ru-RU" dirty="0" smtClean="0"/>
              <a:t> Сделка </a:t>
            </a:r>
            <a:endParaRPr lang="ru-RU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 smtClean="0"/>
              <a:t>WHERE </a:t>
            </a:r>
            <a:r>
              <a:rPr lang="ru-RU" dirty="0" err="1" smtClean="0"/>
              <a:t>Товар.КодТовара</a:t>
            </a:r>
            <a:r>
              <a:rPr lang="en-US" dirty="0" smtClean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 err="1"/>
              <a:t>Сделка.КодТовара</a:t>
            </a:r>
            <a:endParaRPr lang="ru-RU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endParaRPr lang="en-US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 smtClean="0"/>
              <a:t>SELECT </a:t>
            </a:r>
            <a:r>
              <a:rPr lang="ru-RU" dirty="0"/>
              <a:t>Товар.*, Сделка.* </a:t>
            </a:r>
            <a:endParaRPr lang="en-US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/>
              <a:t>FROM </a:t>
            </a:r>
            <a:r>
              <a:rPr lang="ru-RU" dirty="0"/>
              <a:t>Товар </a:t>
            </a:r>
            <a:r>
              <a:rPr lang="en-US" dirty="0" smtClean="0"/>
              <a:t>JOIN </a:t>
            </a:r>
            <a:r>
              <a:rPr lang="ru-RU" dirty="0"/>
              <a:t>Сделка </a:t>
            </a:r>
            <a:r>
              <a:rPr lang="en-US" dirty="0" smtClean="0"/>
              <a:t>ON</a:t>
            </a:r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ru-RU" dirty="0" err="1" smtClean="0"/>
              <a:t>Товар.КодТовара</a:t>
            </a:r>
            <a:r>
              <a:rPr lang="en-US" dirty="0" smtClean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 err="1"/>
              <a:t>Сделка.КодТовара</a:t>
            </a:r>
            <a:endParaRPr lang="ru-RU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endParaRPr lang="en-US" dirty="0" smtClean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 smtClean="0"/>
              <a:t>SELECT </a:t>
            </a:r>
            <a:r>
              <a:rPr lang="ru-RU" dirty="0"/>
              <a:t>Товар.*, Сделка.* </a:t>
            </a:r>
            <a:endParaRPr lang="en-US" dirty="0" smtClean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dirty="0" smtClean="0"/>
              <a:t>FROM </a:t>
            </a:r>
            <a:r>
              <a:rPr lang="ru-RU" dirty="0"/>
              <a:t>Товар </a:t>
            </a:r>
            <a:r>
              <a:rPr lang="en-US" dirty="0"/>
              <a:t>LEFT JOIN </a:t>
            </a:r>
            <a:r>
              <a:rPr lang="ru-RU" dirty="0"/>
              <a:t>Сделка </a:t>
            </a:r>
            <a:r>
              <a:rPr lang="en-US" dirty="0"/>
              <a:t>ON </a:t>
            </a:r>
            <a:r>
              <a:rPr lang="ru-RU" dirty="0" err="1" smtClean="0"/>
              <a:t>Товар.КодТовара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err="1" smtClean="0"/>
              <a:t>Сделка.КодТовара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52736"/>
          </a:xfrm>
        </p:spPr>
        <p:txBody>
          <a:bodyPr/>
          <a:lstStyle/>
          <a:p>
            <a:r>
              <a:rPr lang="ru-RU" dirty="0" smtClean="0"/>
              <a:t>Лев</a:t>
            </a:r>
            <a:r>
              <a:rPr lang="ru-RU" dirty="0"/>
              <a:t>о</a:t>
            </a:r>
            <a:r>
              <a:rPr lang="ru-RU" dirty="0" smtClean="0"/>
              <a:t>е соединение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n-US" dirty="0" smtClean="0"/>
              <a:t>Left join. </a:t>
            </a:r>
            <a:r>
              <a:rPr lang="ru-RU" dirty="0" smtClean="0"/>
              <a:t>Схема примера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248309"/>
            <a:ext cx="6958965" cy="5262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2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n-US" dirty="0" smtClean="0"/>
              <a:t>Left join. </a:t>
            </a:r>
            <a:r>
              <a:rPr lang="ru-RU" dirty="0" smtClean="0"/>
              <a:t>Схема примера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22" y="1628800"/>
            <a:ext cx="7823852" cy="4302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5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n-US" dirty="0" smtClean="0"/>
              <a:t>Left join. </a:t>
            </a:r>
            <a:r>
              <a:rPr lang="ru-RU" dirty="0" smtClean="0"/>
              <a:t>Как он есть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7674056" cy="4415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3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818072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join. </a:t>
            </a:r>
            <a:r>
              <a:rPr lang="ru-RU" dirty="0" smtClean="0"/>
              <a:t>Неправильная имитация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68" y="1268760"/>
            <a:ext cx="7056784" cy="5269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25928" y="260648"/>
            <a:ext cx="7818072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Left join. </a:t>
            </a:r>
            <a:r>
              <a:rPr lang="ru-RU" dirty="0"/>
              <a:t>П</a:t>
            </a:r>
            <a:r>
              <a:rPr lang="ru-RU" dirty="0" smtClean="0"/>
              <a:t>равильная имитация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44" y="1340768"/>
            <a:ext cx="7350240" cy="512216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1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688632"/>
          </a:xfrm>
        </p:spPr>
        <p:txBody>
          <a:bodyPr>
            <a:normAutofit lnSpcReduction="10000"/>
          </a:bodyPr>
          <a:lstStyle/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sz="2800" dirty="0"/>
              <a:t>SELECT </a:t>
            </a:r>
            <a:r>
              <a:rPr lang="ru-RU" sz="2800" dirty="0"/>
              <a:t>Товар.*, Сделка.* </a:t>
            </a:r>
            <a:endParaRPr lang="en-US" sz="2800" dirty="0"/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sz="2800" dirty="0"/>
              <a:t>FROM </a:t>
            </a:r>
            <a:r>
              <a:rPr lang="ru-RU" sz="2800" dirty="0"/>
              <a:t>Товар, Сделка </a:t>
            </a:r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sz="2800" dirty="0"/>
              <a:t>WHERE </a:t>
            </a:r>
            <a:r>
              <a:rPr lang="ru-RU" sz="2800" dirty="0" err="1"/>
              <a:t>Товар.КодТовара</a:t>
            </a:r>
            <a:r>
              <a:rPr lang="en-US" sz="2800" dirty="0"/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 err="1"/>
              <a:t>Сделка.КодТовара</a:t>
            </a:r>
            <a:endParaRPr lang="ru-RU" sz="2800" dirty="0"/>
          </a:p>
          <a:p>
            <a:pPr marL="82296" indent="0">
              <a:buNone/>
            </a:pPr>
            <a:r>
              <a:rPr lang="en-US" sz="2800" dirty="0" smtClean="0"/>
              <a:t>UNION</a:t>
            </a:r>
          </a:p>
          <a:p>
            <a:pPr marL="82296" indent="0">
              <a:lnSpc>
                <a:spcPts val="3500"/>
              </a:lnSpc>
              <a:spcBef>
                <a:spcPts val="400"/>
              </a:spcBef>
              <a:buNone/>
            </a:pPr>
            <a:r>
              <a:rPr lang="en-US" sz="2800" dirty="0"/>
              <a:t>SELECT </a:t>
            </a:r>
            <a:r>
              <a:rPr lang="ru-RU" sz="2800" dirty="0"/>
              <a:t>Товар.*, </a:t>
            </a:r>
            <a:r>
              <a:rPr lang="en-US" sz="2800" dirty="0" smtClean="0"/>
              <a:t>NULL,  NULL</a:t>
            </a:r>
            <a:r>
              <a:rPr lang="ru-RU" sz="2800" dirty="0" smtClean="0"/>
              <a:t> …</a:t>
            </a:r>
            <a:endParaRPr lang="en-US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/>
              <a:t>FROM </a:t>
            </a:r>
            <a:r>
              <a:rPr lang="ru-RU" sz="2800" dirty="0" smtClean="0"/>
              <a:t>Товар</a:t>
            </a:r>
            <a:r>
              <a:rPr lang="en-US" sz="2800" dirty="0" smtClean="0"/>
              <a:t> </a:t>
            </a:r>
            <a:r>
              <a:rPr lang="ru-RU" sz="2800" dirty="0"/>
              <a:t>Т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 smtClean="0"/>
              <a:t>WHERE NOT </a:t>
            </a:r>
            <a:r>
              <a:rPr lang="en-US" sz="2800" dirty="0"/>
              <a:t>EXISTS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</a:t>
            </a:r>
            <a:r>
              <a:rPr lang="en-US" sz="2800" dirty="0"/>
              <a:t>(SELECT * 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      </a:t>
            </a:r>
            <a:r>
              <a:rPr lang="en-US" sz="2800" dirty="0"/>
              <a:t>FROM </a:t>
            </a:r>
            <a:r>
              <a:rPr lang="ru-RU" sz="2800" dirty="0"/>
              <a:t>Сделка </a:t>
            </a:r>
            <a:r>
              <a:rPr lang="ru-RU" sz="2800" dirty="0" smtClean="0"/>
              <a:t> С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      </a:t>
            </a:r>
            <a:r>
              <a:rPr lang="en-US" sz="2800" dirty="0"/>
              <a:t>WHERE </a:t>
            </a:r>
            <a:r>
              <a:rPr lang="ru-RU" sz="2800" dirty="0" err="1" smtClean="0"/>
              <a:t>Т.КодТовара</a:t>
            </a:r>
            <a:r>
              <a:rPr lang="en-US" sz="2800" dirty="0" smtClean="0"/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 err="1" smtClean="0"/>
              <a:t>С.КодТовара</a:t>
            </a:r>
            <a:r>
              <a:rPr lang="ru-RU" sz="2800" dirty="0" smtClean="0"/>
              <a:t>);</a:t>
            </a:r>
            <a:endParaRPr lang="ru-RU" sz="2800" dirty="0"/>
          </a:p>
          <a:p>
            <a:pPr marL="82296" indent="0">
              <a:buNone/>
            </a:pPr>
            <a:r>
              <a:rPr lang="en-US" sz="2800" dirty="0" smtClean="0"/>
              <a:t>ORDER BY …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50106"/>
          </a:xfrm>
        </p:spPr>
        <p:txBody>
          <a:bodyPr>
            <a:normAutofit/>
          </a:bodyPr>
          <a:lstStyle/>
          <a:p>
            <a:r>
              <a:rPr lang="ru-RU" dirty="0"/>
              <a:t>Левое 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29871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7" y="1241376"/>
            <a:ext cx="8120663" cy="5616624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SELECT</a:t>
            </a:r>
            <a:r>
              <a:rPr lang="ru-RU" dirty="0" smtClean="0"/>
              <a:t>     </a:t>
            </a:r>
            <a:r>
              <a:rPr lang="en-US" dirty="0" smtClean="0"/>
              <a:t> F_L.</a:t>
            </a:r>
            <a:r>
              <a:rPr lang="ru-RU" dirty="0" smtClean="0"/>
              <a:t>ФИО, ЧЛЕНЫ_РО.НАИМ_ДОЛЖН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FROM  </a:t>
            </a:r>
            <a:r>
              <a:rPr lang="ru-RU" dirty="0" smtClean="0"/>
              <a:t>       </a:t>
            </a:r>
            <a:r>
              <a:rPr lang="en-US" dirty="0" smtClean="0"/>
              <a:t>F_L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LEFT  JOIN </a:t>
            </a:r>
            <a:r>
              <a:rPr lang="ru-RU" dirty="0" smtClean="0"/>
              <a:t> ЧЛЕНЫ_РО  </a:t>
            </a:r>
            <a:r>
              <a:rPr lang="en-US" dirty="0" smtClean="0"/>
              <a:t>ON </a:t>
            </a:r>
            <a:r>
              <a:rPr lang="ru-RU" dirty="0" smtClean="0"/>
              <a:t> </a:t>
            </a:r>
            <a:r>
              <a:rPr lang="en-US" dirty="0" smtClean="0"/>
              <a:t>F_L.</a:t>
            </a:r>
            <a:r>
              <a:rPr lang="ru-RU" dirty="0" smtClean="0"/>
              <a:t>КОД  =  ЧЛЕНЫ_РО.КОД_ФЛ;</a:t>
            </a:r>
          </a:p>
          <a:p>
            <a:pPr marL="82296" indent="0">
              <a:lnSpc>
                <a:spcPct val="120000"/>
              </a:lnSpc>
              <a:buNone/>
            </a:pPr>
            <a:endParaRPr lang="ru-RU" dirty="0" smtClean="0"/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SELECT</a:t>
            </a:r>
            <a:r>
              <a:rPr lang="ru-RU" dirty="0" smtClean="0"/>
              <a:t>	      </a:t>
            </a:r>
            <a:r>
              <a:rPr lang="en-US" dirty="0" smtClean="0"/>
              <a:t>F_L.</a:t>
            </a:r>
            <a:r>
              <a:rPr lang="ru-RU" dirty="0" smtClean="0"/>
              <a:t>ФИО,  ЧЛЕНЫ_РО.НАИМ_ДОЛЖН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FROM  </a:t>
            </a:r>
            <a:r>
              <a:rPr lang="ru-RU" dirty="0" smtClean="0"/>
              <a:t>       </a:t>
            </a:r>
            <a:r>
              <a:rPr lang="en-US" dirty="0" smtClean="0"/>
              <a:t>F_L, </a:t>
            </a:r>
            <a:r>
              <a:rPr lang="ru-RU" dirty="0" smtClean="0"/>
              <a:t>ЧЛЕНЫ_РО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WHERE </a:t>
            </a:r>
            <a:r>
              <a:rPr lang="ru-RU" dirty="0" smtClean="0"/>
              <a:t>     </a:t>
            </a:r>
            <a:r>
              <a:rPr lang="en-US" dirty="0" smtClean="0"/>
              <a:t>F_L.</a:t>
            </a:r>
            <a:r>
              <a:rPr lang="ru-RU" dirty="0" smtClean="0"/>
              <a:t>КОД  =  ЧЛЕНЫ_РО.КОД_ФЛ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UNION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SELECT </a:t>
            </a:r>
            <a:r>
              <a:rPr lang="ru-RU" dirty="0" smtClean="0"/>
              <a:t>      </a:t>
            </a:r>
            <a:r>
              <a:rPr lang="en-US" dirty="0" smtClean="0"/>
              <a:t>F_L.</a:t>
            </a:r>
            <a:r>
              <a:rPr lang="ru-RU" dirty="0" smtClean="0"/>
              <a:t>ФИО, </a:t>
            </a:r>
            <a:r>
              <a:rPr lang="en-US" dirty="0" smtClean="0"/>
              <a:t>NULL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FROM</a:t>
            </a:r>
            <a:r>
              <a:rPr lang="ru-RU" dirty="0" smtClean="0"/>
              <a:t>         </a:t>
            </a:r>
            <a:r>
              <a:rPr lang="en-US" dirty="0" smtClean="0"/>
              <a:t> F_L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WHERE </a:t>
            </a:r>
            <a:r>
              <a:rPr lang="ru-RU" dirty="0" smtClean="0"/>
              <a:t>     </a:t>
            </a:r>
            <a:r>
              <a:rPr lang="en-US" dirty="0" smtClean="0"/>
              <a:t>NOT EXISTS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/>
              <a:t>		</a:t>
            </a:r>
            <a:r>
              <a:rPr lang="en-US" dirty="0" smtClean="0"/>
              <a:t>(SELECT * </a:t>
            </a:r>
            <a:endParaRPr lang="ru-RU" dirty="0" smtClean="0"/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/>
              <a:t>	      		</a:t>
            </a:r>
            <a:r>
              <a:rPr lang="en-US" dirty="0" smtClean="0"/>
              <a:t>FROM </a:t>
            </a:r>
            <a:r>
              <a:rPr lang="ru-RU" dirty="0" smtClean="0"/>
              <a:t>ЧЛЕНЫ_РО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 smtClean="0"/>
              <a:t>	    		  </a:t>
            </a:r>
            <a:r>
              <a:rPr lang="en-US" dirty="0" smtClean="0"/>
              <a:t>WHERE </a:t>
            </a:r>
            <a:r>
              <a:rPr lang="ru-RU" dirty="0" smtClean="0"/>
              <a:t>ЧЛЕНЫ_РО.КОД_ФЛ = </a:t>
            </a:r>
            <a:r>
              <a:rPr lang="en-US" dirty="0" smtClean="0"/>
              <a:t>F_L.</a:t>
            </a:r>
            <a:r>
              <a:rPr lang="ru-RU" dirty="0" smtClean="0"/>
              <a:t>КОД);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06000"/>
            <a:ext cx="7498080" cy="936104"/>
          </a:xfrm>
        </p:spPr>
        <p:txBody>
          <a:bodyPr/>
          <a:lstStyle/>
          <a:p>
            <a:r>
              <a:rPr lang="ru-RU" dirty="0" smtClean="0"/>
              <a:t>Левое соединение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9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805264"/>
          </a:xfrm>
        </p:spPr>
        <p:txBody>
          <a:bodyPr>
            <a:normAutofit fontScale="775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SELECT </a:t>
            </a:r>
            <a:r>
              <a:rPr lang="ru-RU" sz="2800" dirty="0"/>
              <a:t>Товар.*, Сделка.* </a:t>
            </a:r>
            <a:endParaRPr lang="en-US" sz="2800" dirty="0"/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FROM </a:t>
            </a:r>
            <a:r>
              <a:rPr lang="ru-RU" sz="2800" dirty="0"/>
              <a:t>Товар, Сделка </a:t>
            </a:r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WHERE </a:t>
            </a:r>
            <a:r>
              <a:rPr lang="ru-RU" sz="2800" dirty="0" err="1"/>
              <a:t>Товар.КодТовара</a:t>
            </a:r>
            <a:r>
              <a:rPr lang="en-US" sz="2800" dirty="0"/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 err="1"/>
              <a:t>Сделка.КодТовара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 smtClean="0"/>
              <a:t>UNION</a:t>
            </a:r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SELECT </a:t>
            </a:r>
            <a:r>
              <a:rPr lang="en-US" sz="2800" dirty="0" smtClean="0"/>
              <a:t>NULL,  NULL</a:t>
            </a:r>
            <a:r>
              <a:rPr lang="ru-RU" sz="2800" dirty="0" smtClean="0"/>
              <a:t> … , </a:t>
            </a:r>
            <a:r>
              <a:rPr lang="ru-RU" sz="2800" dirty="0"/>
              <a:t>Сделка.* </a:t>
            </a:r>
            <a:endParaRPr lang="en-US" sz="2800" dirty="0"/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FROM </a:t>
            </a:r>
            <a:r>
              <a:rPr lang="ru-RU" sz="2800" dirty="0" smtClean="0"/>
              <a:t>Сделка С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/>
              <a:t>WHERE </a:t>
            </a:r>
            <a:r>
              <a:rPr lang="ru-RU" sz="2800" dirty="0"/>
              <a:t>, </a:t>
            </a:r>
            <a:r>
              <a:rPr lang="en-US" sz="2800" dirty="0"/>
              <a:t>NOT EXISTS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</a:t>
            </a:r>
            <a:r>
              <a:rPr lang="en-US" sz="2800" dirty="0"/>
              <a:t>(SELECT * 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      </a:t>
            </a:r>
            <a:r>
              <a:rPr lang="en-US" sz="2800" dirty="0"/>
              <a:t>FROM </a:t>
            </a:r>
            <a:r>
              <a:rPr lang="ru-RU" sz="2800" dirty="0" smtClean="0"/>
              <a:t>Товар Т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sz="2800" dirty="0"/>
              <a:t>	      </a:t>
            </a:r>
            <a:r>
              <a:rPr lang="en-US" sz="2800" dirty="0"/>
              <a:t>WHERE </a:t>
            </a:r>
            <a:r>
              <a:rPr lang="ru-RU" sz="2800" dirty="0" err="1"/>
              <a:t>Т.КодТовара</a:t>
            </a:r>
            <a:r>
              <a:rPr lang="en-US" sz="2800" dirty="0"/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 err="1" smtClean="0"/>
              <a:t>С.КодТовара</a:t>
            </a:r>
            <a:r>
              <a:rPr lang="ru-RU" sz="2800" dirty="0" smtClean="0"/>
              <a:t>);</a:t>
            </a:r>
          </a:p>
          <a:p>
            <a:pPr marL="82296" indent="0">
              <a:lnSpc>
                <a:spcPct val="120000"/>
              </a:lnSpc>
              <a:buNone/>
            </a:pPr>
            <a:endParaRPr lang="ru-RU" sz="2800" dirty="0" smtClean="0"/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 smtClean="0"/>
              <a:t>SELECT </a:t>
            </a:r>
            <a:r>
              <a:rPr lang="ru-RU" sz="2800" dirty="0"/>
              <a:t>Товар.*, Сделка.* </a:t>
            </a:r>
            <a:endParaRPr lang="en-US" sz="2800" dirty="0"/>
          </a:p>
          <a:p>
            <a:pPr marL="82296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/>
              <a:t>FROM </a:t>
            </a:r>
            <a:r>
              <a:rPr lang="ru-RU" sz="2800" dirty="0"/>
              <a:t>Товар </a:t>
            </a:r>
            <a:r>
              <a:rPr lang="en-US" sz="2800" dirty="0" smtClean="0"/>
              <a:t>RIGHT </a:t>
            </a:r>
            <a:r>
              <a:rPr lang="en-US" sz="2800" dirty="0"/>
              <a:t>JOIN </a:t>
            </a:r>
            <a:r>
              <a:rPr lang="ru-RU" sz="2800" dirty="0"/>
              <a:t>Сделка </a:t>
            </a:r>
            <a:r>
              <a:rPr lang="en-US" sz="2800" dirty="0"/>
              <a:t>ON </a:t>
            </a:r>
            <a:r>
              <a:rPr lang="ru-RU" sz="2800" dirty="0" err="1"/>
              <a:t>Товар.КодТовара</a:t>
            </a:r>
            <a:r>
              <a:rPr lang="en-US" sz="2800" dirty="0"/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 err="1"/>
              <a:t>Сделка.КодТовара</a:t>
            </a:r>
            <a:endParaRPr lang="ru-RU" sz="2800" dirty="0"/>
          </a:p>
          <a:p>
            <a:pPr marL="82296" indent="0">
              <a:lnSpc>
                <a:spcPct val="120000"/>
              </a:lnSpc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Правое </a:t>
            </a:r>
            <a:r>
              <a:rPr lang="ru-RU" dirty="0"/>
              <a:t>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35827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SQL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215366" y="1523219"/>
          <a:ext cx="760510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/>
          </p:nvPr>
        </p:nvGraphicFramePr>
        <p:xfrm>
          <a:off x="1215366" y="4869160"/>
          <a:ext cx="760510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862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988840"/>
            <a:ext cx="7818072" cy="4259560"/>
          </a:xfrm>
        </p:spPr>
        <p:txBody>
          <a:bodyPr/>
          <a:lstStyle/>
          <a:p>
            <a:pPr marL="82296" indent="0" algn="just">
              <a:buNone/>
            </a:pPr>
            <a:r>
              <a:rPr lang="ru-RU" b="1" dirty="0" smtClean="0"/>
              <a:t>	Бритва Оккама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smtClean="0"/>
              <a:t>— методологический </a:t>
            </a:r>
            <a:r>
              <a:rPr lang="ru-RU" dirty="0"/>
              <a:t>принцип, получивший название от имени английского </a:t>
            </a:r>
            <a:r>
              <a:rPr lang="ru-RU" dirty="0" smtClean="0"/>
              <a:t>монаха </a:t>
            </a:r>
            <a:r>
              <a:rPr lang="ru-RU" dirty="0"/>
              <a:t>—</a:t>
            </a:r>
            <a:r>
              <a:rPr lang="ru-RU" dirty="0" smtClean="0"/>
              <a:t> францисканца</a:t>
            </a:r>
            <a:r>
              <a:rPr lang="ru-RU" dirty="0"/>
              <a:t>, </a:t>
            </a:r>
            <a:r>
              <a:rPr lang="ru-RU" dirty="0" smtClean="0"/>
              <a:t>Уильяма Оккама. </a:t>
            </a:r>
          </a:p>
          <a:p>
            <a:pPr marL="82296" indent="0">
              <a:lnSpc>
                <a:spcPts val="4200"/>
              </a:lnSpc>
              <a:buNone/>
            </a:pPr>
            <a:endParaRPr lang="ru-RU" dirty="0" smtClean="0"/>
          </a:p>
          <a:p>
            <a:pPr marL="82296" indent="0" algn="ctr">
              <a:lnSpc>
                <a:spcPts val="4200"/>
              </a:lnSpc>
              <a:buNone/>
            </a:pPr>
            <a:r>
              <a:rPr lang="ru-RU" sz="4400" dirty="0" smtClean="0"/>
              <a:t> </a:t>
            </a:r>
            <a:r>
              <a:rPr lang="ru-RU" sz="4400" b="1" dirty="0" smtClean="0">
                <a:solidFill>
                  <a:srgbClr val="002060"/>
                </a:solidFill>
              </a:rPr>
              <a:t>Не </a:t>
            </a:r>
            <a:r>
              <a:rPr lang="ru-RU" sz="4400" b="1" dirty="0">
                <a:solidFill>
                  <a:srgbClr val="002060"/>
                </a:solidFill>
              </a:rPr>
              <a:t>следует привлекать новые сущности без крайней на то необходимости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Основной принцип научного познания мира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3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988840"/>
            <a:ext cx="7674056" cy="4259560"/>
          </a:xfrm>
        </p:spPr>
        <p:txBody>
          <a:bodyPr/>
          <a:lstStyle/>
          <a:p>
            <a:r>
              <a:rPr lang="ru-RU" b="1" dirty="0"/>
              <a:t>Курсор</a:t>
            </a:r>
            <a:r>
              <a:rPr lang="ru-RU" dirty="0"/>
              <a:t> — это объект базы данных, который позволяет приложениям работать с записями «</a:t>
            </a:r>
            <a:r>
              <a:rPr lang="ru-RU" dirty="0" err="1"/>
              <a:t>по-одной</a:t>
            </a:r>
            <a:r>
              <a:rPr lang="ru-RU" dirty="0"/>
              <a:t>», а не сразу с множеством, как это делается в обычных SQL командах.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Курсор</a:t>
            </a:r>
            <a:r>
              <a:rPr lang="ru-RU" dirty="0"/>
              <a:t> — получаемый при выполнении запроса результирующий набор и связанный с ним указатель текущей записи.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404664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Курсоры в базе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71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Р</a:t>
            </a:r>
            <a:r>
              <a:rPr lang="ru-RU" dirty="0" smtClean="0"/>
              <a:t>абота </a:t>
            </a:r>
            <a:r>
              <a:rPr lang="ru-RU" dirty="0"/>
              <a:t>с курсорами представляет собой следующую </a:t>
            </a:r>
            <a:r>
              <a:rPr lang="ru-RU" dirty="0" smtClean="0"/>
              <a:t>последовательность</a:t>
            </a:r>
            <a:r>
              <a:rPr lang="ru-RU" dirty="0"/>
              <a:t>: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 smtClean="0"/>
              <a:t>1</a:t>
            </a:r>
            <a:r>
              <a:rPr lang="ru-RU" dirty="0"/>
              <a:t>. Курсор объявляется командой </a:t>
            </a:r>
            <a:r>
              <a:rPr lang="ru-RU" i="1" dirty="0"/>
              <a:t>DECLARE</a:t>
            </a:r>
            <a:r>
              <a:rPr lang="ru-RU" dirty="0"/>
              <a:t>.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/>
              <a:t>2. Курсор открывается командой </a:t>
            </a:r>
            <a:r>
              <a:rPr lang="ru-RU" i="1" dirty="0"/>
              <a:t>OPEN</a:t>
            </a:r>
            <a:r>
              <a:rPr lang="ru-RU" dirty="0"/>
              <a:t>.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/>
              <a:t>3. Осуществляется работа с курсором с помощью команды </a:t>
            </a:r>
            <a:r>
              <a:rPr lang="ru-RU" i="1" dirty="0"/>
              <a:t>FETCH</a:t>
            </a:r>
            <a:r>
              <a:rPr lang="ru-RU" dirty="0"/>
              <a:t>.</a:t>
            </a:r>
          </a:p>
          <a:p>
            <a:pPr marL="82296" indent="0">
              <a:spcBef>
                <a:spcPts val="1800"/>
              </a:spcBef>
              <a:buNone/>
            </a:pPr>
            <a:r>
              <a:rPr lang="ru-RU" dirty="0"/>
              <a:t>4. Курсор закрывается командой </a:t>
            </a:r>
            <a:r>
              <a:rPr lang="ru-RU" i="1" dirty="0"/>
              <a:t>CLOSE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r>
              <a:rPr lang="ru-RU" dirty="0" smtClean="0"/>
              <a:t>Работа с курсором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lnSpc>
                <a:spcPts val="4100"/>
              </a:lnSpc>
              <a:buNone/>
            </a:pPr>
            <a:r>
              <a:rPr lang="en-US" dirty="0"/>
              <a:t>DECLARE </a:t>
            </a:r>
            <a:r>
              <a:rPr lang="ru-RU" i="1" dirty="0" err="1"/>
              <a:t>имя_курсора</a:t>
            </a:r>
            <a:r>
              <a:rPr lang="ru-RU" i="1" dirty="0"/>
              <a:t> </a:t>
            </a:r>
            <a:endParaRPr lang="ru-RU" i="1" dirty="0" smtClean="0"/>
          </a:p>
          <a:p>
            <a:pPr marL="82296" indent="0">
              <a:lnSpc>
                <a:spcPts val="4100"/>
              </a:lnSpc>
              <a:buNone/>
            </a:pPr>
            <a:r>
              <a:rPr lang="ru-RU" dirty="0" smtClean="0"/>
              <a:t>[{</a:t>
            </a:r>
            <a:r>
              <a:rPr lang="en-US" dirty="0"/>
              <a:t>SENSITIVE | INSENSITIVE | ASENSITIVE}]</a:t>
            </a:r>
          </a:p>
          <a:p>
            <a:pPr marL="82296" indent="0">
              <a:lnSpc>
                <a:spcPts val="4100"/>
              </a:lnSpc>
              <a:buNone/>
            </a:pPr>
            <a:r>
              <a:rPr lang="en-US" dirty="0"/>
              <a:t>[[NO] SCROLL] CURSOR </a:t>
            </a:r>
            <a:endParaRPr lang="ru-RU" dirty="0" smtClean="0"/>
          </a:p>
          <a:p>
            <a:pPr marL="82296" indent="0">
              <a:lnSpc>
                <a:spcPts val="4100"/>
              </a:lnSpc>
              <a:buNone/>
            </a:pPr>
            <a:r>
              <a:rPr lang="en-US" dirty="0" smtClean="0"/>
              <a:t>[{WITH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WITHOUT</a:t>
            </a:r>
            <a:r>
              <a:rPr lang="en-US" dirty="0"/>
              <a:t>} HOLD]</a:t>
            </a:r>
          </a:p>
          <a:p>
            <a:pPr marL="82296" indent="0">
              <a:lnSpc>
                <a:spcPts val="4100"/>
              </a:lnSpc>
              <a:buNone/>
            </a:pPr>
            <a:r>
              <a:rPr lang="en-US" dirty="0"/>
              <a:t>[{</a:t>
            </a:r>
            <a:r>
              <a:rPr lang="en-US" dirty="0" smtClean="0"/>
              <a:t>WITH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WITHOUT} RETURN]</a:t>
            </a:r>
          </a:p>
          <a:p>
            <a:pPr marL="82296" indent="0">
              <a:lnSpc>
                <a:spcPts val="4100"/>
              </a:lnSpc>
              <a:buNone/>
            </a:pPr>
            <a:r>
              <a:rPr lang="en-US" dirty="0"/>
              <a:t>FOR </a:t>
            </a:r>
            <a:r>
              <a:rPr lang="ru-RU" i="1" dirty="0"/>
              <a:t>оператор</a:t>
            </a:r>
            <a:r>
              <a:rPr lang="ru-RU" dirty="0"/>
              <a:t>_</a:t>
            </a:r>
            <a:r>
              <a:rPr lang="en-US" i="1" dirty="0"/>
              <a:t>select</a:t>
            </a:r>
          </a:p>
          <a:p>
            <a:pPr marL="82296" indent="0">
              <a:lnSpc>
                <a:spcPts val="4100"/>
              </a:lnSpc>
              <a:buNone/>
            </a:pPr>
            <a:r>
              <a:rPr lang="en-US" dirty="0"/>
              <a:t>[FOR {READ ONLY </a:t>
            </a:r>
            <a:r>
              <a:rPr lang="en-US" dirty="0" smtClean="0"/>
              <a:t>|</a:t>
            </a:r>
            <a:endParaRPr lang="ru-RU" dirty="0" smtClean="0"/>
          </a:p>
          <a:p>
            <a:pPr marL="82296" indent="0">
              <a:lnSpc>
                <a:spcPts val="4100"/>
              </a:lnSpc>
              <a:buNone/>
            </a:pPr>
            <a:r>
              <a:rPr lang="en-US" dirty="0" smtClean="0"/>
              <a:t>UPDATE </a:t>
            </a:r>
            <a:r>
              <a:rPr lang="en-US" dirty="0"/>
              <a:t>[OF </a:t>
            </a:r>
            <a:r>
              <a:rPr lang="en-US" i="1" dirty="0" err="1"/>
              <a:t>столбец</a:t>
            </a:r>
            <a:r>
              <a:rPr lang="en-US" dirty="0"/>
              <a:t>[, ...]]}]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Объявление курсора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54461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DECLARE @</a:t>
            </a:r>
            <a:r>
              <a:rPr lang="en-US" dirty="0" err="1"/>
              <a:t>publisher_name</a:t>
            </a:r>
            <a:r>
              <a:rPr lang="en-US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VARCHAR(20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DECLARE </a:t>
            </a:r>
            <a:r>
              <a:rPr lang="en-US" dirty="0" err="1"/>
              <a:t>pub_cursor</a:t>
            </a:r>
            <a:r>
              <a:rPr lang="en-US" dirty="0"/>
              <a:t> CURSOR</a:t>
            </a:r>
          </a:p>
          <a:p>
            <a:pPr marL="82296" indent="0">
              <a:buNone/>
            </a:pPr>
            <a:r>
              <a:rPr lang="en-US" dirty="0"/>
              <a:t>FOR SELECT </a:t>
            </a:r>
            <a:r>
              <a:rPr lang="en-US" dirty="0" err="1"/>
              <a:t>pub_name</a:t>
            </a:r>
            <a:r>
              <a:rPr lang="en-US" dirty="0"/>
              <a:t> FROM publishers</a:t>
            </a:r>
          </a:p>
          <a:p>
            <a:pPr marL="82296" indent="0">
              <a:buNone/>
            </a:pPr>
            <a:r>
              <a:rPr lang="en-US" dirty="0"/>
              <a:t>WHERE country &lt;&gt; 'USA'</a:t>
            </a:r>
          </a:p>
          <a:p>
            <a:pPr marL="82296" indent="0">
              <a:buNone/>
            </a:pPr>
            <a:r>
              <a:rPr lang="en-US" dirty="0"/>
              <a:t>OPEN </a:t>
            </a:r>
            <a:r>
              <a:rPr lang="en-US" dirty="0" err="1"/>
              <a:t>pub_cursor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FETCH NEXT FROM </a:t>
            </a:r>
            <a:r>
              <a:rPr lang="en-US" dirty="0" err="1"/>
              <a:t>pub_cursor</a:t>
            </a:r>
            <a:r>
              <a:rPr lang="en-US" dirty="0"/>
              <a:t> INTO @</a:t>
            </a:r>
            <a:r>
              <a:rPr lang="en-US" dirty="0" err="1"/>
              <a:t>publisher_name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WHILE @@FETCH_STATUS = 0</a:t>
            </a:r>
          </a:p>
          <a:p>
            <a:pPr marL="82296" indent="0">
              <a:buNone/>
            </a:pPr>
            <a:r>
              <a:rPr lang="en-US" dirty="0"/>
              <a:t>BEGIN</a:t>
            </a:r>
          </a:p>
          <a:p>
            <a:pPr marL="82296" indent="0">
              <a:buNone/>
            </a:pPr>
            <a:r>
              <a:rPr lang="en-US" dirty="0"/>
              <a:t>INSERT INTO </a:t>
            </a:r>
            <a:r>
              <a:rPr lang="en-US" dirty="0" err="1"/>
              <a:t>foreign_publishers</a:t>
            </a:r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smtClean="0"/>
              <a:t>VALUES</a:t>
            </a:r>
            <a:r>
              <a:rPr lang="en-US" dirty="0"/>
              <a:t>(@</a:t>
            </a:r>
            <a:r>
              <a:rPr lang="en-US" dirty="0" err="1"/>
              <a:t>publisher_name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END</a:t>
            </a:r>
          </a:p>
          <a:p>
            <a:pPr marL="82296" indent="0">
              <a:buNone/>
            </a:pPr>
            <a:r>
              <a:rPr lang="en-US" dirty="0"/>
              <a:t>CLOSE </a:t>
            </a:r>
            <a:r>
              <a:rPr lang="en-US" dirty="0" err="1"/>
              <a:t>pub_cursor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DEALLOCATE </a:t>
            </a:r>
            <a:r>
              <a:rPr lang="en-US" dirty="0" err="1"/>
              <a:t>pub_cursor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0"/>
            <a:ext cx="8263244" cy="9087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курсора (</a:t>
            </a:r>
            <a:r>
              <a:rPr lang="en-US" dirty="0" smtClean="0"/>
              <a:t>SQL Server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116632"/>
            <a:ext cx="7200800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Рекурсивные запросы. </a:t>
            </a:r>
            <a:br>
              <a:rPr lang="ru-RU" sz="4000" dirty="0" smtClean="0"/>
            </a:br>
            <a:r>
              <a:rPr lang="ru-RU" sz="4000" dirty="0" smtClean="0"/>
              <a:t>Задача из КРОКА</a:t>
            </a:r>
            <a:endParaRPr lang="ru-RU" sz="40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488833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Рекурсивные запросы.  Дерево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1628800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299695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299695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11960" y="441307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91780" y="441307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781224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stCxn id="4" idx="2"/>
            <a:endCxn id="6" idx="0"/>
          </p:cNvCxnSpPr>
          <p:nvPr/>
        </p:nvCxnSpPr>
        <p:spPr>
          <a:xfrm flipH="1">
            <a:off x="3995936" y="2348880"/>
            <a:ext cx="8640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  <a:endCxn id="8" idx="0"/>
          </p:cNvCxnSpPr>
          <p:nvPr/>
        </p:nvCxnSpPr>
        <p:spPr>
          <a:xfrm flipH="1">
            <a:off x="3239852" y="3717032"/>
            <a:ext cx="756084" cy="69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6" idx="2"/>
            <a:endCxn id="7" idx="0"/>
          </p:cNvCxnSpPr>
          <p:nvPr/>
        </p:nvCxnSpPr>
        <p:spPr>
          <a:xfrm>
            <a:off x="3995936" y="3717032"/>
            <a:ext cx="864096" cy="69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2"/>
            <a:endCxn id="9" idx="0"/>
          </p:cNvCxnSpPr>
          <p:nvPr/>
        </p:nvCxnSpPr>
        <p:spPr>
          <a:xfrm>
            <a:off x="4860032" y="513315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4" idx="2"/>
            <a:endCxn id="5" idx="0"/>
          </p:cNvCxnSpPr>
          <p:nvPr/>
        </p:nvCxnSpPr>
        <p:spPr>
          <a:xfrm>
            <a:off x="4860032" y="2348880"/>
            <a:ext cx="194421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1952" y="1752246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4592898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5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757247" y="5956598"/>
            <a:ext cx="169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6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771985" y="3947038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449301" y="3172326"/>
            <a:ext cx="16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2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023096" y="5296346"/>
            <a:ext cx="16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Департамент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3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2695" y="1113218"/>
            <a:ext cx="7272807" cy="574478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273521"/>
            <a:ext cx="7746064" cy="1143000"/>
          </a:xfrm>
        </p:spPr>
        <p:txBody>
          <a:bodyPr>
            <a:noAutofit/>
          </a:bodyPr>
          <a:lstStyle/>
          <a:p>
            <a:r>
              <a:rPr lang="ru-RU" dirty="0"/>
              <a:t>Рекурсивные запросы. </a:t>
            </a:r>
            <a:r>
              <a:rPr lang="ru-RU" dirty="0" smtClean="0"/>
              <a:t> Дерево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1052736"/>
            <a:ext cx="7314016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http://files.shelek.su/articles/imgforarticles/maovrn/306/pic2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6022"/>
            <a:ext cx="7416824" cy="8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7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1016351"/>
            <a:ext cx="6768752" cy="584953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792088"/>
          </a:xfrm>
        </p:spPr>
        <p:txBody>
          <a:bodyPr/>
          <a:lstStyle/>
          <a:p>
            <a:r>
              <a:rPr lang="ru-RU" dirty="0"/>
              <a:t>Рекурсивные запросы</a:t>
            </a:r>
            <a:r>
              <a:rPr lang="ru-RU" dirty="0" smtClean="0"/>
              <a:t>. Суммы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1016351"/>
            <a:ext cx="7056784" cy="313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2180" y="1241376"/>
            <a:ext cx="8280340" cy="5616624"/>
          </a:xfrm>
        </p:spPr>
        <p:txBody>
          <a:bodyPr>
            <a:normAutofit fontScale="475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  p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Маршрут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", f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Рейсы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", interchanges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Пересадки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select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air_city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ltrim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sys_connect_by_path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cty_name_cyr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|| ' (' ||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air_name_cyr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')','-&gt;'),'-&gt;') p,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ltrim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sys_connect_by_path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(FLT_MNEMO,'-'), '-') f,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level - 2 interchanges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tbl_flights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tbl_airports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tbl_cities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tbl_ticket_prices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flt_airport_arrive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air_id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air_city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cty_id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tpr_flt_id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flt_id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connect by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nocycle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prior FLT_AIRPORT_ARRIVE=FLT_AIRPORT_TAKEOFF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and prior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flt_date_arrive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flt_date_takeoff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and level &lt;= :P1_INTERCHANGES + 2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start with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air_city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=:CITYFROM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air_city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=:CITYTO;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2180" y="29154"/>
            <a:ext cx="828034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Рекурсивные запросы</a:t>
            </a:r>
            <a:r>
              <a:rPr lang="ru-RU" dirty="0" smtClean="0"/>
              <a:t>. Поиск рейсов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5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Модули стандарта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980728"/>
            <a:ext cx="7890080" cy="5688632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ru-RU" sz="2400" b="1" dirty="0" smtClean="0"/>
              <a:t>SQL/</a:t>
            </a:r>
            <a:r>
              <a:rPr lang="en-US" sz="2400" b="1" dirty="0" smtClean="0">
                <a:latin typeface="Corbel" panose="020B0503020204020204" pitchFamily="34" charset="0"/>
              </a:rPr>
              <a:t>Framework</a:t>
            </a:r>
            <a:r>
              <a:rPr lang="en-US" sz="2400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описывает логические основы стандарта.</a:t>
            </a:r>
          </a:p>
          <a:p>
            <a:pPr>
              <a:lnSpc>
                <a:spcPts val="2500"/>
              </a:lnSpc>
            </a:pPr>
            <a:r>
              <a:rPr lang="ru-RU" sz="2400" b="1" dirty="0" smtClean="0"/>
              <a:t>SQL/</a:t>
            </a:r>
            <a:r>
              <a:rPr lang="en-US" sz="2400" b="1" dirty="0" smtClean="0">
                <a:latin typeface="Corbel" panose="020B0503020204020204" pitchFamily="34" charset="0"/>
              </a:rPr>
              <a:t>Foundation</a:t>
            </a:r>
            <a:r>
              <a:rPr lang="ru-RU" sz="2400" dirty="0" smtClean="0"/>
              <a:t> </a:t>
            </a:r>
            <a:r>
              <a:rPr lang="ru-RU" sz="2400" dirty="0"/>
              <a:t>— определяет содержание каждого раздела стандарта и описывает функциональное ядро стандарта </a:t>
            </a:r>
            <a:r>
              <a:rPr lang="ru-RU" sz="2400" dirty="0" smtClean="0"/>
              <a:t>(</a:t>
            </a:r>
            <a:r>
              <a:rPr lang="en-US" sz="2400" dirty="0" smtClean="0"/>
              <a:t>Core </a:t>
            </a:r>
            <a:r>
              <a:rPr lang="ru-RU" sz="2400" dirty="0" smtClean="0"/>
              <a:t>SQL99</a:t>
            </a:r>
            <a:r>
              <a:rPr lang="ru-RU" sz="2400" dirty="0"/>
              <a:t>).</a:t>
            </a:r>
          </a:p>
          <a:p>
            <a:pPr>
              <a:lnSpc>
                <a:spcPts val="2500"/>
              </a:lnSpc>
            </a:pPr>
            <a:r>
              <a:rPr lang="ru-RU" sz="2400" b="1" dirty="0"/>
              <a:t>SQL/CLI</a:t>
            </a:r>
            <a:r>
              <a:rPr lang="ru-RU" sz="2400" dirty="0"/>
              <a:t> — описывает интерфейс уровня вызова.</a:t>
            </a:r>
          </a:p>
          <a:p>
            <a:pPr>
              <a:lnSpc>
                <a:spcPts val="2500"/>
              </a:lnSpc>
            </a:pPr>
            <a:r>
              <a:rPr lang="ru-RU" sz="2400" b="1" dirty="0"/>
              <a:t>SQL/PSM</a:t>
            </a:r>
            <a:r>
              <a:rPr lang="ru-RU" sz="2400" dirty="0"/>
              <a:t> — определяет процедурные расширения языка SQL.</a:t>
            </a:r>
          </a:p>
          <a:p>
            <a:pPr>
              <a:lnSpc>
                <a:spcPts val="2500"/>
              </a:lnSpc>
            </a:pPr>
            <a:r>
              <a:rPr lang="ru-RU" sz="2400" b="1" dirty="0" smtClean="0"/>
              <a:t>SQL</a:t>
            </a:r>
            <a:r>
              <a:rPr lang="en-US" sz="2400" b="1" dirty="0" smtClean="0"/>
              <a:t>/</a:t>
            </a:r>
            <a:r>
              <a:rPr lang="en-US" sz="2400" b="1" dirty="0" smtClean="0">
                <a:latin typeface="Corbel" panose="020B0503020204020204" pitchFamily="34" charset="0"/>
              </a:rPr>
              <a:t>Bindings</a:t>
            </a:r>
            <a:r>
              <a:rPr lang="en-US" sz="2400" b="1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определяет механизм взаимодействия языка SQL с другими языками программирования.</a:t>
            </a:r>
          </a:p>
          <a:p>
            <a:pPr>
              <a:lnSpc>
                <a:spcPts val="2500"/>
              </a:lnSpc>
            </a:pPr>
            <a:r>
              <a:rPr lang="ru-RU" sz="2400" b="1" dirty="0"/>
              <a:t>SQL/MM</a:t>
            </a:r>
            <a:r>
              <a:rPr lang="ru-RU" sz="2400" dirty="0"/>
              <a:t> — описываются средства языка SQL, предназначенные для работы с мультимедийными данными.</a:t>
            </a:r>
          </a:p>
          <a:p>
            <a:pPr>
              <a:lnSpc>
                <a:spcPts val="2500"/>
              </a:lnSpc>
            </a:pPr>
            <a:r>
              <a:rPr lang="ru-RU" sz="2400" b="1" dirty="0"/>
              <a:t>SQL/OLB</a:t>
            </a:r>
            <a:r>
              <a:rPr lang="ru-RU" sz="2400" dirty="0"/>
              <a:t> — определяет связь SQL с объектными языками, описывая 0-часть стандарта SQLJ для встраивания операторов SQL в язык Java.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72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16240" y="1916832"/>
            <a:ext cx="7488832" cy="3997424"/>
          </a:xfrm>
        </p:spPr>
        <p:txBody>
          <a:bodyPr>
            <a:normAutofit/>
          </a:bodyPr>
          <a:lstStyle/>
          <a:p>
            <a:pPr marL="82296" indent="0">
              <a:lnSpc>
                <a:spcPts val="36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sq.rn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 (</a:t>
            </a:r>
            <a:br>
              <a:rPr lang="en-US" sz="2400" dirty="0"/>
            </a:br>
            <a:r>
              <a:rPr lang="en-US" sz="2400" dirty="0"/>
              <a:t>        </a:t>
            </a:r>
            <a:r>
              <a:rPr lang="ru-RU" sz="2400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/>
              <a:t>ROWNUM AS </a:t>
            </a:r>
            <a:r>
              <a:rPr lang="en-US" sz="2400" dirty="0" err="1"/>
              <a:t>rn</a:t>
            </a:r>
            <a:r>
              <a:rPr lang="en-US" sz="2400" dirty="0"/>
              <a:t> FROM </a:t>
            </a:r>
            <a:r>
              <a:rPr lang="en-US" sz="2400" dirty="0" smtClean="0"/>
              <a:t>DUAL</a:t>
            </a:r>
            <a:endParaRPr lang="ru-RU" sz="2400" dirty="0" smtClean="0"/>
          </a:p>
          <a:p>
            <a:pPr marL="82296" indent="0">
              <a:lnSpc>
                <a:spcPts val="36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	</a:t>
            </a:r>
            <a:r>
              <a:rPr lang="en-US" sz="2400" dirty="0" smtClean="0"/>
              <a:t>CONNECT </a:t>
            </a:r>
            <a:r>
              <a:rPr lang="en-US" sz="2400" dirty="0"/>
              <a:t>BY LEVEL &lt;= (SELECT MAX(id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82296" indent="0">
              <a:lnSpc>
                <a:spcPts val="3600"/>
              </a:lnSpc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FROM </a:t>
            </a:r>
            <a:r>
              <a:rPr lang="en-US" sz="2400" dirty="0" err="1"/>
              <a:t>test_table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   </a:t>
            </a:r>
            <a:r>
              <a:rPr lang="ru-RU" sz="2400" dirty="0" smtClean="0"/>
              <a:t>	 </a:t>
            </a:r>
            <a:r>
              <a:rPr lang="en-US" sz="2400" dirty="0" smtClean="0"/>
              <a:t>) </a:t>
            </a:r>
            <a:r>
              <a:rPr lang="en-US" sz="2400" dirty="0" err="1"/>
              <a:t>sq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sq.rn</a:t>
            </a:r>
            <a:r>
              <a:rPr lang="en-US" sz="2400" dirty="0"/>
              <a:t> NOT IN (SELECT id FROM </a:t>
            </a:r>
            <a:r>
              <a:rPr lang="en-US" sz="2400" dirty="0" err="1"/>
              <a:t>test_table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ORDER BY </a:t>
            </a:r>
            <a:r>
              <a:rPr lang="en-US" sz="2400" dirty="0" err="1"/>
              <a:t>rn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746064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Рекурсивные запросы. </a:t>
            </a:r>
            <a:r>
              <a:rPr lang="ru-RU" sz="3600" dirty="0" smtClean="0"/>
              <a:t>Перечисление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721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476672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</a:t>
            </a:r>
            <a:r>
              <a:rPr lang="en-US" dirty="0" smtClean="0"/>
              <a:t> 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dirty="0" smtClean="0"/>
              <a:t>Независимость </a:t>
            </a:r>
            <a:r>
              <a:rPr lang="ru-RU" b="1" dirty="0"/>
              <a:t>от конкретной СУБД </a:t>
            </a:r>
            <a:r>
              <a:rPr lang="ru-RU" dirty="0"/>
              <a:t>- в большинстве случаев тексты SQL-запросов, содержащие </a:t>
            </a:r>
            <a:r>
              <a:rPr lang="ru-RU" dirty="0" smtClean="0"/>
              <a:t>предложения создания таблиц и манипуляции с данными, </a:t>
            </a:r>
            <a:r>
              <a:rPr lang="ru-RU" dirty="0"/>
              <a:t>могут быть достаточно легко перенесены из одной СУБД в другую. </a:t>
            </a:r>
          </a:p>
          <a:p>
            <a:pPr lvl="0"/>
            <a:r>
              <a:rPr lang="ru-RU" b="1" dirty="0"/>
              <a:t>Наличие стандартов и набора тестов </a:t>
            </a:r>
            <a:r>
              <a:rPr lang="ru-RU" dirty="0"/>
              <a:t>для выявления совместимости и соответствия конкретной реализации SQL общепринятому стандарту.</a:t>
            </a:r>
          </a:p>
          <a:p>
            <a:pPr lvl="0"/>
            <a:r>
              <a:rPr lang="ru-RU" b="1" dirty="0"/>
              <a:t>Декларативность</a:t>
            </a:r>
            <a:r>
              <a:rPr lang="ru-RU" dirty="0"/>
              <a:t> - с помощью SQL программист описывает только то, какие данные нужно извлечь или модифицировать.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1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Недостатки 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78746"/>
            <a:ext cx="7884368" cy="2989312"/>
          </a:xfrm>
        </p:spPr>
        <p:txBody>
          <a:bodyPr>
            <a:normAutofit/>
          </a:bodyPr>
          <a:lstStyle/>
          <a:p>
            <a:r>
              <a:rPr lang="ru-RU" sz="3600" dirty="0"/>
              <a:t>Несоответствие реляционной модели </a:t>
            </a:r>
            <a:r>
              <a:rPr lang="ru-RU" sz="3600" dirty="0" smtClean="0"/>
              <a:t>данных</a:t>
            </a:r>
            <a:endParaRPr lang="en-US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Сложность</a:t>
            </a:r>
            <a:endParaRPr lang="en-US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Отступления </a:t>
            </a:r>
            <a:r>
              <a:rPr lang="ru-RU" sz="3600" dirty="0"/>
              <a:t>от </a:t>
            </a:r>
            <a:r>
              <a:rPr lang="ru-RU" sz="3600" dirty="0" smtClean="0"/>
              <a:t>стандартов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333" y="2710655"/>
            <a:ext cx="760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Жизнь сложна и разнообразна и не укладывается в сухие </a:t>
            </a:r>
            <a:r>
              <a:rPr lang="ru-RU" sz="2000" b="1" dirty="0" smtClean="0">
                <a:solidFill>
                  <a:srgbClr val="0070C0"/>
                </a:solidFill>
              </a:rPr>
              <a:t>теории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333" y="361427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Настоящий инструмент профессионала и должен быть </a:t>
            </a:r>
            <a:r>
              <a:rPr lang="ru-RU" sz="2000" b="1" dirty="0" smtClean="0">
                <a:solidFill>
                  <a:srgbClr val="0070C0"/>
                </a:solidFill>
              </a:rPr>
              <a:t>сложным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333" y="4621280"/>
            <a:ext cx="7604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Поскольку </a:t>
            </a:r>
            <a:r>
              <a:rPr lang="en-US" sz="2000" b="1" dirty="0">
                <a:solidFill>
                  <a:srgbClr val="0070C0"/>
                </a:solidFill>
              </a:rPr>
              <a:t>SQL</a:t>
            </a:r>
            <a:r>
              <a:rPr lang="ru-RU" sz="2000" b="1" dirty="0">
                <a:solidFill>
                  <a:srgbClr val="0070C0"/>
                </a:solidFill>
              </a:rPr>
              <a:t> непроцедурный язык, нужны процедурные расширения и средства связи с другими </a:t>
            </a:r>
            <a:r>
              <a:rPr lang="ru-RU" sz="2000" b="1" dirty="0" smtClean="0">
                <a:solidFill>
                  <a:srgbClr val="0070C0"/>
                </a:solidFill>
              </a:rPr>
              <a:t>языками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Расширения  и диалекты 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221560"/>
          </a:xfrm>
        </p:spPr>
        <p:txBody>
          <a:bodyPr>
            <a:noAutofit/>
          </a:bodyPr>
          <a:lstStyle/>
          <a:p>
            <a:pPr marL="82296" indent="0" defTabSz="773113">
              <a:lnSpc>
                <a:spcPct val="200000"/>
              </a:lnSpc>
              <a:buNone/>
              <a:tabLst>
                <a:tab pos="3859213" algn="l"/>
              </a:tabLst>
            </a:pPr>
            <a:r>
              <a:rPr lang="en-US" sz="3400" b="1" dirty="0">
                <a:latin typeface="Lucida Console" panose="020B0609040504020204" pitchFamily="49" charset="0"/>
              </a:rPr>
              <a:t>PL/SQL		</a:t>
            </a:r>
            <a:r>
              <a:rPr lang="en-US" sz="3400" b="1" dirty="0" smtClean="0">
                <a:latin typeface="Lucida Console" panose="020B0609040504020204" pitchFamily="49" charset="0"/>
              </a:rPr>
              <a:t>Oracle</a:t>
            </a:r>
            <a:endParaRPr lang="en-US" sz="3400" b="1" dirty="0">
              <a:latin typeface="Lucida Console" panose="020B0609040504020204" pitchFamily="49" charset="0"/>
            </a:endParaRPr>
          </a:p>
          <a:p>
            <a:pPr marL="82296" indent="0" defTabSz="773113">
              <a:lnSpc>
                <a:spcPct val="200000"/>
              </a:lnSpc>
              <a:buNone/>
              <a:tabLst>
                <a:tab pos="3859213" algn="l"/>
              </a:tabLst>
            </a:pPr>
            <a:r>
              <a:rPr lang="en-US" sz="3400" b="1" dirty="0">
                <a:latin typeface="Lucida Console" panose="020B0609040504020204" pitchFamily="49" charset="0"/>
              </a:rPr>
              <a:t>SQL PL		DB2</a:t>
            </a:r>
          </a:p>
          <a:p>
            <a:pPr marL="82296" indent="0" defTabSz="773113">
              <a:lnSpc>
                <a:spcPct val="100000"/>
              </a:lnSpc>
              <a:buNone/>
              <a:tabLst>
                <a:tab pos="3859213" algn="l"/>
              </a:tabLst>
            </a:pPr>
            <a:r>
              <a:rPr lang="ru-RU" sz="3400" b="1" dirty="0" smtClean="0">
                <a:latin typeface="Lucida Console" panose="020B0609040504020204" pitchFamily="49" charset="0"/>
              </a:rPr>
              <a:t>Transact-SQL</a:t>
            </a:r>
            <a:r>
              <a:rPr lang="en-US" sz="3400" b="1" dirty="0" smtClean="0">
                <a:latin typeface="Lucida Console" panose="020B0609040504020204" pitchFamily="49" charset="0"/>
              </a:rPr>
              <a:t>	MS SQL Server</a:t>
            </a:r>
          </a:p>
          <a:p>
            <a:pPr marL="82296" indent="0" defTabSz="773113">
              <a:lnSpc>
                <a:spcPct val="100000"/>
              </a:lnSpc>
              <a:buNone/>
              <a:tabLst>
                <a:tab pos="3859213" algn="l"/>
              </a:tabLst>
            </a:pPr>
            <a:r>
              <a:rPr lang="en-US" sz="3400" b="1" dirty="0">
                <a:latin typeface="Lucida Console" panose="020B0609040504020204" pitchFamily="49" charset="0"/>
              </a:rPr>
              <a:t>	</a:t>
            </a:r>
            <a:r>
              <a:rPr lang="en-US" sz="3400" b="1" dirty="0" smtClean="0">
                <a:latin typeface="Lucida Console" panose="020B0609040504020204" pitchFamily="49" charset="0"/>
              </a:rPr>
              <a:t>	SYBASE (ASE)</a:t>
            </a:r>
          </a:p>
          <a:p>
            <a:pPr marL="82296" indent="0" defTabSz="773113">
              <a:lnSpc>
                <a:spcPct val="200000"/>
              </a:lnSpc>
              <a:buNone/>
              <a:tabLst>
                <a:tab pos="3859213" algn="l"/>
              </a:tabLst>
            </a:pPr>
            <a:r>
              <a:rPr lang="ru-RU" sz="3400" b="1" dirty="0" smtClean="0">
                <a:latin typeface="Lucida Console" panose="020B0609040504020204" pitchFamily="49" charset="0"/>
              </a:rPr>
              <a:t>PL/</a:t>
            </a:r>
            <a:r>
              <a:rPr lang="ru-RU" sz="3400" b="1" dirty="0" err="1" smtClean="0">
                <a:latin typeface="Lucida Console" panose="020B0609040504020204" pitchFamily="49" charset="0"/>
              </a:rPr>
              <a:t>pgSQL</a:t>
            </a:r>
            <a:r>
              <a:rPr lang="en-US" sz="3400" b="1" dirty="0" smtClean="0">
                <a:latin typeface="Lucida Console" panose="020B0609040504020204" pitchFamily="49" charset="0"/>
              </a:rPr>
              <a:t>		</a:t>
            </a:r>
            <a:r>
              <a:rPr lang="ru-RU" sz="3400" b="1" dirty="0" smtClean="0">
                <a:latin typeface="Lucida Console" panose="020B0609040504020204" pitchFamily="49" charset="0"/>
              </a:rPr>
              <a:t>PostgreSQL</a:t>
            </a:r>
            <a:r>
              <a:rPr lang="en-US" sz="3400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latin typeface="Lucida Console" panose="020B0609040504020204" pitchFamily="49" charset="0"/>
              </a:rPr>
              <a:t>	</a:t>
            </a:r>
            <a:endParaRPr lang="ru-RU" b="1" dirty="0">
              <a:latin typeface="Lucida Console" panose="020B060904050402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788024" y="1417638"/>
            <a:ext cx="0" cy="4675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Интерфейсы к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8172400" cy="454759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400" b="1" dirty="0" smtClean="0">
                <a:latin typeface="Lucida Console" panose="020B0609040504020204" pitchFamily="49" charset="0"/>
              </a:rPr>
              <a:t>ODBC</a:t>
            </a:r>
          </a:p>
          <a:p>
            <a:pPr>
              <a:lnSpc>
                <a:spcPct val="200000"/>
              </a:lnSpc>
            </a:pPr>
            <a:r>
              <a:rPr lang="en-US" sz="3400" b="1" dirty="0" smtClean="0">
                <a:latin typeface="Lucida Console" panose="020B0609040504020204" pitchFamily="49" charset="0"/>
              </a:rPr>
              <a:t>ActiveX Data Objects (ADO)</a:t>
            </a:r>
          </a:p>
          <a:p>
            <a:pPr>
              <a:lnSpc>
                <a:spcPct val="200000"/>
              </a:lnSpc>
            </a:pPr>
            <a:r>
              <a:rPr lang="en-US" sz="3400" b="1" dirty="0" smtClean="0">
                <a:latin typeface="Lucida Console" panose="020B0609040504020204" pitchFamily="49" charset="0"/>
              </a:rPr>
              <a:t>Borland Database Engine (BDE)</a:t>
            </a:r>
          </a:p>
          <a:p>
            <a:pPr>
              <a:lnSpc>
                <a:spcPct val="200000"/>
              </a:lnSpc>
            </a:pPr>
            <a:r>
              <a:rPr lang="en-US" sz="3400" b="1" dirty="0" smtClean="0">
                <a:latin typeface="Lucida Console" panose="020B0609040504020204" pitchFamily="49" charset="0"/>
              </a:rPr>
              <a:t>Java Database Connectivity(JDBC)</a:t>
            </a:r>
            <a:endParaRPr lang="en-US" sz="3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Средства интегрирования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519808"/>
            <a:ext cx="7956376" cy="5077544"/>
          </a:xfrm>
        </p:spPr>
        <p:txBody>
          <a:bodyPr>
            <a:normAutofit/>
          </a:bodyPr>
          <a:lstStyle/>
          <a:p>
            <a:pPr marL="82296" indent="0" defTabSz="854075">
              <a:lnSpc>
                <a:spcPts val="1500"/>
              </a:lnSpc>
              <a:buNone/>
            </a:pPr>
            <a:r>
              <a:rPr lang="ru-RU" sz="2700" b="1" dirty="0"/>
              <a:t>Язык</a:t>
            </a:r>
            <a:r>
              <a:rPr lang="en-US" sz="2700" b="1" dirty="0"/>
              <a:t> </a:t>
            </a:r>
            <a:r>
              <a:rPr lang="ru-RU" sz="2700" b="1" dirty="0"/>
              <a:t>			Программное средство</a:t>
            </a:r>
          </a:p>
          <a:p>
            <a:pPr marL="82296" indent="0">
              <a:lnSpc>
                <a:spcPts val="1500"/>
              </a:lnSpc>
              <a:buNone/>
            </a:pPr>
            <a:r>
              <a:rPr lang="ru-RU" sz="2700" b="1" dirty="0"/>
              <a:t>программирования</a:t>
            </a:r>
          </a:p>
          <a:p>
            <a:pPr marL="82296" indent="0" defTabSz="854075">
              <a:spcBef>
                <a:spcPts val="2400"/>
              </a:spcBef>
              <a:buNone/>
            </a:pPr>
            <a:r>
              <a:rPr lang="en-US" sz="2700" dirty="0"/>
              <a:t>Java </a:t>
            </a:r>
            <a:r>
              <a:rPr lang="ru-RU" sz="2700" dirty="0"/>
              <a:t>                                	</a:t>
            </a:r>
            <a:r>
              <a:rPr lang="en-US" sz="2700" dirty="0"/>
              <a:t>JDBC (Java Database </a:t>
            </a:r>
            <a:r>
              <a:rPr lang="ru-RU" sz="2700" dirty="0"/>
              <a:t>					</a:t>
            </a:r>
            <a:r>
              <a:rPr lang="en-US" sz="2700" dirty="0" smtClean="0"/>
              <a:t>	Connectivity</a:t>
            </a:r>
            <a:r>
              <a:rPr lang="en-US" sz="2700" dirty="0"/>
              <a:t>) (</a:t>
            </a:r>
            <a:r>
              <a:rPr lang="en-US" sz="2700" dirty="0" err="1"/>
              <a:t>JavaSoft</a:t>
            </a:r>
            <a:r>
              <a:rPr lang="en-US" sz="2700" dirty="0"/>
              <a:t>)</a:t>
            </a:r>
          </a:p>
          <a:p>
            <a:pPr marL="82296" indent="0" defTabSz="854075">
              <a:spcBef>
                <a:spcPts val="1200"/>
              </a:spcBef>
              <a:buNone/>
            </a:pPr>
            <a:r>
              <a:rPr lang="ru-RU" sz="2700" dirty="0"/>
              <a:t>C++ 				</a:t>
            </a:r>
            <a:r>
              <a:rPr lang="ru-RU" sz="2700" dirty="0" err="1"/>
              <a:t>RogueWave</a:t>
            </a:r>
            <a:r>
              <a:rPr lang="ru-RU" sz="2700" dirty="0"/>
              <a:t> </a:t>
            </a:r>
            <a:r>
              <a:rPr lang="ru-RU" sz="2700" dirty="0" err="1"/>
              <a:t>SourcePro</a:t>
            </a:r>
            <a:r>
              <a:rPr lang="ru-RU" sz="2700" dirty="0"/>
              <a:t> </a:t>
            </a:r>
            <a:r>
              <a:rPr lang="en-US" sz="2700" dirty="0"/>
              <a:t>DB</a:t>
            </a:r>
            <a:r>
              <a:rPr lang="ru-RU" sz="2700" dirty="0"/>
              <a:t> </a:t>
            </a:r>
          </a:p>
          <a:p>
            <a:pPr marL="82296" indent="0" defTabSz="854075">
              <a:spcBef>
                <a:spcPts val="1200"/>
              </a:spcBef>
              <a:buNone/>
            </a:pPr>
            <a:r>
              <a:rPr lang="en-US" sz="2700" dirty="0"/>
              <a:t>C/C++ </a:t>
            </a:r>
            <a:r>
              <a:rPr lang="ru-RU" sz="2700" dirty="0"/>
              <a:t>			</a:t>
            </a:r>
            <a:r>
              <a:rPr lang="en-US" sz="2700" dirty="0"/>
              <a:t>Pro*C (Oracle)</a:t>
            </a:r>
          </a:p>
          <a:p>
            <a:pPr marL="82296" indent="0" defTabSz="854075">
              <a:buNone/>
            </a:pPr>
            <a:r>
              <a:rPr lang="en-US" sz="2700" dirty="0"/>
              <a:t>				</a:t>
            </a:r>
            <a:r>
              <a:rPr lang="ru-RU" sz="2700" dirty="0"/>
              <a:t>C  API  (</a:t>
            </a:r>
            <a:r>
              <a:rPr lang="ru-RU" sz="2700" dirty="0" err="1" smtClean="0"/>
              <a:t>MySQL</a:t>
            </a:r>
            <a:r>
              <a:rPr lang="ru-RU" sz="2700" dirty="0" smtClean="0"/>
              <a:t>)</a:t>
            </a:r>
            <a:endParaRPr lang="en-US" sz="2700" dirty="0"/>
          </a:p>
          <a:p>
            <a:pPr marL="82296" indent="0" defTabSz="854075">
              <a:buNone/>
            </a:pPr>
            <a:r>
              <a:rPr lang="en-US" sz="2700" dirty="0"/>
              <a:t>				DB2 Call Level </a:t>
            </a:r>
            <a:r>
              <a:rPr lang="en-US" sz="2700" dirty="0" smtClean="0"/>
              <a:t>Interface</a:t>
            </a:r>
            <a:r>
              <a:rPr lang="ru-RU" sz="2700" dirty="0" smtClean="0"/>
              <a:t> </a:t>
            </a:r>
            <a:r>
              <a:rPr lang="en-US" sz="2700" dirty="0" smtClean="0"/>
              <a:t>(IBM) </a:t>
            </a:r>
            <a:endParaRPr lang="ru-RU" sz="2700" dirty="0"/>
          </a:p>
          <a:p>
            <a:pPr marL="82296" indent="0" defTabSz="854075">
              <a:spcBef>
                <a:spcPts val="1200"/>
              </a:spcBef>
              <a:buNone/>
            </a:pPr>
            <a:r>
              <a:rPr lang="en-US" sz="2700" dirty="0"/>
              <a:t>C# </a:t>
            </a:r>
            <a:r>
              <a:rPr lang="ru-RU" sz="2700" dirty="0"/>
              <a:t>				</a:t>
            </a:r>
            <a:r>
              <a:rPr lang="en-US" sz="2700" dirty="0"/>
              <a:t>ADO.NET (Microsoft)</a:t>
            </a:r>
          </a:p>
          <a:p>
            <a:pPr marL="82296" indent="0" defTabSz="854075">
              <a:spcBef>
                <a:spcPts val="1200"/>
              </a:spcBef>
              <a:buNone/>
            </a:pPr>
            <a:r>
              <a:rPr lang="en-US" sz="2700" dirty="0" err="1"/>
              <a:t>VisualBasic</a:t>
            </a:r>
            <a:r>
              <a:rPr lang="en-US" sz="2700" dirty="0"/>
              <a:t> </a:t>
            </a:r>
            <a:r>
              <a:rPr lang="ru-RU" sz="2700" dirty="0"/>
              <a:t>			</a:t>
            </a:r>
            <a:r>
              <a:rPr lang="en-US" sz="2700" dirty="0"/>
              <a:t>ADO.NET (Microsoft)</a:t>
            </a:r>
            <a:endParaRPr lang="ru-RU" sz="27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59632" y="2204864"/>
            <a:ext cx="767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499992" y="1268760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1181912" y="1988840"/>
            <a:ext cx="7962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ru-RU" sz="4400" b="1" dirty="0"/>
              <a:t>Да не коснется вас ROLLBACK</a:t>
            </a:r>
            <a:r>
              <a:rPr lang="ru-RU" sz="4400" b="1" dirty="0" smtClean="0"/>
              <a:t>.</a:t>
            </a:r>
          </a:p>
          <a:p>
            <a:endParaRPr lang="ru-RU" sz="4400" b="1" dirty="0"/>
          </a:p>
          <a:p>
            <a:endParaRPr lang="ru-RU" sz="4400" b="1" dirty="0" smtClean="0"/>
          </a:p>
          <a:p>
            <a:pPr marL="82296" indent="0">
              <a:buNone/>
            </a:pPr>
            <a:r>
              <a:rPr lang="ru-RU" sz="4400" b="1" dirty="0" smtClean="0"/>
              <a:t>COMMIT!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8520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024" y="188640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Операторы 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764704"/>
            <a:ext cx="8208912" cy="597666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/>
              <a:t>О</a:t>
            </a:r>
            <a:r>
              <a:rPr lang="ru-RU" sz="1800" dirty="0" smtClean="0"/>
              <a:t>ператоры </a:t>
            </a:r>
            <a:r>
              <a:rPr lang="ru-RU" sz="1800" dirty="0"/>
              <a:t>определения данных (</a:t>
            </a:r>
            <a:r>
              <a:rPr lang="ru-RU" sz="1800" i="1" dirty="0" err="1"/>
              <a:t>Data</a:t>
            </a:r>
            <a:r>
              <a:rPr lang="ru-RU" sz="1800" i="1" dirty="0"/>
              <a:t> </a:t>
            </a:r>
            <a:r>
              <a:rPr lang="ru-RU" sz="1800" i="1" dirty="0" err="1"/>
              <a:t>Definition</a:t>
            </a:r>
            <a:r>
              <a:rPr lang="ru-RU" sz="1800" i="1" dirty="0"/>
              <a:t> </a:t>
            </a:r>
            <a:r>
              <a:rPr lang="ru-RU" sz="1800" i="1" dirty="0" err="1"/>
              <a:t>Language</a:t>
            </a:r>
            <a:r>
              <a:rPr lang="ru-RU" sz="1800" i="1" dirty="0"/>
              <a:t>, </a:t>
            </a:r>
            <a:r>
              <a:rPr lang="ru-RU" sz="1800" b="1" i="1" dirty="0"/>
              <a:t>DDL</a:t>
            </a:r>
            <a:r>
              <a:rPr lang="ru-RU" sz="1800" dirty="0"/>
              <a:t>): 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CREATE создает </a:t>
            </a:r>
            <a:r>
              <a:rPr lang="ru-RU" sz="1600" dirty="0" smtClean="0"/>
              <a:t>объект БД, </a:t>
            </a:r>
            <a:endParaRPr lang="ru-RU" sz="1600" dirty="0"/>
          </a:p>
          <a:p>
            <a:pPr lvl="1">
              <a:lnSpc>
                <a:spcPct val="100000"/>
              </a:lnSpc>
            </a:pPr>
            <a:r>
              <a:rPr lang="ru-RU" sz="1600" dirty="0"/>
              <a:t>ALTER изменяет </a:t>
            </a:r>
            <a:r>
              <a:rPr lang="ru-RU" sz="1600" dirty="0" smtClean="0"/>
              <a:t>объект,</a:t>
            </a:r>
            <a:endParaRPr lang="ru-RU" sz="1600" dirty="0"/>
          </a:p>
          <a:p>
            <a:pPr lvl="1">
              <a:lnSpc>
                <a:spcPct val="100000"/>
              </a:lnSpc>
            </a:pPr>
            <a:r>
              <a:rPr lang="ru-RU" sz="1600" dirty="0"/>
              <a:t>DROP удаляет объект;</a:t>
            </a:r>
          </a:p>
          <a:p>
            <a:pPr lvl="0">
              <a:lnSpc>
                <a:spcPct val="100000"/>
              </a:lnSpc>
            </a:pPr>
            <a:r>
              <a:rPr lang="ru-RU" sz="1800" dirty="0"/>
              <a:t>О</a:t>
            </a:r>
            <a:r>
              <a:rPr lang="ru-RU" sz="1800" dirty="0" smtClean="0"/>
              <a:t>ператоры </a:t>
            </a:r>
            <a:r>
              <a:rPr lang="ru-RU" sz="1800" dirty="0"/>
              <a:t>манипуляции данными (</a:t>
            </a:r>
            <a:r>
              <a:rPr lang="ru-RU" sz="1800" i="1" dirty="0" err="1"/>
              <a:t>Data</a:t>
            </a:r>
            <a:r>
              <a:rPr lang="ru-RU" sz="1800" i="1" dirty="0"/>
              <a:t> </a:t>
            </a:r>
            <a:r>
              <a:rPr lang="ru-RU" sz="1800" i="1" dirty="0" err="1"/>
              <a:t>Manipulation</a:t>
            </a:r>
            <a:r>
              <a:rPr lang="ru-RU" sz="1800" i="1" dirty="0"/>
              <a:t> </a:t>
            </a:r>
            <a:r>
              <a:rPr lang="ru-RU" sz="1800" i="1" dirty="0" err="1"/>
              <a:t>Language</a:t>
            </a:r>
            <a:r>
              <a:rPr lang="ru-RU" sz="1800" i="1" dirty="0"/>
              <a:t>, </a:t>
            </a:r>
            <a:r>
              <a:rPr lang="ru-RU" sz="1800" b="1" i="1" dirty="0"/>
              <a:t>DML</a:t>
            </a:r>
            <a:r>
              <a:rPr lang="ru-RU" sz="1800" i="1" dirty="0"/>
              <a:t>):</a:t>
            </a:r>
            <a:r>
              <a:rPr lang="ru-RU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SELECT выбирает данные, удовлетворяющие заданным условиям,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INSERT добавляет новые данные,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UPDATE изменяет существующие данные,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DELETE удаляет данные;</a:t>
            </a:r>
          </a:p>
          <a:p>
            <a:pPr lvl="0">
              <a:lnSpc>
                <a:spcPct val="100000"/>
              </a:lnSpc>
            </a:pPr>
            <a:r>
              <a:rPr lang="ru-RU" sz="1800" dirty="0"/>
              <a:t>О</a:t>
            </a:r>
            <a:r>
              <a:rPr lang="ru-RU" sz="1800" dirty="0" smtClean="0"/>
              <a:t>ператоры </a:t>
            </a:r>
            <a:r>
              <a:rPr lang="ru-RU" sz="1800" dirty="0"/>
              <a:t>определения доступа к данным (</a:t>
            </a:r>
            <a:r>
              <a:rPr lang="ru-RU" sz="1800" i="1" dirty="0" err="1"/>
              <a:t>Data</a:t>
            </a:r>
            <a:r>
              <a:rPr lang="ru-RU" sz="1800" i="1" dirty="0"/>
              <a:t> </a:t>
            </a:r>
            <a:r>
              <a:rPr lang="ru-RU" sz="1800" i="1" dirty="0" err="1"/>
              <a:t>Control</a:t>
            </a:r>
            <a:r>
              <a:rPr lang="ru-RU" sz="1800" i="1" dirty="0"/>
              <a:t> </a:t>
            </a:r>
            <a:r>
              <a:rPr lang="ru-RU" sz="1800" i="1" dirty="0" err="1"/>
              <a:t>Language</a:t>
            </a:r>
            <a:r>
              <a:rPr lang="ru-RU" sz="1800" i="1" dirty="0"/>
              <a:t>, </a:t>
            </a:r>
            <a:r>
              <a:rPr lang="ru-RU" sz="1800" b="1" i="1" dirty="0"/>
              <a:t>DCL</a:t>
            </a:r>
            <a:r>
              <a:rPr lang="ru-RU" sz="1800" dirty="0"/>
              <a:t>): 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GRANT предоставляет пользователю разрешения на определенные операции с </a:t>
            </a:r>
            <a:r>
              <a:rPr lang="ru-RU" sz="1600" dirty="0" smtClean="0"/>
              <a:t>объектом БД,</a:t>
            </a:r>
            <a:endParaRPr lang="ru-RU" sz="1600" dirty="0"/>
          </a:p>
          <a:p>
            <a:pPr lvl="1">
              <a:lnSpc>
                <a:spcPct val="100000"/>
              </a:lnSpc>
            </a:pPr>
            <a:r>
              <a:rPr lang="ru-RU" sz="1600" dirty="0"/>
              <a:t>REVOKE отзывает ранее выданные разрешения,</a:t>
            </a:r>
          </a:p>
          <a:p>
            <a:pPr lvl="0">
              <a:lnSpc>
                <a:spcPct val="100000"/>
              </a:lnSpc>
            </a:pPr>
            <a:r>
              <a:rPr lang="ru-RU" sz="1800" dirty="0"/>
              <a:t>О</a:t>
            </a:r>
            <a:r>
              <a:rPr lang="ru-RU" sz="1800" dirty="0" smtClean="0"/>
              <a:t>ператоры </a:t>
            </a:r>
            <a:r>
              <a:rPr lang="ru-RU" sz="1800" dirty="0"/>
              <a:t>управления транзакциями (</a:t>
            </a:r>
            <a:r>
              <a:rPr lang="ru-RU" sz="1800" i="1" dirty="0" err="1"/>
              <a:t>Transaction</a:t>
            </a:r>
            <a:r>
              <a:rPr lang="ru-RU" sz="1800" i="1" dirty="0"/>
              <a:t> </a:t>
            </a:r>
            <a:r>
              <a:rPr lang="ru-RU" sz="1800" i="1" dirty="0" err="1"/>
              <a:t>Control</a:t>
            </a:r>
            <a:r>
              <a:rPr lang="ru-RU" sz="1800" i="1" dirty="0"/>
              <a:t> </a:t>
            </a:r>
            <a:r>
              <a:rPr lang="ru-RU" sz="1800" i="1" dirty="0" err="1"/>
              <a:t>Language</a:t>
            </a:r>
            <a:r>
              <a:rPr lang="ru-RU" sz="1800" i="1" dirty="0"/>
              <a:t>, </a:t>
            </a:r>
            <a:r>
              <a:rPr lang="ru-RU" sz="1800" b="1" i="1" dirty="0"/>
              <a:t>TCL</a:t>
            </a:r>
            <a:r>
              <a:rPr lang="ru-RU" sz="1800" i="1" dirty="0"/>
              <a:t>):</a:t>
            </a:r>
            <a:r>
              <a:rPr lang="ru-RU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orbel" panose="020B0503020204020204" pitchFamily="34" charset="0"/>
              </a:rPr>
              <a:t>START </a:t>
            </a:r>
            <a:r>
              <a:rPr lang="en-US" sz="1600" dirty="0" smtClean="0">
                <a:latin typeface="Corbel" panose="020B0503020204020204" pitchFamily="34" charset="0"/>
              </a:rPr>
              <a:t>TRANSACTION</a:t>
            </a:r>
            <a:r>
              <a:rPr lang="ru-RU" sz="1600" dirty="0" smtClean="0">
                <a:latin typeface="Corbel" panose="020B0503020204020204" pitchFamily="34" charset="0"/>
              </a:rPr>
              <a:t> отмечает начало транзакции,</a:t>
            </a:r>
            <a:endParaRPr lang="ru-RU" sz="1600" dirty="0">
              <a:latin typeface="Corbel" panose="020B0503020204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COMMIT </a:t>
            </a:r>
            <a:r>
              <a:rPr lang="ru-RU" sz="1600" dirty="0"/>
              <a:t>сохраняет все изменения текущей транзакции,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ROLLBACK откатывает все изменения текущей транзакции,</a:t>
            </a:r>
          </a:p>
          <a:p>
            <a:pPr lvl="1">
              <a:lnSpc>
                <a:spcPct val="100000"/>
              </a:lnSpc>
            </a:pPr>
            <a:r>
              <a:rPr lang="ru-RU" sz="1600" dirty="0"/>
              <a:t>SAVEPOINT делит транзакцию на более мелкие участки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394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8100392" cy="72008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Оператор </a:t>
            </a:r>
            <a:r>
              <a:rPr lang="en-US" sz="3600" dirty="0" smtClean="0"/>
              <a:t>SELECT </a:t>
            </a:r>
            <a:r>
              <a:rPr lang="ru-RU" sz="3600" dirty="0" smtClean="0"/>
              <a:t>синтаксис </a:t>
            </a:r>
            <a:r>
              <a:rPr lang="en-US" sz="3600" dirty="0"/>
              <a:t>SQL2003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472608"/>
          </a:xfrm>
        </p:spPr>
        <p:txBody>
          <a:bodyPr>
            <a:normAutofit fontScale="700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dirty="0"/>
              <a:t>SELECT [{ALL | DISTINCT}] </a:t>
            </a:r>
            <a:r>
              <a:rPr lang="ru-RU" i="1" dirty="0" err="1"/>
              <a:t>извлекаемый_элемент</a:t>
            </a:r>
            <a:endParaRPr lang="ru-RU" i="1" dirty="0"/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	[</a:t>
            </a:r>
            <a:r>
              <a:rPr lang="en-US" dirty="0"/>
              <a:t>AS </a:t>
            </a:r>
            <a:r>
              <a:rPr lang="ru-RU" i="1" dirty="0"/>
              <a:t>псевдоним</a:t>
            </a:r>
            <a:r>
              <a:rPr lang="ru-RU" dirty="0"/>
              <a:t>][, ...]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/>
              <a:t>FROM </a:t>
            </a:r>
            <a:r>
              <a:rPr lang="en-US" dirty="0" smtClean="0"/>
              <a:t>	</a:t>
            </a:r>
            <a:r>
              <a:rPr lang="ru-RU" dirty="0" smtClean="0"/>
              <a:t>{</a:t>
            </a:r>
            <a:r>
              <a:rPr lang="ru-RU" i="1" dirty="0"/>
              <a:t>таблица </a:t>
            </a:r>
            <a:r>
              <a:rPr lang="ru-RU" dirty="0"/>
              <a:t>[[</a:t>
            </a:r>
            <a:r>
              <a:rPr lang="en-US" dirty="0"/>
              <a:t>AS] </a:t>
            </a:r>
            <a:r>
              <a:rPr lang="ru-RU" i="1" dirty="0"/>
              <a:t>псевдоним</a:t>
            </a:r>
            <a:r>
              <a:rPr lang="ru-RU" dirty="0"/>
              <a:t>] | </a:t>
            </a:r>
            <a:r>
              <a:rPr lang="ru-RU" i="1" dirty="0"/>
              <a:t>представление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		   [[</a:t>
            </a:r>
            <a:r>
              <a:rPr lang="en-US" dirty="0"/>
              <a:t>AS] </a:t>
            </a:r>
            <a:r>
              <a:rPr lang="ru-RU" i="1" dirty="0"/>
              <a:t>псевдоним</a:t>
            </a:r>
            <a:r>
              <a:rPr lang="ru-RU" dirty="0"/>
              <a:t>]}[, ...]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ru-RU" dirty="0" smtClean="0"/>
              <a:t>[ [</a:t>
            </a:r>
            <a:r>
              <a:rPr lang="ru-RU" i="1" dirty="0" err="1" smtClean="0"/>
              <a:t>тип_соединения</a:t>
            </a:r>
            <a:r>
              <a:rPr lang="ru-RU" dirty="0" smtClean="0"/>
              <a:t>] </a:t>
            </a:r>
            <a:r>
              <a:rPr lang="en-US" dirty="0"/>
              <a:t>JOIN </a:t>
            </a:r>
            <a:r>
              <a:rPr lang="ru-RU" i="1" dirty="0" err="1"/>
              <a:t>условие_соединения</a:t>
            </a:r>
            <a:r>
              <a:rPr lang="ru-RU" i="1" dirty="0"/>
              <a:t> </a:t>
            </a:r>
            <a:r>
              <a:rPr lang="ru-RU" dirty="0"/>
              <a:t>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u-RU" dirty="0"/>
              <a:t>[</a:t>
            </a:r>
            <a:r>
              <a:rPr lang="ru-RU" dirty="0">
                <a:latin typeface=""/>
              </a:rPr>
              <a:t>WHERE</a:t>
            </a:r>
            <a:r>
              <a:rPr lang="ru-RU" dirty="0"/>
              <a:t> </a:t>
            </a:r>
            <a:r>
              <a:rPr lang="ru-RU" i="1" dirty="0" err="1"/>
              <a:t>условие_поиска</a:t>
            </a:r>
            <a:r>
              <a:rPr lang="ru-RU" dirty="0"/>
              <a:t>] [ {AND | OR | NOT} </a:t>
            </a:r>
            <a:r>
              <a:rPr lang="ru-RU" i="1" dirty="0" err="1"/>
              <a:t>условие_поиска</a:t>
            </a:r>
            <a:r>
              <a:rPr lang="ru-RU" i="1" dirty="0"/>
              <a:t> </a:t>
            </a:r>
            <a:r>
              <a:rPr lang="ru-RU" dirty="0"/>
              <a:t>[...] 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/>
              <a:t>[GROUP BY </a:t>
            </a:r>
            <a:r>
              <a:rPr lang="ru-RU" i="1" dirty="0" err="1"/>
              <a:t>выражение_группировки</a:t>
            </a:r>
            <a:r>
              <a:rPr lang="ru-RU" i="1" dirty="0"/>
              <a:t> </a:t>
            </a:r>
            <a:r>
              <a:rPr lang="ru-RU" dirty="0"/>
              <a:t>{ </a:t>
            </a:r>
            <a:r>
              <a:rPr lang="ru-RU" dirty="0" smtClean="0"/>
              <a:t>	</a:t>
            </a:r>
            <a:r>
              <a:rPr lang="ru-RU" i="1" dirty="0" err="1" smtClean="0"/>
              <a:t>столбцы_группировки</a:t>
            </a:r>
            <a:r>
              <a:rPr lang="ru-RU" i="1" dirty="0" smtClean="0"/>
              <a:t> </a:t>
            </a:r>
            <a:r>
              <a:rPr lang="ru-RU" dirty="0"/>
              <a:t>|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ru-RU" dirty="0" smtClean="0"/>
              <a:t>| </a:t>
            </a:r>
            <a:r>
              <a:rPr lang="ru-RU" i="1" dirty="0" err="1" smtClean="0"/>
              <a:t>набор_группировок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 smtClean="0"/>
              <a:t> </a:t>
            </a:r>
            <a:r>
              <a:rPr lang="ru-RU" i="1" dirty="0" err="1"/>
              <a:t>список_наборов_группировок</a:t>
            </a:r>
            <a:r>
              <a:rPr lang="ru-RU" i="1" dirty="0"/>
              <a:t> </a:t>
            </a:r>
            <a:r>
              <a:rPr lang="ru-RU" dirty="0"/>
              <a:t>}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/>
              <a:t>[HAVING </a:t>
            </a:r>
            <a:r>
              <a:rPr lang="ru-RU" i="1" dirty="0" err="1" smtClean="0"/>
              <a:t>условие_поиска</a:t>
            </a:r>
            <a:r>
              <a:rPr lang="ru-RU" dirty="0" smtClean="0"/>
              <a:t>]</a:t>
            </a:r>
            <a:endParaRPr lang="ru-RU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dirty="0"/>
              <a:t>[</a:t>
            </a:r>
            <a:r>
              <a:rPr lang="ru-RU" dirty="0">
                <a:latin typeface=""/>
                <a:ea typeface="BatangChe" panose="02030609000101010101" pitchFamily="49" charset="-127"/>
              </a:rPr>
              <a:t>ORDER BY </a:t>
            </a:r>
            <a:r>
              <a:rPr lang="ru-RU" dirty="0"/>
              <a:t>{</a:t>
            </a:r>
            <a:r>
              <a:rPr lang="ru-RU" i="1" dirty="0" err="1"/>
              <a:t>выражение_сортировки</a:t>
            </a:r>
            <a:r>
              <a:rPr lang="ru-RU" i="1" dirty="0"/>
              <a:t> </a:t>
            </a:r>
            <a:r>
              <a:rPr lang="ru-RU" dirty="0"/>
              <a:t>[ASC | DESC]}[, ...]]</a:t>
            </a:r>
          </a:p>
        </p:txBody>
      </p:sp>
    </p:spTree>
    <p:extLst>
      <p:ext uri="{BB962C8B-B14F-4D97-AF65-F5344CB8AC3E}">
        <p14:creationId xmlns:p14="http://schemas.microsoft.com/office/powerpoint/2010/main" val="28396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2429</Words>
  <Application>Microsoft Office PowerPoint</Application>
  <PresentationFormat>Экран (4:3)</PresentationFormat>
  <Paragraphs>542</Paragraphs>
  <Slides>76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76</vt:i4>
      </vt:variant>
    </vt:vector>
  </HeadingPairs>
  <TitlesOfParts>
    <vt:vector size="94" baseType="lpstr">
      <vt:lpstr>Arial</vt:lpstr>
      <vt:lpstr>Arial Narrow</vt:lpstr>
      <vt:lpstr>BatangChe</vt:lpstr>
      <vt:lpstr>Calibri</vt:lpstr>
      <vt:lpstr>Calibri Light</vt:lpstr>
      <vt:lpstr>Corbel</vt:lpstr>
      <vt:lpstr>Courier New</vt:lpstr>
      <vt:lpstr>Franklin Gothic Medium</vt:lpstr>
      <vt:lpstr>Gill Sans MT</vt:lpstr>
      <vt:lpstr>Lucida Console</vt:lpstr>
      <vt:lpstr>SchoolBookC</vt:lpstr>
      <vt:lpstr>SchoolBookC-Bold</vt:lpstr>
      <vt:lpstr>SchoolBookC-Italic</vt:lpstr>
      <vt:lpstr>Verdana</vt:lpstr>
      <vt:lpstr>Wingdings</vt:lpstr>
      <vt:lpstr>Wingdings 2</vt:lpstr>
      <vt:lpstr>БД -Солнцестояние</vt:lpstr>
      <vt:lpstr>Специальное оформление</vt:lpstr>
      <vt:lpstr>Понимание  SQL</vt:lpstr>
      <vt:lpstr>Литература по SQL</vt:lpstr>
      <vt:lpstr>Что такое SQL</vt:lpstr>
      <vt:lpstr>Непохожесть SQL</vt:lpstr>
      <vt:lpstr>Почему SQL такой странный?</vt:lpstr>
      <vt:lpstr>Стандарты SQL</vt:lpstr>
      <vt:lpstr>Модули стандарта SQL</vt:lpstr>
      <vt:lpstr>Операторы SQL</vt:lpstr>
      <vt:lpstr>Оператор SELECT синтаксис SQL2003</vt:lpstr>
      <vt:lpstr>Вход и выход операторов SQL</vt:lpstr>
      <vt:lpstr>Структура оператора SQL</vt:lpstr>
      <vt:lpstr>Таблица для примеров</vt:lpstr>
      <vt:lpstr>Примеры простых действий</vt:lpstr>
      <vt:lpstr>Примеры простых действий</vt:lpstr>
      <vt:lpstr>Примеры простых действий Кто преподает «Базы данных»?</vt:lpstr>
      <vt:lpstr>Примеры простых действий Список членов руководящих органов</vt:lpstr>
      <vt:lpstr>Реляционные операции </vt:lpstr>
      <vt:lpstr>Декартово произведение</vt:lpstr>
      <vt:lpstr>Общие правила соединения таблиц и выборки строк</vt:lpstr>
      <vt:lpstr>Всевозможные цвета (игрушки)</vt:lpstr>
      <vt:lpstr>Всевозможные цвета (игрушки и упаковка)</vt:lpstr>
      <vt:lpstr>Примеры простых действий Как найти повторения</vt:lpstr>
      <vt:lpstr>Примеры простых действий Как найти повторения</vt:lpstr>
      <vt:lpstr>Оператор SELECT синтаксис ORACLE </vt:lpstr>
      <vt:lpstr>Операторы DELETE и UPDATE  синтаксис ORACLE </vt:lpstr>
      <vt:lpstr>Предложение WHERE</vt:lpstr>
      <vt:lpstr>Примеры простых действий Как разделить поле ФИО</vt:lpstr>
      <vt:lpstr>Примеры простых действий Как разделить поле ФИО</vt:lpstr>
      <vt:lpstr>Почему второй вариант хуже</vt:lpstr>
      <vt:lpstr>Типы данных и неявные преобразования</vt:lpstr>
      <vt:lpstr>Логические операции </vt:lpstr>
      <vt:lpstr>Троичная логика</vt:lpstr>
      <vt:lpstr>Как поступать с полями в которых может быть значение NULL</vt:lpstr>
      <vt:lpstr>Примеры работы с значением NULL</vt:lpstr>
      <vt:lpstr>Операция BETWEEN</vt:lpstr>
      <vt:lpstr>Операция LIKE</vt:lpstr>
      <vt:lpstr>Операция LIKE</vt:lpstr>
      <vt:lpstr>Операция EXISTS</vt:lpstr>
      <vt:lpstr>Операция IN</vt:lpstr>
      <vt:lpstr>Операция IN. Подзапросы</vt:lpstr>
      <vt:lpstr>Всевозможные цвета (игрушки и упаковка)</vt:lpstr>
      <vt:lpstr>Предложение ORDER BY</vt:lpstr>
      <vt:lpstr>Агрегатные функции</vt:lpstr>
      <vt:lpstr>Примеры использования</vt:lpstr>
      <vt:lpstr>Простые правила написания запросов</vt:lpstr>
      <vt:lpstr>Соединения</vt:lpstr>
      <vt:lpstr>Внешние соединения</vt:lpstr>
      <vt:lpstr>Внешние соединения</vt:lpstr>
      <vt:lpstr>Множественные операции</vt:lpstr>
      <vt:lpstr>Синтаксис и ограничения</vt:lpstr>
      <vt:lpstr>Левое соединение</vt:lpstr>
      <vt:lpstr>Left join. Схема примера</vt:lpstr>
      <vt:lpstr>Left join. Схема примера</vt:lpstr>
      <vt:lpstr>Left join. Как он есть</vt:lpstr>
      <vt:lpstr>Left join. Неправильная имитация</vt:lpstr>
      <vt:lpstr>Left join. Правильная имитация</vt:lpstr>
      <vt:lpstr>Левое соединение</vt:lpstr>
      <vt:lpstr>Левое соединение</vt:lpstr>
      <vt:lpstr>Правое соединение</vt:lpstr>
      <vt:lpstr>Основной принцип научного познания мира</vt:lpstr>
      <vt:lpstr>Курсоры в базе данных</vt:lpstr>
      <vt:lpstr>Работа с курсором</vt:lpstr>
      <vt:lpstr>Объявление курсора</vt:lpstr>
      <vt:lpstr>Использование курсора (SQL Server)</vt:lpstr>
      <vt:lpstr>Рекурсивные запросы.  Задача из КРОКА</vt:lpstr>
      <vt:lpstr>Рекурсивные запросы.  Дерево</vt:lpstr>
      <vt:lpstr>Рекурсивные запросы.  Дерево </vt:lpstr>
      <vt:lpstr>Рекурсивные запросы. Суммы</vt:lpstr>
      <vt:lpstr>Рекурсивные запросы. Поиск рейсов</vt:lpstr>
      <vt:lpstr>Рекурсивные запросы. Перечисление</vt:lpstr>
      <vt:lpstr>Преимущества SQL</vt:lpstr>
      <vt:lpstr>Недостатки  SQL</vt:lpstr>
      <vt:lpstr>Расширения  и диалекты  SQL</vt:lpstr>
      <vt:lpstr>Интерфейсы к СУБД</vt:lpstr>
      <vt:lpstr>Средства интегрирования SQL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2017-10-30T12:23:21Z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