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744" r:id="rId2"/>
    <p:sldMasterId id="2147483757" r:id="rId3"/>
  </p:sldMasterIdLst>
  <p:notesMasterIdLst>
    <p:notesMasterId r:id="rId95"/>
  </p:notesMasterIdLst>
  <p:handoutMasterIdLst>
    <p:handoutMasterId r:id="rId96"/>
  </p:handoutMasterIdLst>
  <p:sldIdLst>
    <p:sldId id="629" r:id="rId4"/>
    <p:sldId id="684" r:id="rId5"/>
    <p:sldId id="685" r:id="rId6"/>
    <p:sldId id="630" r:id="rId7"/>
    <p:sldId id="690" r:id="rId8"/>
    <p:sldId id="691" r:id="rId9"/>
    <p:sldId id="692" r:id="rId10"/>
    <p:sldId id="631" r:id="rId11"/>
    <p:sldId id="632" r:id="rId12"/>
    <p:sldId id="633" r:id="rId13"/>
    <p:sldId id="634" r:id="rId14"/>
    <p:sldId id="635" r:id="rId15"/>
    <p:sldId id="704" r:id="rId16"/>
    <p:sldId id="636" r:id="rId17"/>
    <p:sldId id="637" r:id="rId18"/>
    <p:sldId id="638" r:id="rId19"/>
    <p:sldId id="639" r:id="rId20"/>
    <p:sldId id="640" r:id="rId21"/>
    <p:sldId id="641" r:id="rId22"/>
    <p:sldId id="706" r:id="rId23"/>
    <p:sldId id="642" r:id="rId24"/>
    <p:sldId id="705" r:id="rId25"/>
    <p:sldId id="643" r:id="rId26"/>
    <p:sldId id="664" r:id="rId27"/>
    <p:sldId id="701" r:id="rId28"/>
    <p:sldId id="644" r:id="rId29"/>
    <p:sldId id="703" r:id="rId30"/>
    <p:sldId id="645" r:id="rId31"/>
    <p:sldId id="707" r:id="rId32"/>
    <p:sldId id="646" r:id="rId33"/>
    <p:sldId id="647" r:id="rId34"/>
    <p:sldId id="648" r:id="rId35"/>
    <p:sldId id="649" r:id="rId36"/>
    <p:sldId id="650" r:id="rId37"/>
    <p:sldId id="659" r:id="rId38"/>
    <p:sldId id="651" r:id="rId39"/>
    <p:sldId id="652" r:id="rId40"/>
    <p:sldId id="653" r:id="rId41"/>
    <p:sldId id="654" r:id="rId42"/>
    <p:sldId id="655" r:id="rId43"/>
    <p:sldId id="656" r:id="rId44"/>
    <p:sldId id="660" r:id="rId45"/>
    <p:sldId id="661" r:id="rId46"/>
    <p:sldId id="662" r:id="rId47"/>
    <p:sldId id="663" r:id="rId48"/>
    <p:sldId id="708" r:id="rId49"/>
    <p:sldId id="709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702" r:id="rId60"/>
    <p:sldId id="674" r:id="rId61"/>
    <p:sldId id="675" r:id="rId62"/>
    <p:sldId id="676" r:id="rId63"/>
    <p:sldId id="677" r:id="rId64"/>
    <p:sldId id="678" r:id="rId65"/>
    <p:sldId id="679" r:id="rId66"/>
    <p:sldId id="680" r:id="rId67"/>
    <p:sldId id="681" r:id="rId68"/>
    <p:sldId id="682" r:id="rId69"/>
    <p:sldId id="683" r:id="rId70"/>
    <p:sldId id="693" r:id="rId71"/>
    <p:sldId id="695" r:id="rId72"/>
    <p:sldId id="694" r:id="rId73"/>
    <p:sldId id="696" r:id="rId74"/>
    <p:sldId id="325" r:id="rId75"/>
    <p:sldId id="440" r:id="rId76"/>
    <p:sldId id="483" r:id="rId77"/>
    <p:sldId id="484" r:id="rId78"/>
    <p:sldId id="522" r:id="rId79"/>
    <p:sldId id="536" r:id="rId80"/>
    <p:sldId id="482" r:id="rId81"/>
    <p:sldId id="489" r:id="rId82"/>
    <p:sldId id="485" r:id="rId83"/>
    <p:sldId id="328" r:id="rId84"/>
    <p:sldId id="476" r:id="rId85"/>
    <p:sldId id="500" r:id="rId86"/>
    <p:sldId id="501" r:id="rId87"/>
    <p:sldId id="503" r:id="rId88"/>
    <p:sldId id="502" r:id="rId89"/>
    <p:sldId id="504" r:id="rId90"/>
    <p:sldId id="505" r:id="rId91"/>
    <p:sldId id="506" r:id="rId92"/>
    <p:sldId id="507" r:id="rId93"/>
    <p:sldId id="508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9E8ED"/>
    <a:srgbClr val="EEC9CB"/>
    <a:srgbClr val="EEF2CB"/>
    <a:srgbClr val="FFFF00"/>
    <a:srgbClr val="92BFC0"/>
    <a:srgbClr val="572314"/>
    <a:srgbClr val="6511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5330" autoAdjust="0"/>
  </p:normalViewPr>
  <p:slideViewPr>
    <p:cSldViewPr>
      <p:cViewPr varScale="1">
        <p:scale>
          <a:sx n="66" d="100"/>
          <a:sy n="66" d="100"/>
        </p:scale>
        <p:origin x="90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523"/>
    </p:cViewPr>
  </p:sorterViewPr>
  <p:notesViewPr>
    <p:cSldViewPr>
      <p:cViewPr varScale="1">
        <p:scale>
          <a:sx n="61" d="100"/>
          <a:sy n="61" d="100"/>
        </p:scale>
        <p:origin x="23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D320-6E15-464D-B634-59560058EB80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EA9-F83B-459D-B2CC-D0CC7247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{CURRENT_USER | CURRENT_ROLE}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Указывает, что привилегии выдаются либо от имени текущего пользователя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CURRENT_USER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либо от имени текущей роли (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CURRENT_ROLE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Эта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фраза опциональна и предполагает использование текущего пользовательского контекста.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7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0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9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2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7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9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8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Декомпозиция понятий предметной области – основной этап проектирования.  Сущность как объект предметной области. Сущность объект или событие. Может ли событие стать быть сущностью? (лекция в расписании) Сущность обязательно имеет атрибуты.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4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СУБД за такими ключами не следит, придется самому отслеживать  создание ключа!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3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Обрезание данных тоже не годится – пример с ипотечным кредитом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2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Даже отрезая данные, которые вроде бы уже порядком состарились надо подумать какие «хвосты» мы отрубим.</a:t>
            </a:r>
          </a:p>
          <a:p>
            <a:r>
              <a:rPr lang="ru-RU" dirty="0" smtClean="0"/>
              <a:t>Почти всегда удаление данных это неправильное действие!</a:t>
            </a:r>
          </a:p>
          <a:p>
            <a:r>
              <a:rPr lang="ru-RU" dirty="0" smtClean="0"/>
              <a:t>Что же делать с таблицами, которые все растут и растут?</a:t>
            </a:r>
            <a:r>
              <a:rPr lang="ru-RU" baseline="0" dirty="0" smtClean="0"/>
              <a:t>    НАДО ИХ СЕГМЕНТИРОВАТЬ!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7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en-US" dirty="0" smtClean="0"/>
              <a:t> LOGON</a:t>
            </a:r>
            <a:r>
              <a:rPr lang="ru-RU" dirty="0" smtClean="0"/>
              <a:t> – окно входа…  интерактивный</a:t>
            </a:r>
            <a:r>
              <a:rPr lang="ru-RU" baseline="0" dirty="0" smtClean="0"/>
              <a:t> запрос пользователя и пароля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noProof="1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83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2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0080" indent="-237744">
              <a:buClr>
                <a:schemeClr val="accent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1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47048" cy="851694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136" y="0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11/13/2017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E2A9-63CE-4681-A18C-55458555571A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7" y="274638"/>
            <a:ext cx="1368152" cy="6250706"/>
          </a:xfrm>
        </p:spPr>
        <p:txBody>
          <a:bodyPr vert="vert270">
            <a:normAutofit/>
          </a:bodyPr>
          <a:lstStyle/>
          <a:p>
            <a:r>
              <a:rPr lang="ru-RU" sz="6600" dirty="0" smtClean="0"/>
              <a:t>Проектирование</a:t>
            </a:r>
            <a:endParaRPr lang="ru-RU" sz="6600" dirty="0"/>
          </a:p>
        </p:txBody>
      </p:sp>
      <p:pic>
        <p:nvPicPr>
          <p:cNvPr id="4" name="Объект 3" descr="Чего хотел пользователь и что ..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3627"/>
            <a:ext cx="5824456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700808"/>
            <a:ext cx="7746064" cy="4547592"/>
          </a:xfrm>
        </p:spPr>
        <p:txBody>
          <a:bodyPr/>
          <a:lstStyle/>
          <a:p>
            <a:pPr marL="82296" indent="0">
              <a:lnSpc>
                <a:spcPts val="3500"/>
              </a:lnSpc>
              <a:spcAft>
                <a:spcPts val="1800"/>
              </a:spcAft>
              <a:buNone/>
            </a:pPr>
            <a:r>
              <a:rPr lang="ru-RU" dirty="0" smtClean="0"/>
              <a:t>Результатом проектирования БД  является скрипт на </a:t>
            </a:r>
            <a:r>
              <a:rPr lang="en-US" dirty="0" smtClean="0"/>
              <a:t> SQL</a:t>
            </a:r>
            <a:r>
              <a:rPr lang="ru-RU" dirty="0" smtClean="0"/>
              <a:t>, который содержит:</a:t>
            </a:r>
          </a:p>
          <a:p>
            <a:pPr lvl="1"/>
            <a:r>
              <a:rPr lang="ru-RU" dirty="0" smtClean="0"/>
              <a:t>  Операторы создания таблиц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 Операторы </a:t>
            </a:r>
            <a:r>
              <a:rPr lang="ru-RU" dirty="0"/>
              <a:t>создания </a:t>
            </a:r>
            <a:r>
              <a:rPr lang="ru-RU" dirty="0" smtClean="0"/>
              <a:t>представлений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 Операторы </a:t>
            </a:r>
            <a:r>
              <a:rPr lang="ru-RU" dirty="0"/>
              <a:t>создания </a:t>
            </a:r>
            <a:r>
              <a:rPr lang="ru-RU" dirty="0" smtClean="0"/>
              <a:t> индексов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 Операторы создания ролей пользователей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 Операторы создания хранимых процедур и других объектов БД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проектирования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3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требований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74638"/>
            <a:ext cx="4752528" cy="706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15035" y="1412776"/>
            <a:ext cx="2952328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Бизнес процессы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410932"/>
            <a:ext cx="3384376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Роли пользователей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2473732"/>
            <a:ext cx="2016224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 сущностей</a:t>
            </a:r>
          </a:p>
          <a:p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2484821"/>
            <a:ext cx="2052228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состояний и переходов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2484821"/>
            <a:ext cx="2952328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групп интерфейсов и отчетов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4365104"/>
            <a:ext cx="2016224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Схема сущностей и  их связей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4365103"/>
            <a:ext cx="3024336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Входные и выходные данные для каждого состояния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79928" y="6014552"/>
            <a:ext cx="6609440" cy="5847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Техническое проектирование</a:t>
            </a:r>
            <a:endParaRPr lang="ru-RU" sz="3200" dirty="0"/>
          </a:p>
        </p:txBody>
      </p:sp>
      <p:cxnSp>
        <p:nvCxnSpPr>
          <p:cNvPr id="15" name="Прямая со стрелкой 14"/>
          <p:cNvCxnSpPr>
            <a:stCxn id="5" idx="3"/>
            <a:endCxn id="6" idx="1"/>
          </p:cNvCxnSpPr>
          <p:nvPr/>
        </p:nvCxnSpPr>
        <p:spPr>
          <a:xfrm flipV="1">
            <a:off x="4267363" y="1641765"/>
            <a:ext cx="808693" cy="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5" idx="0"/>
          </p:cNvCxnSpPr>
          <p:nvPr/>
        </p:nvCxnSpPr>
        <p:spPr>
          <a:xfrm>
            <a:off x="2791199" y="98072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10" idx="0"/>
          </p:cNvCxnSpPr>
          <p:nvPr/>
        </p:nvCxnSpPr>
        <p:spPr>
          <a:xfrm>
            <a:off x="6768244" y="1872597"/>
            <a:ext cx="792088" cy="6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2791199" y="1874441"/>
            <a:ext cx="1870811" cy="61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7" idx="0"/>
          </p:cNvCxnSpPr>
          <p:nvPr/>
        </p:nvCxnSpPr>
        <p:spPr>
          <a:xfrm flipH="1">
            <a:off x="2339752" y="1874441"/>
            <a:ext cx="451447" cy="59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2"/>
            <a:endCxn id="12" idx="0"/>
          </p:cNvCxnSpPr>
          <p:nvPr/>
        </p:nvCxnSpPr>
        <p:spPr>
          <a:xfrm>
            <a:off x="4662010" y="3685150"/>
            <a:ext cx="558062" cy="67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2339752" y="3674061"/>
            <a:ext cx="0" cy="69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1" idx="2"/>
          </p:cNvCxnSpPr>
          <p:nvPr/>
        </p:nvCxnSpPr>
        <p:spPr>
          <a:xfrm>
            <a:off x="2339752" y="5565433"/>
            <a:ext cx="0" cy="44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076056" y="5561336"/>
            <a:ext cx="0" cy="4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2"/>
          </p:cNvCxnSpPr>
          <p:nvPr/>
        </p:nvCxnSpPr>
        <p:spPr>
          <a:xfrm>
            <a:off x="7560332" y="3685150"/>
            <a:ext cx="0" cy="232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1" idx="0"/>
          </p:cNvCxnSpPr>
          <p:nvPr/>
        </p:nvCxnSpPr>
        <p:spPr>
          <a:xfrm flipH="1">
            <a:off x="2339752" y="3674061"/>
            <a:ext cx="2336324" cy="69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5909" y="0"/>
            <a:ext cx="7498080" cy="850106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Определение бизнес процессов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34152"/>
            <a:ext cx="7789118" cy="58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548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проектирование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5051"/>
            <a:ext cx="8777848" cy="63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4188" y="116632"/>
            <a:ext cx="8280920" cy="562074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Определение ролей пользователей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115616" y="2132857"/>
          <a:ext cx="7848872" cy="36003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289544969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186580424"/>
                    </a:ext>
                  </a:extLst>
                </a:gridCol>
              </a:tblGrid>
              <a:tr h="41130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>
                          <a:effectLst/>
                        </a:rPr>
                        <a:t>Роль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>
                          <a:effectLst/>
                        </a:rPr>
                        <a:t>Зона ответственности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124009"/>
                  </a:ext>
                </a:extLst>
              </a:tr>
              <a:tr h="77549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>
                          <a:effectLst/>
                        </a:rPr>
                        <a:t>Операционный работник / клиентский менеджер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>
                          <a:effectLst/>
                        </a:rPr>
                        <a:t>Оформление договора потребительского кредита, предоставление кредита, прием и обработка обращений клиентов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687680"/>
                  </a:ext>
                </a:extLst>
              </a:tr>
              <a:tr h="100878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>
                          <a:effectLst/>
                        </a:rPr>
                        <a:t>Кассир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>
                          <a:effectLst/>
                        </a:rPr>
                        <a:t>Прием и выдача наличных денежных средств, связанных с предоставлением или погашением потребительского кредита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949715"/>
                  </a:ext>
                </a:extLst>
              </a:tr>
              <a:tr h="1404816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>
                          <a:effectLst/>
                        </a:rPr>
                        <a:t>Сотрудник бэк-офиса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Выполнение плановых операций по договорам потребительских кредитов (начисление процентов, погашения, оформление досрочных погашений, оформление и погашение просроченных задолженностей, завершение договоров)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764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842230"/>
            <a:ext cx="6912768" cy="170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832" tIns="33009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Л</a:t>
            </a:r>
            <a:r>
              <a:rPr kumimoji="0" lang="ru-RU" altLang="ru-RU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андшафт процессов финансового продукта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35971" y="260648"/>
            <a:ext cx="7498080" cy="1143000"/>
          </a:xfrm>
        </p:spPr>
        <p:txBody>
          <a:bodyPr/>
          <a:lstStyle/>
          <a:p>
            <a:r>
              <a:rPr lang="ru-RU" dirty="0" smtClean="0"/>
              <a:t>Модель состояний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1912" y="1306773"/>
            <a:ext cx="7962088" cy="99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5832" tIns="330096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М</a:t>
            </a:r>
            <a:r>
              <a:rPr kumimoji="0" lang="ru-RU" altLang="ru-RU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одель состояний </a:t>
            </a:r>
            <a:r>
              <a:rPr kumimoji="0" lang="ru-RU" altLang="ru-RU" sz="28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финансового</a:t>
            </a:r>
            <a:r>
              <a:rPr kumimoji="0" lang="ru-RU" altLang="ru-RU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продукта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«Кредит»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4499992" y="2204864"/>
          <a:ext cx="15700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3" imgW="1567818" imgH="4421634" progId="Visio.Drawing.11">
                  <p:embed/>
                </p:oleObj>
              </mc:Choice>
              <mc:Fallback>
                <p:oleObj name="Visio" r:id="rId3" imgW="1567818" imgH="4421634" progId="Visio.Drawing.11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204864"/>
                        <a:ext cx="1570038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4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115614" y="1772816"/>
          <a:ext cx="7920881" cy="3980545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3189">
                  <a:extLst>
                    <a:ext uri="{9D8B030D-6E8A-4147-A177-3AD203B41FA5}">
                      <a16:colId xmlns:a16="http://schemas.microsoft.com/office/drawing/2014/main" val="669907566"/>
                    </a:ext>
                  </a:extLst>
                </a:gridCol>
                <a:gridCol w="1605008">
                  <a:extLst>
                    <a:ext uri="{9D8B030D-6E8A-4147-A177-3AD203B41FA5}">
                      <a16:colId xmlns:a16="http://schemas.microsoft.com/office/drawing/2014/main" val="2531604015"/>
                    </a:ext>
                  </a:extLst>
                </a:gridCol>
                <a:gridCol w="5002684">
                  <a:extLst>
                    <a:ext uri="{9D8B030D-6E8A-4147-A177-3AD203B41FA5}">
                      <a16:colId xmlns:a16="http://schemas.microsoft.com/office/drawing/2014/main" val="1555334605"/>
                    </a:ext>
                  </a:extLst>
                </a:gridCol>
              </a:tblGrid>
              <a:tr h="1591139">
                <a:tc gridSpan="3"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Состояние кредитного договора «Готов к выдаче»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Состояние, в котором находятся кредитные договоры, находящиеся в процессе подготовки, оформления кредитно-обеспечительной документации и подписания с клиентом. Внесение изменений запрещено, но кредит ещё не выдан.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6736"/>
                  </a:ext>
                </a:extLst>
              </a:tr>
              <a:tr h="498177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ru-RU" sz="1600">
                          <a:effectLst/>
                        </a:rPr>
                        <a:t>Исходное состояние</a:t>
                      </a:r>
                      <a:endParaRPr lang="ru-RU" sz="16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ru-RU" sz="1600" dirty="0">
                          <a:effectLst/>
                        </a:rPr>
                        <a:t>Конечное состояние</a:t>
                      </a:r>
                      <a:endParaRPr lang="ru-RU" sz="16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ru-RU" sz="1600" dirty="0">
                          <a:effectLst/>
                        </a:rPr>
                        <a:t>Действие</a:t>
                      </a:r>
                      <a:endParaRPr lang="ru-RU" sz="16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333619"/>
                  </a:ext>
                </a:extLst>
              </a:tr>
              <a:tr h="189122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Готов к выдаче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Предоставлен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Предоставить кредит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Выполняется пользователем в </a:t>
                      </a:r>
                      <a:r>
                        <a:rPr lang="ru-RU" sz="1800" dirty="0" err="1">
                          <a:effectLst/>
                        </a:rPr>
                        <a:t>Diasoft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ru-RU" sz="1800" dirty="0" err="1">
                          <a:effectLst/>
                        </a:rPr>
                        <a:t>Fa</a:t>
                      </a:r>
                      <a:r>
                        <a:rPr lang="ru-RU" sz="1800" dirty="0">
                          <a:effectLst/>
                        </a:rPr>
                        <a:t># вручную при оформлении выдачи кредита.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В момент перехода происходит автоматическое открытие необходимых счетов и формирование документов по выдаче кредита.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063479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состояний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9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213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000" dirty="0" smtClean="0"/>
              <a:t>Знакомая предметная область (близость к реальной жизни)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000" dirty="0" smtClean="0"/>
              <a:t>Небольшой  объем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000" dirty="0" smtClean="0"/>
              <a:t>Реализуемость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000" dirty="0" smtClean="0"/>
              <a:t>Достаточность</a:t>
            </a:r>
            <a:endParaRPr lang="ru-RU" sz="4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ru-RU" dirty="0" smtClean="0"/>
              <a:t>Большой пример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26440" y="548220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572314"/>
                </a:solidFill>
              </a:rPr>
              <a:t>Информационная система поликлиники </a:t>
            </a:r>
            <a:endParaRPr lang="ru-RU" sz="3600" dirty="0">
              <a:solidFill>
                <a:srgbClr val="5723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2060848"/>
            <a:ext cx="7498080" cy="4187552"/>
          </a:xfrm>
        </p:spPr>
        <p:txBody>
          <a:bodyPr>
            <a:normAutofit/>
          </a:bodyPr>
          <a:lstStyle/>
          <a:p>
            <a:pPr marL="825246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4400" dirty="0" smtClean="0"/>
              <a:t>Запись на прием к врачу</a:t>
            </a:r>
          </a:p>
          <a:p>
            <a:pPr marL="825246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4400" dirty="0" smtClean="0"/>
              <a:t>Прием у врача</a:t>
            </a:r>
          </a:p>
          <a:p>
            <a:pPr marL="825246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ru-RU" sz="4400" dirty="0" smtClean="0"/>
              <a:t>Составление расписания специалистов</a:t>
            </a: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Autofit/>
          </a:bodyPr>
          <a:lstStyle/>
          <a:p>
            <a:r>
              <a:rPr lang="ru-RU" dirty="0" smtClean="0"/>
              <a:t>Основные бизнес-процессы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881956"/>
            <a:ext cx="7498080" cy="5366444"/>
          </a:xfrm>
        </p:spPr>
        <p:txBody>
          <a:bodyPr/>
          <a:lstStyle/>
          <a:p>
            <a:pPr marL="82296" indent="0">
              <a:buNone/>
            </a:pPr>
            <a:r>
              <a:rPr lang="ru-RU" dirty="0" smtClean="0"/>
              <a:t>Роль – администратор (регистратура)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59787"/>
            <a:ext cx="7498080" cy="778098"/>
          </a:xfrm>
        </p:spPr>
        <p:txBody>
          <a:bodyPr/>
          <a:lstStyle/>
          <a:p>
            <a:r>
              <a:rPr lang="ru-RU" dirty="0" smtClean="0"/>
              <a:t>Запись на прием к врачу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187624" y="4437112"/>
            <a:ext cx="1944216" cy="1019755"/>
            <a:chOff x="1907704" y="2348880"/>
            <a:chExt cx="1944216" cy="1368152"/>
          </a:xfrm>
        </p:grpSpPr>
        <p:sp>
          <p:nvSpPr>
            <p:cNvPr id="5" name="TextBox 4"/>
            <p:cNvSpPr txBox="1"/>
            <p:nvPr/>
          </p:nvSpPr>
          <p:spPr>
            <a:xfrm>
              <a:off x="1907704" y="2492896"/>
              <a:ext cx="1944216" cy="87889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Заведение карточки пациента</a:t>
              </a:r>
              <a:endParaRPr lang="ru-RU" sz="24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158534" y="2620443"/>
            <a:ext cx="2196244" cy="1243906"/>
            <a:chOff x="1907704" y="2348879"/>
            <a:chExt cx="1944216" cy="1650617"/>
          </a:xfrm>
        </p:grpSpPr>
        <p:sp>
          <p:nvSpPr>
            <p:cNvPr id="8" name="TextBox 7"/>
            <p:cNvSpPr txBox="1"/>
            <p:nvPr/>
          </p:nvSpPr>
          <p:spPr>
            <a:xfrm>
              <a:off x="1907704" y="2492895"/>
              <a:ext cx="1944216" cy="150660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Определение возможных параметров записи</a:t>
              </a:r>
              <a:endParaRPr lang="ru-RU" sz="24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907704" y="2348879"/>
              <a:ext cx="1944216" cy="1650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" name="Прямая со стрелкой 10"/>
          <p:cNvCxnSpPr>
            <a:stCxn id="18" idx="2"/>
            <a:endCxn id="6" idx="0"/>
          </p:cNvCxnSpPr>
          <p:nvPr/>
        </p:nvCxnSpPr>
        <p:spPr>
          <a:xfrm>
            <a:off x="2159732" y="3757916"/>
            <a:ext cx="0" cy="679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79724" y="3909774"/>
            <a:ext cx="5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15" name="Блок-схема: решение 14"/>
          <p:cNvSpPr/>
          <p:nvPr/>
        </p:nvSpPr>
        <p:spPr>
          <a:xfrm>
            <a:off x="3287188" y="4437111"/>
            <a:ext cx="1224136" cy="10197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1187624" y="2726876"/>
            <a:ext cx="1944216" cy="1080120"/>
            <a:chOff x="1907704" y="2348880"/>
            <a:chExt cx="1944216" cy="1433280"/>
          </a:xfrm>
        </p:grpSpPr>
        <p:sp>
          <p:nvSpPr>
            <p:cNvPr id="17" name="TextBox 16"/>
            <p:cNvSpPr txBox="1"/>
            <p:nvPr/>
          </p:nvSpPr>
          <p:spPr>
            <a:xfrm>
              <a:off x="1907704" y="2492896"/>
              <a:ext cx="1944216" cy="128926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Поиск </a:t>
              </a:r>
              <a:r>
                <a:rPr lang="ru-RU" sz="2400" dirty="0"/>
                <a:t>карточки пациента</a:t>
              </a:r>
            </a:p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endParaRPr lang="ru-RU" sz="24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Овал 19"/>
          <p:cNvSpPr/>
          <p:nvPr/>
        </p:nvSpPr>
        <p:spPr>
          <a:xfrm>
            <a:off x="1799692" y="1833113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896616" y="5810095"/>
            <a:ext cx="720080" cy="64807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7475526" y="5810095"/>
            <a:ext cx="720080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/>
          <p:cNvGrpSpPr/>
          <p:nvPr/>
        </p:nvGrpSpPr>
        <p:grpSpPr>
          <a:xfrm>
            <a:off x="6737444" y="2611290"/>
            <a:ext cx="2299052" cy="1243905"/>
            <a:chOff x="1907704" y="2348879"/>
            <a:chExt cx="1944216" cy="1650616"/>
          </a:xfrm>
        </p:grpSpPr>
        <p:sp>
          <p:nvSpPr>
            <p:cNvPr id="24" name="TextBox 23"/>
            <p:cNvSpPr txBox="1"/>
            <p:nvPr/>
          </p:nvSpPr>
          <p:spPr>
            <a:xfrm>
              <a:off x="1907704" y="2492896"/>
              <a:ext cx="1944216" cy="116626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Формирование записи на  прием</a:t>
              </a:r>
              <a:endParaRPr lang="ru-RU" sz="24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07704" y="2348879"/>
              <a:ext cx="1944216" cy="1650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6863458" y="4385351"/>
            <a:ext cx="1944216" cy="1380673"/>
            <a:chOff x="1907704" y="2348880"/>
            <a:chExt cx="1944216" cy="1832101"/>
          </a:xfrm>
        </p:grpSpPr>
        <p:sp>
          <p:nvSpPr>
            <p:cNvPr id="27" name="TextBox 26"/>
            <p:cNvSpPr txBox="1"/>
            <p:nvPr/>
          </p:nvSpPr>
          <p:spPr>
            <a:xfrm>
              <a:off x="1907704" y="2492895"/>
              <a:ext cx="1944216" cy="16880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Выдача  талончика на прием</a:t>
              </a:r>
              <a:endParaRPr lang="ru-RU" sz="2400" dirty="0"/>
            </a:p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endParaRPr lang="ru-RU" sz="2400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 стрелкой 31"/>
          <p:cNvCxnSpPr>
            <a:stCxn id="9" idx="2"/>
            <a:endCxn id="21" idx="0"/>
          </p:cNvCxnSpPr>
          <p:nvPr/>
        </p:nvCxnSpPr>
        <p:spPr>
          <a:xfrm>
            <a:off x="5256656" y="3864348"/>
            <a:ext cx="0" cy="1945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3"/>
            <a:endCxn id="9" idx="1"/>
          </p:cNvCxnSpPr>
          <p:nvPr/>
        </p:nvCxnSpPr>
        <p:spPr>
          <a:xfrm>
            <a:off x="3131840" y="3242396"/>
            <a:ext cx="10266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8" idx="0"/>
          </p:cNvCxnSpPr>
          <p:nvPr/>
        </p:nvCxnSpPr>
        <p:spPr>
          <a:xfrm>
            <a:off x="7835566" y="3855195"/>
            <a:ext cx="0" cy="530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22" idx="0"/>
          </p:cNvCxnSpPr>
          <p:nvPr/>
        </p:nvCxnSpPr>
        <p:spPr>
          <a:xfrm>
            <a:off x="7835566" y="5416392"/>
            <a:ext cx="0" cy="393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9" idx="3"/>
            <a:endCxn id="25" idx="1"/>
          </p:cNvCxnSpPr>
          <p:nvPr/>
        </p:nvCxnSpPr>
        <p:spPr>
          <a:xfrm flipV="1">
            <a:off x="6354778" y="3233243"/>
            <a:ext cx="382666" cy="9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5" idx="0"/>
          </p:cNvCxnSpPr>
          <p:nvPr/>
        </p:nvCxnSpPr>
        <p:spPr>
          <a:xfrm flipH="1" flipV="1">
            <a:off x="3886739" y="3242395"/>
            <a:ext cx="12517" cy="1194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5" idx="3"/>
          </p:cNvCxnSpPr>
          <p:nvPr/>
        </p:nvCxnSpPr>
        <p:spPr>
          <a:xfrm flipV="1">
            <a:off x="4511324" y="4946988"/>
            <a:ext cx="74533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6" idx="3"/>
          </p:cNvCxnSpPr>
          <p:nvPr/>
        </p:nvCxnSpPr>
        <p:spPr>
          <a:xfrm flipV="1">
            <a:off x="3131840" y="4946988"/>
            <a:ext cx="652554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0" idx="4"/>
            <a:endCxn id="18" idx="0"/>
          </p:cNvCxnSpPr>
          <p:nvPr/>
        </p:nvCxnSpPr>
        <p:spPr>
          <a:xfrm>
            <a:off x="2159732" y="2481185"/>
            <a:ext cx="0" cy="245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287188" y="4385349"/>
            <a:ext cx="1951066" cy="118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>
            <a:stCxn id="6" idx="3"/>
          </p:cNvCxnSpPr>
          <p:nvPr/>
        </p:nvCxnSpPr>
        <p:spPr>
          <a:xfrm flipV="1">
            <a:off x="3131840" y="4946988"/>
            <a:ext cx="76741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3899256" y="4382390"/>
            <a:ext cx="0" cy="5757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Жизненный цикл информационной</a:t>
            </a:r>
            <a:br>
              <a:rPr lang="ru-RU" sz="3600" dirty="0"/>
            </a:br>
            <a:r>
              <a:rPr lang="ru-RU" sz="3600" dirty="0"/>
              <a:t>системы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/>
              <a:t>В начале 80-х годов прошлого века известный отечественный ученый В. В. </a:t>
            </a:r>
            <a:r>
              <a:rPr lang="ru-RU" sz="2800" dirty="0" err="1"/>
              <a:t>Липаев</a:t>
            </a:r>
            <a:r>
              <a:rPr lang="ru-RU" sz="2800" dirty="0"/>
              <a:t> предложил следующую схему жизненного цикла ИС</a:t>
            </a:r>
          </a:p>
        </p:txBody>
      </p:sp>
      <p:pic>
        <p:nvPicPr>
          <p:cNvPr id="4" name="Рисунок 3" descr="http://pandia.ru/text/77/474/images/image001_15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6768752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9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Запись на прием к врачу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4" y="836712"/>
            <a:ext cx="8676456" cy="58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6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25270" y="36060"/>
            <a:ext cx="3820468" cy="6854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Прием у врача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435608" y="1958579"/>
            <a:ext cx="1944216" cy="1483758"/>
            <a:chOff x="1907704" y="2348880"/>
            <a:chExt cx="1944216" cy="1555354"/>
          </a:xfrm>
        </p:grpSpPr>
        <p:sp>
          <p:nvSpPr>
            <p:cNvPr id="5" name="TextBox 4"/>
            <p:cNvSpPr txBox="1"/>
            <p:nvPr/>
          </p:nvSpPr>
          <p:spPr>
            <a:xfrm>
              <a:off x="1907704" y="2492896"/>
              <a:ext cx="1944216" cy="141133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Открытие записи в карточке пациента</a:t>
              </a:r>
              <a:endParaRPr lang="ru-RU" sz="24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923928" y="2060848"/>
            <a:ext cx="1944216" cy="1100633"/>
            <a:chOff x="1907704" y="2348880"/>
            <a:chExt cx="1944216" cy="1368152"/>
          </a:xfrm>
        </p:grpSpPr>
        <p:sp>
          <p:nvSpPr>
            <p:cNvPr id="8" name="TextBox 7"/>
            <p:cNvSpPr txBox="1"/>
            <p:nvPr/>
          </p:nvSpPr>
          <p:spPr>
            <a:xfrm>
              <a:off x="1907704" y="2492895"/>
              <a:ext cx="1944216" cy="109251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Осмотр, симптомы, анализы </a:t>
              </a:r>
              <a:endParaRPr lang="ru-RU" sz="24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406524" y="3645846"/>
            <a:ext cx="1974557" cy="1440160"/>
            <a:chOff x="1877022" y="2217912"/>
            <a:chExt cx="1974557" cy="1520401"/>
          </a:xfrm>
        </p:grpSpPr>
        <p:sp>
          <p:nvSpPr>
            <p:cNvPr id="11" name="TextBox 10"/>
            <p:cNvSpPr txBox="1"/>
            <p:nvPr/>
          </p:nvSpPr>
          <p:spPr>
            <a:xfrm>
              <a:off x="1907363" y="2326974"/>
              <a:ext cx="1944216" cy="14113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Открытие</a:t>
              </a:r>
              <a:r>
                <a:rPr lang="en-US" sz="2400" dirty="0" smtClean="0"/>
                <a:t>/</a:t>
              </a:r>
              <a:r>
                <a:rPr lang="ru-RU" sz="2400" dirty="0" smtClean="0"/>
                <a:t> продление</a:t>
              </a:r>
              <a:r>
                <a:rPr lang="en-US" sz="2400" dirty="0" smtClean="0"/>
                <a:t>/</a:t>
              </a:r>
              <a:r>
                <a:rPr lang="ru-RU" sz="2400" dirty="0" smtClean="0"/>
                <a:t> закрытие  больничного</a:t>
              </a:r>
              <a:endParaRPr lang="ru-RU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877022" y="2217912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412248" y="2059645"/>
            <a:ext cx="1944216" cy="1100633"/>
            <a:chOff x="1907704" y="2348880"/>
            <a:chExt cx="1944216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1907704" y="2774307"/>
              <a:ext cx="1944216" cy="45487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Диагноз</a:t>
              </a:r>
              <a:endParaRPr lang="ru-RU" sz="2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923928" y="3721512"/>
            <a:ext cx="1944216" cy="1100633"/>
            <a:chOff x="1907704" y="2348880"/>
            <a:chExt cx="1944216" cy="1368152"/>
          </a:xfrm>
        </p:grpSpPr>
        <p:sp>
          <p:nvSpPr>
            <p:cNvPr id="17" name="TextBox 16"/>
            <p:cNvSpPr txBox="1"/>
            <p:nvPr/>
          </p:nvSpPr>
          <p:spPr>
            <a:xfrm>
              <a:off x="1907704" y="2646107"/>
              <a:ext cx="1944216" cy="7736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Назначение анализов</a:t>
              </a:r>
              <a:endParaRPr lang="ru-RU" sz="24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435608" y="5184189"/>
            <a:ext cx="1944216" cy="1100633"/>
            <a:chOff x="1907704" y="2348880"/>
            <a:chExt cx="1944216" cy="1368152"/>
          </a:xfrm>
        </p:grpSpPr>
        <p:sp>
          <p:nvSpPr>
            <p:cNvPr id="20" name="TextBox 19"/>
            <p:cNvSpPr txBox="1"/>
            <p:nvPr/>
          </p:nvSpPr>
          <p:spPr>
            <a:xfrm>
              <a:off x="1907704" y="2486695"/>
              <a:ext cx="1944216" cy="109251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Повторная запись на прием</a:t>
              </a:r>
              <a:endParaRPr lang="ru-RU" sz="2400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435608" y="3721512"/>
            <a:ext cx="1944216" cy="1100633"/>
            <a:chOff x="1907704" y="2348880"/>
            <a:chExt cx="1944216" cy="1368152"/>
          </a:xfrm>
        </p:grpSpPr>
        <p:sp>
          <p:nvSpPr>
            <p:cNvPr id="23" name="TextBox 22"/>
            <p:cNvSpPr txBox="1"/>
            <p:nvPr/>
          </p:nvSpPr>
          <p:spPr>
            <a:xfrm>
              <a:off x="1907704" y="2646107"/>
              <a:ext cx="1944216" cy="7736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Назначение лекарств</a:t>
              </a:r>
              <a:endParaRPr lang="ru-RU" sz="2400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Овал 24"/>
          <p:cNvSpPr/>
          <p:nvPr/>
        </p:nvSpPr>
        <p:spPr>
          <a:xfrm>
            <a:off x="6948264" y="5419265"/>
            <a:ext cx="720080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082549" y="96066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Роль - </a:t>
            </a:r>
            <a:r>
              <a:rPr lang="ru-RU" sz="3600" dirty="0" smtClean="0"/>
              <a:t>врач</a:t>
            </a:r>
            <a:endParaRPr lang="ru-RU" sz="3600" dirty="0"/>
          </a:p>
        </p:txBody>
      </p:sp>
      <p:sp>
        <p:nvSpPr>
          <p:cNvPr id="27" name="Овал 26"/>
          <p:cNvSpPr/>
          <p:nvPr/>
        </p:nvSpPr>
        <p:spPr>
          <a:xfrm>
            <a:off x="2047676" y="928401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endCxn id="21" idx="0"/>
          </p:cNvCxnSpPr>
          <p:nvPr/>
        </p:nvCxnSpPr>
        <p:spPr>
          <a:xfrm flipH="1">
            <a:off x="2407716" y="4843141"/>
            <a:ext cx="4044" cy="341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5" idx="2"/>
            <a:endCxn id="12" idx="0"/>
          </p:cNvCxnSpPr>
          <p:nvPr/>
        </p:nvCxnSpPr>
        <p:spPr>
          <a:xfrm flipH="1">
            <a:off x="7378632" y="3160278"/>
            <a:ext cx="5724" cy="485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3"/>
            <a:endCxn id="9" idx="1"/>
          </p:cNvCxnSpPr>
          <p:nvPr/>
        </p:nvCxnSpPr>
        <p:spPr>
          <a:xfrm flipV="1">
            <a:off x="3379824" y="2611165"/>
            <a:ext cx="5441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5862420" y="2609961"/>
            <a:ext cx="5441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400858" y="5734505"/>
            <a:ext cx="538128" cy="8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8" idx="1"/>
            <a:endCxn id="24" idx="3"/>
          </p:cNvCxnSpPr>
          <p:nvPr/>
        </p:nvCxnSpPr>
        <p:spPr>
          <a:xfrm flipH="1">
            <a:off x="3379824" y="4271829"/>
            <a:ext cx="544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18" idx="3"/>
          </p:cNvCxnSpPr>
          <p:nvPr/>
        </p:nvCxnSpPr>
        <p:spPr>
          <a:xfrm flipH="1">
            <a:off x="5868144" y="4271829"/>
            <a:ext cx="5687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6" idx="0"/>
          </p:cNvCxnSpPr>
          <p:nvPr/>
        </p:nvCxnSpPr>
        <p:spPr>
          <a:xfrm>
            <a:off x="2407716" y="1556510"/>
            <a:ext cx="0" cy="40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3938986" y="5086006"/>
            <a:ext cx="1944216" cy="1305173"/>
            <a:chOff x="1907704" y="2348880"/>
            <a:chExt cx="1944216" cy="1368152"/>
          </a:xfrm>
        </p:grpSpPr>
        <p:sp>
          <p:nvSpPr>
            <p:cNvPr id="53" name="TextBox 52"/>
            <p:cNvSpPr txBox="1"/>
            <p:nvPr/>
          </p:nvSpPr>
          <p:spPr>
            <a:xfrm>
              <a:off x="1907704" y="2492896"/>
              <a:ext cx="1944216" cy="11722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Закрытие записи в карточке пациента</a:t>
              </a:r>
              <a:endParaRPr lang="ru-RU" sz="24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" name="Прямая со стрелкой 55"/>
          <p:cNvCxnSpPr>
            <a:stCxn id="54" idx="3"/>
            <a:endCxn id="25" idx="2"/>
          </p:cNvCxnSpPr>
          <p:nvPr/>
        </p:nvCxnSpPr>
        <p:spPr>
          <a:xfrm>
            <a:off x="5883202" y="5738593"/>
            <a:ext cx="1065062" cy="4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Прием у врача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692696"/>
            <a:ext cx="9144000" cy="62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5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Составление расписания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151890" y="3140968"/>
            <a:ext cx="2028485" cy="1368152"/>
            <a:chOff x="1907704" y="2348880"/>
            <a:chExt cx="1944216" cy="1368152"/>
          </a:xfrm>
        </p:grpSpPr>
        <p:sp>
          <p:nvSpPr>
            <p:cNvPr id="5" name="TextBox 4"/>
            <p:cNvSpPr txBox="1"/>
            <p:nvPr/>
          </p:nvSpPr>
          <p:spPr>
            <a:xfrm>
              <a:off x="1907704" y="2492896"/>
              <a:ext cx="1944216" cy="11353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Заполнить правила составления расписания</a:t>
              </a:r>
              <a:endParaRPr lang="ru-RU" sz="24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686711" y="3140968"/>
            <a:ext cx="2236734" cy="1368152"/>
            <a:chOff x="1889107" y="2348880"/>
            <a:chExt cx="1962813" cy="1368152"/>
          </a:xfrm>
        </p:grpSpPr>
        <p:sp>
          <p:nvSpPr>
            <p:cNvPr id="9" name="TextBox 8"/>
            <p:cNvSpPr txBox="1"/>
            <p:nvPr/>
          </p:nvSpPr>
          <p:spPr>
            <a:xfrm>
              <a:off x="1889107" y="2721749"/>
              <a:ext cx="1944216" cy="62241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Формирование расписания</a:t>
              </a:r>
              <a:endParaRPr lang="ru-RU" sz="24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450972" y="3140968"/>
            <a:ext cx="2331112" cy="1691211"/>
            <a:chOff x="1907704" y="2348880"/>
            <a:chExt cx="1972667" cy="1691211"/>
          </a:xfrm>
        </p:grpSpPr>
        <p:sp>
          <p:nvSpPr>
            <p:cNvPr id="12" name="TextBox 11"/>
            <p:cNvSpPr txBox="1"/>
            <p:nvPr/>
          </p:nvSpPr>
          <p:spPr>
            <a:xfrm>
              <a:off x="1936155" y="2648235"/>
              <a:ext cx="1944216" cy="139185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  <a:spcBef>
                  <a:spcPts val="1200"/>
                </a:spcBef>
              </a:pPr>
              <a:r>
                <a:rPr lang="ru-RU" sz="2400" dirty="0" smtClean="0"/>
                <a:t>Согласование и корректировка расписания</a:t>
              </a:r>
              <a:endParaRPr lang="ru-RU" sz="24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07704" y="2348880"/>
              <a:ext cx="1944216" cy="13681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806092" y="1995254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239677" y="5013176"/>
            <a:ext cx="720080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4" idx="4"/>
            <a:endCxn id="6" idx="0"/>
          </p:cNvCxnSpPr>
          <p:nvPr/>
        </p:nvCxnSpPr>
        <p:spPr>
          <a:xfrm>
            <a:off x="2166132" y="2643326"/>
            <a:ext cx="1" cy="4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3"/>
            <a:endCxn id="10" idx="1"/>
          </p:cNvCxnSpPr>
          <p:nvPr/>
        </p:nvCxnSpPr>
        <p:spPr>
          <a:xfrm>
            <a:off x="3180375" y="3825044"/>
            <a:ext cx="52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13" idx="1"/>
          </p:cNvCxnSpPr>
          <p:nvPr/>
        </p:nvCxnSpPr>
        <p:spPr>
          <a:xfrm>
            <a:off x="5923445" y="3825044"/>
            <a:ext cx="52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3" idx="2"/>
            <a:endCxn id="15" idx="0"/>
          </p:cNvCxnSpPr>
          <p:nvPr/>
        </p:nvCxnSpPr>
        <p:spPr>
          <a:xfrm flipH="1">
            <a:off x="7599717" y="4509120"/>
            <a:ext cx="1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088" y="1363468"/>
            <a:ext cx="27971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Роль – глав. врач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13690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Выявление сущностей.</a:t>
            </a:r>
            <a:br>
              <a:rPr lang="ru-RU" dirty="0" smtClean="0"/>
            </a:br>
            <a:r>
              <a:rPr lang="ru-RU" dirty="0" smtClean="0"/>
              <a:t> Что лишнее?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04864"/>
            <a:ext cx="5753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553708" cy="439248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зрения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888432" cy="48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1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706090"/>
          </a:xfrm>
        </p:spPr>
        <p:txBody>
          <a:bodyPr>
            <a:noAutofit/>
          </a:bodyPr>
          <a:lstStyle/>
          <a:p>
            <a:r>
              <a:rPr lang="ru-RU" dirty="0" smtClean="0">
                <a:effectLst/>
              </a:rPr>
              <a:t>Сущностями бывают: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4400" dirty="0"/>
              <a:t>Документы</a:t>
            </a:r>
          </a:p>
          <a:p>
            <a:pPr>
              <a:spcBef>
                <a:spcPts val="1800"/>
              </a:spcBef>
            </a:pPr>
            <a:r>
              <a:rPr lang="ru-RU" sz="4400" dirty="0" smtClean="0"/>
              <a:t>События</a:t>
            </a:r>
          </a:p>
          <a:p>
            <a:pPr>
              <a:spcBef>
                <a:spcPts val="1800"/>
              </a:spcBef>
            </a:pPr>
            <a:r>
              <a:rPr lang="ru-RU" sz="4400" dirty="0" smtClean="0"/>
              <a:t>Объекты</a:t>
            </a:r>
          </a:p>
          <a:p>
            <a:pPr>
              <a:spcBef>
                <a:spcPts val="1800"/>
              </a:spcBef>
            </a:pPr>
            <a:r>
              <a:rPr lang="ru-RU" sz="4400" dirty="0" smtClean="0"/>
              <a:t>Люди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346" y="4941168"/>
            <a:ext cx="8322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Сущность это отдельная таблица</a:t>
            </a:r>
            <a:endParaRPr lang="ru-RU" sz="4400" dirty="0"/>
          </a:p>
        </p:txBody>
      </p:sp>
      <p:sp>
        <p:nvSpPr>
          <p:cNvPr id="5" name="Овал 4"/>
          <p:cNvSpPr/>
          <p:nvPr/>
        </p:nvSpPr>
        <p:spPr>
          <a:xfrm>
            <a:off x="326279" y="5097524"/>
            <a:ext cx="439215" cy="45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5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Сущности можно определить проанализировав бизнес-процессы:  над чем выполняет операции пользователь – это и есть сущность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Определение сущностей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68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22419" y="2105425"/>
            <a:ext cx="7498080" cy="541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Карточка пациента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Выделяем основные сущности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1603870" y="3102781"/>
            <a:ext cx="7498080" cy="541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Расписание приема специалистов</a:t>
            </a:r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1612610" y="4012309"/>
            <a:ext cx="7498080" cy="541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Больничный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593673" y="4503967"/>
            <a:ext cx="7498080" cy="50414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1593673" y="1628800"/>
            <a:ext cx="7498080" cy="541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Пациент</a:t>
            </a:r>
            <a:endParaRPr lang="ru-RU" dirty="0"/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1603870" y="3571526"/>
            <a:ext cx="7498080" cy="541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Специалист</a:t>
            </a:r>
            <a:endParaRPr lang="ru-RU" dirty="0"/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1622419" y="5008113"/>
            <a:ext cx="7498080" cy="541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Назначенные лекарства</a:t>
            </a:r>
            <a:endParaRPr lang="ru-RU" dirty="0"/>
          </a:p>
        </p:txBody>
      </p:sp>
      <p:sp>
        <p:nvSpPr>
          <p:cNvPr id="10" name="Объект 1"/>
          <p:cNvSpPr txBox="1">
            <a:spLocks/>
          </p:cNvSpPr>
          <p:nvPr/>
        </p:nvSpPr>
        <p:spPr>
          <a:xfrm>
            <a:off x="1578330" y="2639085"/>
            <a:ext cx="7498080" cy="541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Запись на прием</a:t>
            </a:r>
            <a:endParaRPr lang="ru-RU" dirty="0"/>
          </a:p>
        </p:txBody>
      </p:sp>
      <p:sp>
        <p:nvSpPr>
          <p:cNvPr id="11" name="Объект 1"/>
          <p:cNvSpPr txBox="1">
            <a:spLocks/>
          </p:cNvSpPr>
          <p:nvPr/>
        </p:nvSpPr>
        <p:spPr>
          <a:xfrm>
            <a:off x="1622419" y="5482435"/>
            <a:ext cx="7498080" cy="541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Правила составления расписания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4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268760"/>
            <a:ext cx="8250120" cy="5400600"/>
          </a:xfrm>
        </p:spPr>
        <p:txBody>
          <a:bodyPr>
            <a:noAutofit/>
          </a:bodyPr>
          <a:lstStyle/>
          <a:p>
            <a:pPr lvl="1"/>
            <a:r>
              <a:rPr lang="ru-RU" b="1" dirty="0"/>
              <a:t>объекты</a:t>
            </a:r>
            <a:r>
              <a:rPr lang="ru-RU" dirty="0"/>
              <a:t> (Кабинет врача, Назначенный лекарственный препарат) - предметы окружающего мира; </a:t>
            </a:r>
          </a:p>
          <a:p>
            <a:pPr lvl="1"/>
            <a:r>
              <a:rPr lang="ru-RU" b="1" dirty="0"/>
              <a:t>субъекты</a:t>
            </a:r>
            <a:r>
              <a:rPr lang="ru-RU" dirty="0"/>
              <a:t> (Пациент, Специалист) - группа людей, роль;</a:t>
            </a:r>
          </a:p>
          <a:p>
            <a:pPr lvl="1"/>
            <a:r>
              <a:rPr lang="ru-RU" b="1" dirty="0"/>
              <a:t>события </a:t>
            </a:r>
            <a:r>
              <a:rPr lang="ru-RU" dirty="0"/>
              <a:t>(Запись в карточке пациента) - сущность фиксирующая событие, в данном случае это прием врачом пациента;</a:t>
            </a:r>
          </a:p>
          <a:p>
            <a:pPr lvl="1"/>
            <a:r>
              <a:rPr lang="ru-RU" b="1" dirty="0"/>
              <a:t>документы</a:t>
            </a:r>
            <a:r>
              <a:rPr lang="ru-RU" dirty="0"/>
              <a:t> (Больничный лист, Рецепт) - материальный носитель с зафиксированной на нём информацией, который имеет реквизиты, и предназначен для общественного использования;</a:t>
            </a:r>
          </a:p>
          <a:p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Сущностями являются: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8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4892" y="99073"/>
            <a:ext cx="805128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Жизненный цикл информационной</a:t>
            </a:r>
            <a:br>
              <a:rPr lang="ru-RU" dirty="0" smtClean="0"/>
            </a:br>
            <a:r>
              <a:rPr lang="ru-RU" dirty="0" smtClean="0"/>
              <a:t>системы </a:t>
            </a:r>
            <a:endParaRPr lang="ru-RU" dirty="0"/>
          </a:p>
        </p:txBody>
      </p:sp>
      <p:sp>
        <p:nvSpPr>
          <p:cNvPr id="5" name="Дуга 4"/>
          <p:cNvSpPr/>
          <p:nvPr/>
        </p:nvSpPr>
        <p:spPr>
          <a:xfrm>
            <a:off x="3131840" y="2060848"/>
            <a:ext cx="3962044" cy="385230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 rot="16200000">
            <a:off x="3206775" y="2006843"/>
            <a:ext cx="3888433" cy="399644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/>
          <p:cNvSpPr/>
          <p:nvPr/>
        </p:nvSpPr>
        <p:spPr>
          <a:xfrm rot="10800000">
            <a:off x="3152769" y="1934835"/>
            <a:ext cx="4752529" cy="414046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 rot="5400000">
            <a:off x="3458803" y="1934836"/>
            <a:ext cx="4140460" cy="414046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 rot="5400000">
            <a:off x="3966438" y="2402826"/>
            <a:ext cx="3086540" cy="316835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 rot="10800000">
            <a:off x="3966438" y="2361920"/>
            <a:ext cx="3086540" cy="316835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 rot="16200000">
            <a:off x="4031199" y="2706666"/>
            <a:ext cx="2339367" cy="246889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>
            <a:off x="4031198" y="2771427"/>
            <a:ext cx="2339367" cy="246889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уга 12"/>
          <p:cNvSpPr/>
          <p:nvPr/>
        </p:nvSpPr>
        <p:spPr>
          <a:xfrm rot="5400000">
            <a:off x="4374336" y="2949294"/>
            <a:ext cx="1967410" cy="202504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/>
          <p:cNvSpPr/>
          <p:nvPr/>
        </p:nvSpPr>
        <p:spPr>
          <a:xfrm rot="10800000">
            <a:off x="4495550" y="3284983"/>
            <a:ext cx="1803170" cy="166053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/>
          <p:cNvSpPr/>
          <p:nvPr/>
        </p:nvSpPr>
        <p:spPr>
          <a:xfrm rot="16200000">
            <a:off x="4442858" y="3500013"/>
            <a:ext cx="1334289" cy="1231507"/>
          </a:xfrm>
          <a:prstGeom prst="arc">
            <a:avLst>
              <a:gd name="adj1" fmla="val 16200000"/>
              <a:gd name="adj2" fmla="val 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/>
          <p:cNvSpPr/>
          <p:nvPr/>
        </p:nvSpPr>
        <p:spPr>
          <a:xfrm>
            <a:off x="4430786" y="3447570"/>
            <a:ext cx="1334289" cy="1231507"/>
          </a:xfrm>
          <a:prstGeom prst="arc">
            <a:avLst>
              <a:gd name="adj1" fmla="val 16200000"/>
              <a:gd name="adj2" fmla="val 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 flipH="1">
            <a:off x="5717793" y="4315210"/>
            <a:ext cx="113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Версия 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6210936" y="4796733"/>
            <a:ext cx="113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Версия 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6577282" y="5273131"/>
            <a:ext cx="113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Версия 3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270672" y="3987002"/>
            <a:ext cx="6017872" cy="18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401897" y="1843462"/>
            <a:ext cx="3519743" cy="4393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 flipV="1">
            <a:off x="3389849" y="1898153"/>
            <a:ext cx="3724965" cy="4303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Равнобедренный треугольник 33"/>
          <p:cNvSpPr/>
          <p:nvPr/>
        </p:nvSpPr>
        <p:spPr>
          <a:xfrm>
            <a:off x="7522406" y="3573016"/>
            <a:ext cx="148866" cy="144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>
            <a:stCxn id="8" idx="0"/>
            <a:endCxn id="34" idx="3"/>
          </p:cNvCxnSpPr>
          <p:nvPr/>
        </p:nvCxnSpPr>
        <p:spPr>
          <a:xfrm flipH="1" flipV="1">
            <a:off x="7596839" y="3717032"/>
            <a:ext cx="2424" cy="288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 rot="3606611">
            <a:off x="3097824" y="4126977"/>
            <a:ext cx="180359" cy="1472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653330" y="3806860"/>
            <a:ext cx="148866" cy="144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6234752" y="3582006"/>
            <a:ext cx="148866" cy="144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6978546" y="3579770"/>
            <a:ext cx="148866" cy="144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16200000">
            <a:off x="5006379" y="2695187"/>
            <a:ext cx="188114" cy="1655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авнобедренный треугольник 41"/>
          <p:cNvSpPr/>
          <p:nvPr/>
        </p:nvSpPr>
        <p:spPr>
          <a:xfrm rot="3606611">
            <a:off x="4454474" y="4148675"/>
            <a:ext cx="180359" cy="1472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Равнобедренный треугольник 42"/>
          <p:cNvSpPr/>
          <p:nvPr/>
        </p:nvSpPr>
        <p:spPr>
          <a:xfrm rot="16200000">
            <a:off x="5006379" y="1975048"/>
            <a:ext cx="188114" cy="1655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Равнобедренный треугольник 43"/>
          <p:cNvSpPr/>
          <p:nvPr/>
        </p:nvSpPr>
        <p:spPr>
          <a:xfrm rot="12827517">
            <a:off x="5128603" y="6000151"/>
            <a:ext cx="231242" cy="1715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Равнобедренный треугольник 44"/>
          <p:cNvSpPr/>
          <p:nvPr/>
        </p:nvSpPr>
        <p:spPr>
          <a:xfrm rot="3606611">
            <a:off x="3946967" y="4144240"/>
            <a:ext cx="180359" cy="1472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Равнобедренный треугольник 45"/>
          <p:cNvSpPr/>
          <p:nvPr/>
        </p:nvSpPr>
        <p:spPr>
          <a:xfrm rot="12827517">
            <a:off x="5137725" y="5456280"/>
            <a:ext cx="231242" cy="17152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7369190" y="2430834"/>
            <a:ext cx="15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Разработка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требований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82241" y="6237989"/>
            <a:ext cx="14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Внедрение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16861" y="1437448"/>
            <a:ext cx="22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Анализ требований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2744" y="286187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Проектирование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80747" y="4464464"/>
            <a:ext cx="171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Разработка и тестирование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33272" y="4851307"/>
            <a:ext cx="15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Эксплуатация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56169" y="3447570"/>
            <a:ext cx="159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Вывод из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эксплуатации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47800"/>
            <a:ext cx="3744416" cy="2989312"/>
          </a:xfrm>
        </p:spPr>
        <p:txBody>
          <a:bodyPr/>
          <a:lstStyle/>
          <a:p>
            <a:r>
              <a:rPr lang="ru-RU" dirty="0" smtClean="0"/>
              <a:t>ФИО</a:t>
            </a:r>
          </a:p>
          <a:p>
            <a:r>
              <a:rPr lang="ru-RU" dirty="0" smtClean="0"/>
              <a:t>Документ</a:t>
            </a:r>
          </a:p>
          <a:p>
            <a:r>
              <a:rPr lang="ru-RU" dirty="0" smtClean="0"/>
              <a:t>Адрес</a:t>
            </a:r>
          </a:p>
          <a:p>
            <a:r>
              <a:rPr lang="ru-RU" dirty="0" smtClean="0"/>
              <a:t>Код полиса</a:t>
            </a:r>
          </a:p>
          <a:p>
            <a:r>
              <a:rPr lang="ru-RU" dirty="0" smtClean="0"/>
              <a:t>Дата рождения</a:t>
            </a:r>
          </a:p>
          <a:p>
            <a:r>
              <a:rPr lang="ru-RU" dirty="0" smtClean="0"/>
              <a:t>Код </a:t>
            </a:r>
            <a:r>
              <a:rPr lang="ru-RU" dirty="0" err="1" smtClean="0"/>
              <a:t>Мед_книжки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Пациент                Специалист         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5189272" y="1556792"/>
            <a:ext cx="37444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ФИО</a:t>
            </a:r>
          </a:p>
          <a:p>
            <a:r>
              <a:rPr lang="ru-RU" dirty="0" smtClean="0"/>
              <a:t>Документ</a:t>
            </a:r>
          </a:p>
          <a:p>
            <a:r>
              <a:rPr lang="ru-RU" dirty="0" smtClean="0"/>
              <a:t>Адрес</a:t>
            </a:r>
          </a:p>
          <a:p>
            <a:r>
              <a:rPr lang="ru-RU" dirty="0" smtClean="0"/>
              <a:t>Дата рождения</a:t>
            </a:r>
          </a:p>
          <a:p>
            <a:r>
              <a:rPr lang="ru-RU" dirty="0" smtClean="0"/>
              <a:t>Табельный номер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86480" y="5229200"/>
            <a:ext cx="75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 может ли специалист быть пациентом?</a:t>
            </a:r>
            <a:endParaRPr lang="ru-RU" sz="3200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5184648" y="1417638"/>
            <a:ext cx="3744416" cy="373955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ФИО</a:t>
            </a:r>
          </a:p>
          <a:p>
            <a:r>
              <a:rPr lang="ru-RU" dirty="0" smtClean="0"/>
              <a:t>Документ</a:t>
            </a:r>
          </a:p>
          <a:p>
            <a:r>
              <a:rPr lang="ru-RU" dirty="0" smtClean="0"/>
              <a:t>Адрес</a:t>
            </a:r>
          </a:p>
          <a:p>
            <a:r>
              <a:rPr lang="ru-RU" dirty="0" smtClean="0"/>
              <a:t>Код полиса</a:t>
            </a:r>
          </a:p>
          <a:p>
            <a:r>
              <a:rPr lang="ru-RU" dirty="0" smtClean="0"/>
              <a:t>Дата рождения</a:t>
            </a:r>
          </a:p>
          <a:p>
            <a:r>
              <a:rPr lang="ru-RU" dirty="0" smtClean="0"/>
              <a:t>Код </a:t>
            </a:r>
            <a:r>
              <a:rPr lang="ru-RU" dirty="0" err="1" smtClean="0"/>
              <a:t>Мед_книжки</a:t>
            </a:r>
            <a:endParaRPr lang="ru-RU" dirty="0" smtClean="0"/>
          </a:p>
          <a:p>
            <a:r>
              <a:rPr lang="ru-RU" dirty="0" smtClean="0"/>
              <a:t>Табельный номер</a:t>
            </a:r>
          </a:p>
          <a:p>
            <a:r>
              <a:rPr lang="ru-RU" dirty="0" smtClean="0"/>
              <a:t>Зарплата 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3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79712" y="1628800"/>
            <a:ext cx="6448760" cy="864096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82296" indent="0">
              <a:spcBef>
                <a:spcPts val="1800"/>
              </a:spcBef>
              <a:buNone/>
            </a:pPr>
            <a:r>
              <a:rPr lang="ru-RU" b="1" dirty="0"/>
              <a:t>Если какая-нибудь неприятность может произойти, она случиться.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8802"/>
            <a:ext cx="7610136" cy="1143000"/>
          </a:xfrm>
        </p:spPr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 smtClean="0"/>
              <a:t>Мерфи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6021288"/>
            <a:ext cx="591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http://murphy-law.net.ru/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1979712" y="4266118"/>
            <a:ext cx="6448760" cy="1224136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ru-RU" b="1" dirty="0" smtClean="0"/>
              <a:t>Если какая-нибудь неприятность  не может произойти, она все равно случиться.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40537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</a:rPr>
              <a:t>Следствие </a:t>
            </a:r>
            <a:r>
              <a:rPr lang="ru-RU" sz="2800" b="1" dirty="0" err="1" smtClean="0">
                <a:solidFill>
                  <a:schemeClr val="accent5">
                    <a:lumMod val="50000"/>
                  </a:schemeClr>
                </a:solidFill>
              </a:rPr>
              <a:t>Чизхолма</a:t>
            </a:r>
            <a:endParaRPr lang="ru-RU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39310" y="2233421"/>
            <a:ext cx="4104456" cy="2917304"/>
          </a:xfrm>
        </p:spPr>
        <p:txBody>
          <a:bodyPr/>
          <a:lstStyle/>
          <a:p>
            <a:r>
              <a:rPr lang="ru-RU" dirty="0" smtClean="0"/>
              <a:t>Дата приема</a:t>
            </a:r>
          </a:p>
          <a:p>
            <a:r>
              <a:rPr lang="ru-RU" dirty="0" smtClean="0"/>
              <a:t>Начало приема</a:t>
            </a:r>
          </a:p>
          <a:p>
            <a:r>
              <a:rPr lang="ru-RU" dirty="0" smtClean="0"/>
              <a:t>Окончание приема</a:t>
            </a:r>
          </a:p>
          <a:p>
            <a:r>
              <a:rPr lang="ru-RU" dirty="0" smtClean="0"/>
              <a:t>Специалист</a:t>
            </a:r>
          </a:p>
          <a:p>
            <a:r>
              <a:rPr lang="ru-RU" dirty="0" smtClean="0"/>
              <a:t>Кабинет</a:t>
            </a:r>
          </a:p>
          <a:p>
            <a:r>
              <a:rPr lang="ru-RU" dirty="0" smtClean="0"/>
              <a:t>Запись на прием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2335" y="404664"/>
            <a:ext cx="3883721" cy="92211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Расписание приема специалистов</a:t>
            </a:r>
            <a:endParaRPr lang="ru-RU" sz="3600" dirty="0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5270957" y="-8059"/>
            <a:ext cx="4104456" cy="7095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600" dirty="0" smtClean="0"/>
              <a:t>Запись на прием</a:t>
            </a:r>
            <a:endParaRPr lang="ru-RU" sz="3600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087903" y="1772816"/>
            <a:ext cx="4104456" cy="355785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Дата записи</a:t>
            </a:r>
          </a:p>
          <a:p>
            <a:r>
              <a:rPr lang="ru-RU" dirty="0"/>
              <a:t>Дата приема</a:t>
            </a:r>
          </a:p>
          <a:p>
            <a:r>
              <a:rPr lang="ru-RU" dirty="0"/>
              <a:t>Начало приема</a:t>
            </a:r>
          </a:p>
          <a:p>
            <a:r>
              <a:rPr lang="ru-RU" dirty="0"/>
              <a:t>Окончание приема</a:t>
            </a:r>
          </a:p>
          <a:p>
            <a:r>
              <a:rPr lang="ru-RU" dirty="0"/>
              <a:t>Специалист</a:t>
            </a:r>
          </a:p>
          <a:p>
            <a:r>
              <a:rPr lang="ru-RU" dirty="0"/>
              <a:t>Кабинет</a:t>
            </a:r>
          </a:p>
          <a:p>
            <a:r>
              <a:rPr lang="ru-RU" dirty="0" smtClean="0"/>
              <a:t>Пациент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39310" y="2233421"/>
            <a:ext cx="7897186" cy="2275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4824536"/>
          </a:xfrm>
        </p:spPr>
        <p:txBody>
          <a:bodyPr>
            <a:normAutofit fontScale="92500"/>
          </a:bodyPr>
          <a:lstStyle/>
          <a:p>
            <a:pPr marL="82296" indent="0">
              <a:lnSpc>
                <a:spcPts val="3500"/>
              </a:lnSpc>
              <a:buNone/>
            </a:pPr>
            <a:r>
              <a:rPr lang="ru-RU" sz="2800" dirty="0" smtClean="0"/>
              <a:t>Принцип </a:t>
            </a:r>
            <a:r>
              <a:rPr lang="en-US" sz="2800" dirty="0"/>
              <a:t>DRY</a:t>
            </a:r>
            <a:r>
              <a:rPr lang="ru-RU" sz="2800" dirty="0"/>
              <a:t>.</a:t>
            </a:r>
            <a:r>
              <a:rPr lang="ru-RU" sz="2800" b="1" dirty="0"/>
              <a:t> (</a:t>
            </a:r>
            <a:r>
              <a:rPr lang="ru-RU" sz="2800" b="1" dirty="0" err="1"/>
              <a:t>Don’t</a:t>
            </a:r>
            <a:r>
              <a:rPr lang="ru-RU" sz="2800" b="1" dirty="0"/>
              <a:t> </a:t>
            </a:r>
            <a:r>
              <a:rPr lang="ru-RU" sz="2800" b="1" dirty="0" err="1"/>
              <a:t>repeat</a:t>
            </a:r>
            <a:r>
              <a:rPr lang="ru-RU" sz="2800" b="1" dirty="0"/>
              <a:t> </a:t>
            </a:r>
            <a:r>
              <a:rPr lang="ru-RU" sz="2800" b="1" dirty="0" err="1"/>
              <a:t>yourself</a:t>
            </a:r>
            <a:r>
              <a:rPr lang="ru-RU" sz="2800" dirty="0"/>
              <a:t>, </a:t>
            </a:r>
            <a:r>
              <a:rPr lang="ru-RU" sz="2800" b="1" dirty="0"/>
              <a:t>DRY</a:t>
            </a:r>
            <a:r>
              <a:rPr lang="ru-RU" sz="2800" dirty="0"/>
              <a:t> (рус. </a:t>
            </a:r>
            <a:r>
              <a:rPr lang="ru-RU" sz="2800" i="1" dirty="0"/>
              <a:t>не повторяйся</a:t>
            </a:r>
            <a:r>
              <a:rPr lang="ru-RU" sz="2800" dirty="0"/>
              <a:t>) — это принцип разработки программного обеспечения, нацеленный на снижение повторения информации различного рода, особенно в системах со множеством слоёв абстрагирования. Принцип DRY формулируется т</a:t>
            </a:r>
            <a:r>
              <a:rPr lang="ru-RU" sz="2800" dirty="0" smtClean="0"/>
              <a:t>ак:</a:t>
            </a:r>
          </a:p>
          <a:p>
            <a:pPr marL="82296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ru-RU" sz="2800" dirty="0" smtClean="0"/>
              <a:t> </a:t>
            </a:r>
            <a:r>
              <a:rPr lang="ru-RU" sz="2800" b="1" dirty="0"/>
              <a:t>«Каждая часть </a:t>
            </a:r>
            <a:r>
              <a:rPr lang="ru-RU" sz="2800" b="1" dirty="0" smtClean="0"/>
              <a:t>данных </a:t>
            </a:r>
            <a:r>
              <a:rPr lang="ru-RU" sz="2800" b="1" dirty="0"/>
              <a:t>должна иметь единственное, непротиворечивое и авторитетное представление в рамках системы</a:t>
            </a:r>
            <a:r>
              <a:rPr lang="ru-RU" sz="2800" b="1" dirty="0" smtClean="0"/>
              <a:t>»</a:t>
            </a:r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984776" cy="1080120"/>
          </a:xfrm>
        </p:spPr>
        <p:txBody>
          <a:bodyPr>
            <a:noAutofit/>
          </a:bodyPr>
          <a:lstStyle/>
          <a:p>
            <a:r>
              <a:rPr lang="ru-RU" sz="3600" dirty="0" smtClean="0"/>
              <a:t>Главный принцип определения сущностей и атрибутов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986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Первые сущности и связи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56" y="1124744"/>
            <a:ext cx="689659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Странная связь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7"/>
          <a:stretch/>
        </p:blipFill>
        <p:spPr>
          <a:xfrm>
            <a:off x="1547664" y="1340768"/>
            <a:ext cx="6896590" cy="3168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5608" y="5085184"/>
            <a:ext cx="7168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Вторичный ключ тоже подходит для организации связей между таблицами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33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39556" y="908720"/>
            <a:ext cx="7818072" cy="5760640"/>
          </a:xfrm>
        </p:spPr>
        <p:txBody>
          <a:bodyPr>
            <a:noAutofit/>
          </a:bodyPr>
          <a:lstStyle/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Отражает </a:t>
            </a:r>
            <a:r>
              <a:rPr lang="ru-RU" sz="2300" dirty="0"/>
              <a:t>ли имя сущности суть данного объекта?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Нет </a:t>
            </a:r>
            <a:r>
              <a:rPr lang="ru-RU" sz="2300" dirty="0"/>
              <a:t>ли пересечения с другими сущностями?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Имеются </a:t>
            </a:r>
            <a:r>
              <a:rPr lang="ru-RU" sz="2300" dirty="0"/>
              <a:t>ли хотя бы два </a:t>
            </a:r>
            <a:r>
              <a:rPr lang="ru-RU" sz="2300" dirty="0" smtClean="0"/>
              <a:t>атрибута?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Есть </a:t>
            </a:r>
            <a:r>
              <a:rPr lang="ru-RU" sz="2300" dirty="0"/>
              <a:t>ли синонимы/омонимы данной сущности?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/>
              <a:t>Нет ли уже такой сущности, возможно, под другим именем?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Сущность </a:t>
            </a:r>
            <a:r>
              <a:rPr lang="ru-RU" sz="2300" dirty="0"/>
              <a:t>определена полностью?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Имеется </a:t>
            </a:r>
            <a:r>
              <a:rPr lang="ru-RU" sz="2300" dirty="0"/>
              <a:t>ли </a:t>
            </a:r>
            <a:r>
              <a:rPr lang="ru-RU" sz="2300" dirty="0" smtClean="0"/>
              <a:t>у сущности хотя </a:t>
            </a:r>
            <a:r>
              <a:rPr lang="ru-RU" sz="2300" dirty="0"/>
              <a:t>бы одна связь?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Существует </a:t>
            </a:r>
            <a:r>
              <a:rPr lang="ru-RU" sz="2300" dirty="0"/>
              <a:t>ли хотя бы одна функция по созданию, поиску, </a:t>
            </a:r>
            <a:r>
              <a:rPr lang="ru-RU" sz="2300" dirty="0" smtClean="0"/>
              <a:t>корректировке</a:t>
            </a:r>
            <a:r>
              <a:rPr lang="ru-RU" sz="2300" dirty="0"/>
              <a:t>, удалению, </a:t>
            </a:r>
            <a:r>
              <a:rPr lang="ru-RU" sz="2300" dirty="0" smtClean="0"/>
              <a:t>и </a:t>
            </a:r>
            <a:r>
              <a:rPr lang="ru-RU" sz="2300" dirty="0"/>
              <a:t>использованию значения сущности?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Ведется </a:t>
            </a:r>
            <a:r>
              <a:rPr lang="ru-RU" sz="2300" dirty="0"/>
              <a:t>ли история изменений?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Не </a:t>
            </a:r>
            <a:r>
              <a:rPr lang="ru-RU" sz="2300" dirty="0"/>
              <a:t>имеет ли сущность слишком общий смысл?</a:t>
            </a:r>
          </a:p>
          <a:p>
            <a:pPr marL="355600" indent="-274638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ru-RU" sz="2300" dirty="0" smtClean="0"/>
              <a:t>Достаточен </a:t>
            </a:r>
            <a:r>
              <a:rPr lang="ru-RU" sz="2300" dirty="0"/>
              <a:t>ли уровень обобщения, воплощенный в ней?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Вопросы для сущностей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5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60272" y="1628800"/>
            <a:ext cx="7560840" cy="4589438"/>
          </a:xfrm>
        </p:spPr>
        <p:txBody>
          <a:bodyPr/>
          <a:lstStyle/>
          <a:p>
            <a:r>
              <a:rPr lang="ru-RU" dirty="0" smtClean="0"/>
              <a:t>Номер карточки</a:t>
            </a:r>
          </a:p>
          <a:p>
            <a:r>
              <a:rPr lang="ru-RU" dirty="0" smtClean="0"/>
              <a:t>Дата приема</a:t>
            </a:r>
          </a:p>
          <a:p>
            <a:r>
              <a:rPr lang="ru-RU" dirty="0" smtClean="0"/>
              <a:t>Время приема в соответствии</a:t>
            </a:r>
          </a:p>
          <a:p>
            <a:pPr marL="82296" indent="0">
              <a:buNone/>
            </a:pPr>
            <a:r>
              <a:rPr lang="ru-RU" dirty="0" smtClean="0"/>
              <a:t>    с расписанием</a:t>
            </a:r>
          </a:p>
          <a:p>
            <a:r>
              <a:rPr lang="ru-RU" dirty="0" smtClean="0"/>
              <a:t>Симптомы</a:t>
            </a:r>
          </a:p>
          <a:p>
            <a:r>
              <a:rPr lang="ru-RU" dirty="0" smtClean="0"/>
              <a:t>Диагноз</a:t>
            </a:r>
          </a:p>
          <a:p>
            <a:r>
              <a:rPr lang="ru-RU" dirty="0" smtClean="0"/>
              <a:t>Операции с больничным</a:t>
            </a:r>
          </a:p>
          <a:p>
            <a:r>
              <a:rPr lang="ru-RU" dirty="0" smtClean="0"/>
              <a:t>Назначение анализов</a:t>
            </a:r>
          </a:p>
          <a:p>
            <a:r>
              <a:rPr lang="ru-RU" dirty="0" smtClean="0"/>
              <a:t>Назначение лекарств</a:t>
            </a:r>
          </a:p>
          <a:p>
            <a:r>
              <a:rPr lang="ru-RU" dirty="0" smtClean="0"/>
              <a:t>Повторная запись на прием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Карточка Пациента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96336" y="184482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764704"/>
            <a:ext cx="7746064" cy="5976664"/>
          </a:xfrm>
        </p:spPr>
        <p:txBody>
          <a:bodyPr>
            <a:normAutofit fontScale="25000" lnSpcReduction="20000"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ru-RU" sz="8000" b="1" dirty="0"/>
              <a:t>Список проверочных вопросов для атрибута: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/>
              <a:t>Является ли наименование атрибута существительным единственного числа, отражающим суть обозначаемого атрибутом свойства? 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 smtClean="0"/>
              <a:t>Имеет </a:t>
            </a:r>
            <a:r>
              <a:rPr lang="ru-RU" sz="8000" dirty="0"/>
              <a:t>ли атрибут только одно значение в каждый момент времени? </a:t>
            </a:r>
          </a:p>
          <a:p>
            <a:pPr marL="357188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/>
              <a:t>Есть ли необходимость в истории изменений? 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 smtClean="0"/>
              <a:t>Отсутствуют </a:t>
            </a:r>
            <a:r>
              <a:rPr lang="ru-RU" sz="8000" dirty="0"/>
              <a:t>ли повторяющиеся значения (или группы)? 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/>
              <a:t>Описаны ли формат, длина, допустимые значения, алгоритм получения и т.п.? </a:t>
            </a:r>
          </a:p>
          <a:p>
            <a:pPr marL="357188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/>
              <a:t>Если значение атрибута является обязательным, всегда ли оно известно? 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 smtClean="0"/>
              <a:t>Не </a:t>
            </a:r>
            <a:r>
              <a:rPr lang="ru-RU" sz="8000" dirty="0"/>
              <a:t>может ли этот атрибут быть пропущенной </a:t>
            </a:r>
            <a:r>
              <a:rPr lang="ru-RU" sz="8000" dirty="0" smtClean="0"/>
              <a:t>сущностью? </a:t>
            </a:r>
            <a:endParaRPr lang="ru-RU" sz="8000" dirty="0"/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/>
              <a:t>Не может ли он быть пропущенной связью? 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 smtClean="0"/>
              <a:t>Зависит </a:t>
            </a:r>
            <a:r>
              <a:rPr lang="ru-RU" sz="8000" dirty="0"/>
              <a:t>ли его значение только от данной сущности? 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 smtClean="0"/>
              <a:t>Зависит </a:t>
            </a:r>
            <a:r>
              <a:rPr lang="ru-RU" sz="8000" dirty="0"/>
              <a:t>ли его значение только от уникального ключа? </a:t>
            </a:r>
          </a:p>
          <a:p>
            <a:pPr marL="357188" lvl="0" indent="-357188">
              <a:lnSpc>
                <a:spcPts val="22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8000" dirty="0"/>
              <a:t>Зависит ли его значение от значений некоторых атрибутов, не включенных в уникальный ключ?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Сущности и атрибуты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79208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Мед_карточка</a:t>
            </a:r>
            <a:r>
              <a:rPr lang="ru-RU" dirty="0" smtClean="0"/>
              <a:t> и вокруг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2367"/>
            <a:ext cx="9036496" cy="54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2060848"/>
            <a:ext cx="7746064" cy="4320480"/>
          </a:xfrm>
        </p:spPr>
        <p:txBody>
          <a:bodyPr>
            <a:normAutofit/>
          </a:bodyPr>
          <a:lstStyle/>
          <a:p>
            <a:pPr marL="596646" lvl="0" indent="-514350">
              <a:lnSpc>
                <a:spcPts val="33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ru-RU" sz="3600" dirty="0"/>
              <a:t>Определение </a:t>
            </a:r>
            <a:r>
              <a:rPr lang="ru-RU" sz="3600" dirty="0" smtClean="0"/>
              <a:t>целей,  задач и </a:t>
            </a:r>
            <a:r>
              <a:rPr lang="ru-RU" sz="3600" dirty="0"/>
              <a:t>результатов проекта.</a:t>
            </a:r>
          </a:p>
          <a:p>
            <a:pPr marL="596646" lvl="0" indent="-514350">
              <a:lnSpc>
                <a:spcPts val="33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ru-RU" sz="3600" dirty="0" smtClean="0"/>
              <a:t>Определение </a:t>
            </a:r>
            <a:r>
              <a:rPr lang="ru-RU" sz="3600" dirty="0"/>
              <a:t>ограничений и допущений проекта.</a:t>
            </a:r>
          </a:p>
          <a:p>
            <a:pPr marL="596646" indent="-514350">
              <a:lnSpc>
                <a:spcPts val="33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ru-RU" sz="3600" dirty="0"/>
              <a:t>Определение критериев успеха и неудачи проекта.</a:t>
            </a:r>
          </a:p>
          <a:p>
            <a:pPr marL="596646" lvl="0" indent="-514350">
              <a:lnSpc>
                <a:spcPts val="3300"/>
              </a:lnSpc>
              <a:spcBef>
                <a:spcPts val="2400"/>
              </a:spcBef>
              <a:buFont typeface="+mj-lt"/>
              <a:buAutoNum type="arabicPeriod"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7350" y="260648"/>
            <a:ext cx="7498080" cy="90872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Проектирование. Начальный этап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4061" y="260648"/>
            <a:ext cx="7498080" cy="1143000"/>
          </a:xfrm>
        </p:spPr>
        <p:txBody>
          <a:bodyPr>
            <a:normAutofit/>
          </a:bodyPr>
          <a:lstStyle/>
          <a:p>
            <a:r>
              <a:rPr lang="ru-RU" sz="4400" dirty="0">
                <a:effectLst/>
              </a:rPr>
              <a:t>Определение </a:t>
            </a:r>
            <a:r>
              <a:rPr lang="ru-RU" sz="4400" dirty="0" smtClean="0">
                <a:effectLst/>
              </a:rPr>
              <a:t>ключей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8"/>
            <a:ext cx="7956376" cy="4752528"/>
          </a:xfrm>
        </p:spPr>
        <p:txBody>
          <a:bodyPr>
            <a:normAutofit/>
          </a:bodyPr>
          <a:lstStyle/>
          <a:p>
            <a:pPr marL="82296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800" dirty="0" smtClean="0"/>
              <a:t>Первичным ключом может быть только суррогатный ключ. Обычно это счетчики (последовательности), которыми СУБД автоматически заполняет ключевые поля при добавлении записи.</a:t>
            </a:r>
          </a:p>
          <a:p>
            <a:pPr marL="82296" indent="0">
              <a:lnSpc>
                <a:spcPts val="4000"/>
              </a:lnSpc>
              <a:spcBef>
                <a:spcPts val="0"/>
              </a:spcBef>
              <a:buNone/>
            </a:pPr>
            <a:endParaRPr lang="ru-RU" sz="3800" dirty="0" smtClean="0"/>
          </a:p>
          <a:p>
            <a:pPr marL="82296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800" dirty="0" smtClean="0"/>
              <a:t>Не путайте ключи и индексы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201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42464" y="1916832"/>
            <a:ext cx="7884368" cy="4115544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ru-RU" sz="4000" dirty="0" smtClean="0"/>
              <a:t>Ключи служат для организации связей между таблицами</a:t>
            </a:r>
          </a:p>
          <a:p>
            <a:pPr>
              <a:lnSpc>
                <a:spcPts val="3900"/>
              </a:lnSpc>
            </a:pPr>
            <a:endParaRPr lang="ru-RU" sz="4000" dirty="0"/>
          </a:p>
          <a:p>
            <a:pPr>
              <a:lnSpc>
                <a:spcPts val="3900"/>
              </a:lnSpc>
            </a:pPr>
            <a:r>
              <a:rPr lang="ru-RU" sz="4000" dirty="0" smtClean="0"/>
              <a:t>Индексы создаются для организации (ускорения) поиска и сортировки записей таблицы</a:t>
            </a:r>
            <a:endParaRPr lang="ru-RU" sz="4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и индексы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4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2132856"/>
            <a:ext cx="7498080" cy="1008112"/>
          </a:xfrm>
        </p:spPr>
        <p:txBody>
          <a:bodyPr/>
          <a:lstStyle/>
          <a:p>
            <a:pPr marL="82296" indent="0">
              <a:spcBef>
                <a:spcPts val="1200"/>
              </a:spcBef>
              <a:buNone/>
            </a:pPr>
            <a:r>
              <a:rPr lang="ru-RU" dirty="0" smtClean="0"/>
              <a:t>Может ли </a:t>
            </a:r>
            <a:r>
              <a:rPr lang="ru-RU" dirty="0"/>
              <a:t>внешний ключ принимать неопределенные значения (</a:t>
            </a:r>
            <a:r>
              <a:rPr lang="ru-RU" dirty="0" smtClean="0"/>
              <a:t>NULL)?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Три основных вопроса про ключи и записи (вопрос 1)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573016"/>
            <a:ext cx="705678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Конечно может!!!</a:t>
            </a:r>
          </a:p>
          <a:p>
            <a:pPr algn="ctr">
              <a:spcBef>
                <a:spcPts val="1800"/>
              </a:spcBef>
            </a:pPr>
            <a:r>
              <a:rPr lang="ru-RU" sz="3600" b="1" dirty="0" smtClean="0"/>
              <a:t>Например в учебном плане есть дисциплина, но мы  еще не  знаем, кто будет ее читать!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215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53911" y="2060848"/>
            <a:ext cx="7776864" cy="1872208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ru-RU" dirty="0"/>
              <a:t>Что должно происходить при </a:t>
            </a:r>
            <a:endParaRPr lang="ru-RU" dirty="0" smtClean="0"/>
          </a:p>
          <a:p>
            <a:pPr marL="82296" indent="0" algn="ctr">
              <a:buNone/>
            </a:pPr>
            <a:r>
              <a:rPr lang="ru-RU" dirty="0" smtClean="0"/>
              <a:t>ИЗМЕНЕНИИ </a:t>
            </a:r>
            <a:r>
              <a:rPr lang="ru-RU" dirty="0"/>
              <a:t>первичного ключа целевой сущности, на которую ссылается внешний ключ</a:t>
            </a:r>
            <a:r>
              <a:rPr lang="ru-RU" dirty="0" smtClean="0"/>
              <a:t>?</a:t>
            </a:r>
          </a:p>
          <a:p>
            <a:pPr marL="82296" indent="0">
              <a:buNone/>
            </a:pPr>
            <a:endParaRPr lang="ru-RU" dirty="0"/>
          </a:p>
          <a:p>
            <a:pPr marL="82296" indent="0" algn="ctr">
              <a:buNone/>
            </a:pPr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3303" y="332656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Три основных вопроса про ключи и записи (вопрос 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3911" y="4077072"/>
            <a:ext cx="7884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База данных развалится!!!</a:t>
            </a:r>
          </a:p>
          <a:p>
            <a:pPr algn="ctr"/>
            <a:r>
              <a:rPr lang="ru-RU" sz="3200" b="1" dirty="0" smtClean="0"/>
              <a:t>НО, поскольку мы определяем первичные ключи только как суррогатные</a:t>
            </a:r>
          </a:p>
          <a:p>
            <a:pPr algn="ctr"/>
            <a:r>
              <a:rPr lang="ru-RU" sz="3200" b="1" dirty="0" smtClean="0"/>
              <a:t> </a:t>
            </a:r>
            <a:r>
              <a:rPr lang="ru-RU" sz="3200" b="1" dirty="0"/>
              <a:t>(т.е. это не атрибут сущности</a:t>
            </a:r>
            <a:r>
              <a:rPr lang="ru-RU" sz="3200" b="1" dirty="0" smtClean="0"/>
              <a:t>),</a:t>
            </a:r>
          </a:p>
          <a:p>
            <a:pPr algn="ctr"/>
            <a:r>
              <a:rPr lang="ru-RU" sz="3200" b="1" dirty="0" smtClean="0"/>
              <a:t> </a:t>
            </a:r>
            <a:r>
              <a:rPr lang="ru-RU" sz="3200" b="1" dirty="0"/>
              <a:t>то меняться </a:t>
            </a:r>
            <a:r>
              <a:rPr lang="ru-RU" sz="3200" b="1" dirty="0" smtClean="0"/>
              <a:t>они </a:t>
            </a:r>
            <a:r>
              <a:rPr lang="ru-RU" sz="3200" b="1" dirty="0"/>
              <a:t>не </a:t>
            </a:r>
            <a:r>
              <a:rPr lang="ru-RU" sz="3200" b="1" dirty="0" smtClean="0"/>
              <a:t>будут</a:t>
            </a:r>
            <a:r>
              <a:rPr lang="ru-RU" sz="3200" b="1" dirty="0"/>
              <a:t>!!!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61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1728192"/>
          </a:xfrm>
        </p:spPr>
        <p:txBody>
          <a:bodyPr>
            <a:normAutofit/>
          </a:bodyPr>
          <a:lstStyle/>
          <a:p>
            <a:pPr marL="82296" indent="0" algn="ctr">
              <a:lnSpc>
                <a:spcPts val="3400"/>
              </a:lnSpc>
              <a:buNone/>
            </a:pPr>
            <a:r>
              <a:rPr lang="ru-RU" dirty="0"/>
              <a:t>Что должно случиться при попытке УДАЛЕНИЯ целевой сущности, на которую ссылается внешний ключ?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Три основных вопроса про ключи и записи (вопрос 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4268" y="4005064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База данных развалится!</a:t>
            </a:r>
          </a:p>
          <a:p>
            <a:pPr algn="ctr"/>
            <a:r>
              <a:rPr lang="ru-RU" sz="3600" b="1" dirty="0" smtClean="0"/>
              <a:t>Никогда не удаляйте из базы данных записи!!!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751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908720"/>
            <a:ext cx="8028384" cy="5832648"/>
          </a:xfrm>
        </p:spPr>
        <p:txBody>
          <a:bodyPr>
            <a:noAutofit/>
          </a:bodyPr>
          <a:lstStyle/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Имеется </a:t>
            </a:r>
            <a:r>
              <a:rPr lang="ru-RU" sz="2800" dirty="0"/>
              <a:t>ли ее описание для каждой участвующей стороны, точно ли </a:t>
            </a:r>
            <a:r>
              <a:rPr lang="ru-RU" sz="2800" dirty="0" smtClean="0"/>
              <a:t>оно отражает </a:t>
            </a:r>
            <a:r>
              <a:rPr lang="ru-RU" sz="2800" dirty="0"/>
              <a:t>содержание связи и вписывается ли в принятый синтаксис?</a:t>
            </a:r>
          </a:p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Участвуют </a:t>
            </a:r>
            <a:r>
              <a:rPr lang="ru-RU" sz="2800" dirty="0"/>
              <a:t>ли в ней только две стороны?</a:t>
            </a:r>
          </a:p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Заданы </a:t>
            </a:r>
            <a:r>
              <a:rPr lang="ru-RU" sz="2800" dirty="0"/>
              <a:t>ли степень связи и обязательность для каждой стороны?</a:t>
            </a:r>
          </a:p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Допустима </a:t>
            </a:r>
            <a:r>
              <a:rPr lang="ru-RU" sz="2800" dirty="0"/>
              <a:t>ли конструкция связи?</a:t>
            </a:r>
          </a:p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Не </a:t>
            </a:r>
            <a:r>
              <a:rPr lang="ru-RU" sz="2800" dirty="0"/>
              <a:t>относится ли конструкция связи к редко используемым?</a:t>
            </a:r>
          </a:p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Не </a:t>
            </a:r>
            <a:r>
              <a:rPr lang="ru-RU" sz="2800" dirty="0"/>
              <a:t>является ли она избыточной?</a:t>
            </a:r>
          </a:p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Не </a:t>
            </a:r>
            <a:r>
              <a:rPr lang="ru-RU" sz="2800" dirty="0"/>
              <a:t>изменяется ли она с течением времени?</a:t>
            </a:r>
          </a:p>
          <a:p>
            <a:pPr marL="452438" indent="-342900">
              <a:lnSpc>
                <a:spcPts val="2500"/>
              </a:lnSpc>
              <a:spcBef>
                <a:spcPts val="800"/>
              </a:spcBef>
              <a:buFont typeface="+mj-lt"/>
              <a:buAutoNum type="arabicPeriod"/>
            </a:pPr>
            <a:r>
              <a:rPr lang="ru-RU" sz="2800" dirty="0" smtClean="0"/>
              <a:t>Если </a:t>
            </a:r>
            <a:r>
              <a:rPr lang="ru-RU" sz="2800" dirty="0"/>
              <a:t>связь обязательная, всегда ли она отражает отношение к </a:t>
            </a:r>
            <a:r>
              <a:rPr lang="ru-RU" sz="2800" dirty="0" smtClean="0"/>
              <a:t>сущности, представляющей </a:t>
            </a:r>
            <a:r>
              <a:rPr lang="ru-RU" sz="2800" dirty="0"/>
              <a:t>противоположную сторону</a:t>
            </a:r>
            <a:r>
              <a:rPr lang="ru-RU" sz="2800" dirty="0" smtClean="0"/>
              <a:t>?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27016" y="188640"/>
            <a:ext cx="7498080" cy="535458"/>
          </a:xfrm>
        </p:spPr>
        <p:txBody>
          <a:bodyPr>
            <a:normAutofit fontScale="90000"/>
          </a:bodyPr>
          <a:lstStyle/>
          <a:p>
            <a:r>
              <a:rPr lang="ru-RU" dirty="0"/>
              <a:t>Вопросы для </a:t>
            </a:r>
            <a:r>
              <a:rPr lang="ru-RU" dirty="0" smtClean="0"/>
              <a:t>связей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0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Историчность. Курсы валют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7638"/>
            <a:ext cx="6480355" cy="51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1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ru-RU" dirty="0" smtClean="0"/>
              <a:t>Историчность. Курсы валют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35" y="1340768"/>
            <a:ext cx="7651232" cy="51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12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864096"/>
          </a:xfrm>
        </p:spPr>
        <p:txBody>
          <a:bodyPr>
            <a:normAutofit/>
          </a:bodyPr>
          <a:lstStyle/>
          <a:p>
            <a:r>
              <a:rPr lang="ru-RU" dirty="0" smtClean="0"/>
              <a:t>Попытка «обрезания» базы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772816"/>
            <a:ext cx="6696744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Документы за последние 5 лет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3573016"/>
            <a:ext cx="6696744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Документы за предыдущие 5 лет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9476" y="3592489"/>
            <a:ext cx="7065168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7412833" y="3592490"/>
            <a:ext cx="0" cy="2068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2555776" y="3573017"/>
            <a:ext cx="0" cy="3284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940152" y="3573018"/>
            <a:ext cx="0" cy="16424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283968" y="3556554"/>
            <a:ext cx="0" cy="268075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486172" y="5289812"/>
            <a:ext cx="146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Ипотека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239196" y="5270017"/>
            <a:ext cx="142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Кредит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052257" y="4448689"/>
            <a:ext cx="1159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Депозит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6294570" y="4655338"/>
            <a:ext cx="170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Паевой взнос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855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Секционирование таблиц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1070451"/>
            <a:ext cx="724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 </a:t>
            </a:r>
            <a:r>
              <a:rPr lang="ru-RU" sz="2400" b="1" dirty="0" smtClean="0"/>
              <a:t>       </a:t>
            </a:r>
            <a:r>
              <a:rPr lang="ru-RU" sz="2400" b="1" dirty="0"/>
              <a:t>Секционирование</a:t>
            </a:r>
            <a:r>
              <a:rPr lang="ru-RU" sz="2400" dirty="0"/>
              <a:t> (англ. </a:t>
            </a:r>
            <a:r>
              <a:rPr lang="ru-RU" sz="2400" i="1" dirty="0" err="1"/>
              <a:t>partitioning</a:t>
            </a:r>
            <a:r>
              <a:rPr lang="ru-RU" sz="2400" dirty="0"/>
              <a:t>) — разделение хранимых объектов баз данных </a:t>
            </a:r>
            <a:r>
              <a:rPr lang="ru-RU" sz="2400" dirty="0" smtClean="0"/>
              <a:t>на </a:t>
            </a:r>
            <a:r>
              <a:rPr lang="ru-RU" sz="2400" dirty="0"/>
              <a:t>отдельные части с раздельными параметрами физического хранения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3212976"/>
            <a:ext cx="309634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Документы за последний год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4785861"/>
            <a:ext cx="309634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Документы за </a:t>
            </a:r>
            <a:r>
              <a:rPr lang="ru-RU" sz="2400" dirty="0" smtClean="0">
                <a:solidFill>
                  <a:schemeClr val="tx1"/>
                </a:solidFill>
              </a:rPr>
              <a:t>предыдущий </a:t>
            </a:r>
            <a:r>
              <a:rPr lang="ru-RU" sz="2400" dirty="0">
                <a:solidFill>
                  <a:schemeClr val="tx1"/>
                </a:solidFill>
              </a:rPr>
              <a:t>год</a:t>
            </a:r>
          </a:p>
          <a:p>
            <a:pPr algn="ctr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4785861"/>
            <a:ext cx="309634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Записи по </a:t>
            </a:r>
            <a:r>
              <a:rPr lang="ru-RU" sz="2400" dirty="0" smtClean="0">
                <a:solidFill>
                  <a:schemeClr val="tx1"/>
                </a:solidFill>
              </a:rPr>
              <a:t>пассивным </a:t>
            </a:r>
            <a:r>
              <a:rPr lang="ru-RU" sz="2400" dirty="0">
                <a:solidFill>
                  <a:schemeClr val="tx1"/>
                </a:solidFill>
              </a:rPr>
              <a:t>пользователям</a:t>
            </a:r>
          </a:p>
          <a:p>
            <a:pPr algn="ctr"/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3212976"/>
            <a:ext cx="309634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Записи по активным пользователям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31640" y="1268760"/>
            <a:ext cx="7488832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b="1" i="1" dirty="0"/>
              <a:t>Требования</a:t>
            </a:r>
            <a:r>
              <a:rPr lang="ru-RU" sz="2000" i="1" dirty="0"/>
              <a:t> — это спецификация того, что должно быть </a:t>
            </a:r>
            <a:r>
              <a:rPr lang="ru-RU" sz="2000" i="1" dirty="0" smtClean="0"/>
              <a:t>реализовано.</a:t>
            </a:r>
            <a:endParaRPr lang="ru-RU" sz="2000" dirty="0"/>
          </a:p>
          <a:p>
            <a:pPr marL="82296" indent="0">
              <a:lnSpc>
                <a:spcPct val="120000"/>
              </a:lnSpc>
              <a:buNone/>
            </a:pPr>
            <a:r>
              <a:rPr lang="ru-RU" sz="2000" i="1" dirty="0" smtClean="0"/>
              <a:t>В </a:t>
            </a:r>
            <a:r>
              <a:rPr lang="ru-RU" sz="2000" i="1" dirty="0"/>
              <a:t>них описано поведение системы, свойства системы </a:t>
            </a:r>
            <a:r>
              <a:rPr lang="ru-RU" sz="2000" i="1" dirty="0" smtClean="0"/>
              <a:t>и </a:t>
            </a:r>
            <a:r>
              <a:rPr lang="ru-RU" sz="2000" i="1" dirty="0"/>
              <a:t>ее </a:t>
            </a:r>
            <a:r>
              <a:rPr lang="ru-RU" sz="2000" i="1" dirty="0" smtClean="0"/>
              <a:t>атрибуты.  Требования </a:t>
            </a:r>
            <a:r>
              <a:rPr lang="ru-RU" sz="2000" i="1" dirty="0"/>
              <a:t>могут служить ограничениями в процессе разработки системы</a:t>
            </a:r>
            <a:r>
              <a:rPr lang="ru-RU" sz="2000" i="1" dirty="0" smtClean="0"/>
              <a:t>.</a:t>
            </a:r>
            <a:endParaRPr lang="ru-RU" sz="2000" dirty="0"/>
          </a:p>
          <a:p>
            <a:pPr marL="82296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ru-RU" sz="2000" dirty="0" smtClean="0"/>
          </a:p>
          <a:p>
            <a:pPr marL="82296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 smtClean="0"/>
              <a:t>	Это </a:t>
            </a:r>
            <a:r>
              <a:rPr lang="ru-RU" sz="2000" dirty="0"/>
              <a:t>определение учитывает самые разные типы информации, которые в совокупности называются </a:t>
            </a:r>
            <a:r>
              <a:rPr lang="ru-RU" sz="2000" i="1" dirty="0"/>
              <a:t>требованиями</a:t>
            </a:r>
            <a:r>
              <a:rPr lang="ru-RU" sz="2000" dirty="0"/>
              <a:t>. Требования охватывают как видение пользователя, так и внешнее поведение системы, а также представление разработчика о некоторых внутренних характеристиках. Они включают как поведение системы в определенных условиях, так и свойства, которые делают систему полезной и даже доставляющей удовольствие конечным пользователям.</a:t>
            </a:r>
          </a:p>
          <a:p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188640"/>
            <a:ext cx="7282056" cy="850106"/>
          </a:xfrm>
        </p:spPr>
        <p:txBody>
          <a:bodyPr/>
          <a:lstStyle/>
          <a:p>
            <a:r>
              <a:rPr lang="ru-RU" dirty="0" smtClean="0"/>
              <a:t>Требования к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8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051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ru-RU" sz="2800" b="1" dirty="0" smtClean="0"/>
              <a:t>     Кластеризация</a:t>
            </a:r>
            <a:r>
              <a:rPr lang="ru-RU" sz="2800" dirty="0"/>
              <a:t>— это попытка разместить рядом в одном физическом блоке данные тех </a:t>
            </a:r>
            <a:r>
              <a:rPr lang="ru-RU" sz="2800" dirty="0" smtClean="0"/>
              <a:t>записей, </a:t>
            </a:r>
            <a:r>
              <a:rPr lang="ru-RU" sz="2800" dirty="0"/>
              <a:t>доступ к которым осуществляется при помощи одинаковых значений </a:t>
            </a:r>
            <a:r>
              <a:rPr lang="ru-RU" sz="2800" dirty="0" smtClean="0"/>
              <a:t>ключа.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Кластеризация таблиц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4355976" y="3270177"/>
          <a:ext cx="417646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24">
                  <a:extLst>
                    <a:ext uri="{9D8B030D-6E8A-4147-A177-3AD203B41FA5}">
                      <a16:colId xmlns:a16="http://schemas.microsoft.com/office/drawing/2014/main" val="79793540"/>
                    </a:ext>
                  </a:extLst>
                </a:gridCol>
                <a:gridCol w="1967880">
                  <a:extLst>
                    <a:ext uri="{9D8B030D-6E8A-4147-A177-3AD203B41FA5}">
                      <a16:colId xmlns:a16="http://schemas.microsoft.com/office/drawing/2014/main" val="2955045384"/>
                    </a:ext>
                  </a:extLst>
                </a:gridCol>
                <a:gridCol w="586229">
                  <a:extLst>
                    <a:ext uri="{9D8B030D-6E8A-4147-A177-3AD203B41FA5}">
                      <a16:colId xmlns:a16="http://schemas.microsoft.com/office/drawing/2014/main" val="452596355"/>
                    </a:ext>
                  </a:extLst>
                </a:gridCol>
                <a:gridCol w="853930">
                  <a:extLst>
                    <a:ext uri="{9D8B030D-6E8A-4147-A177-3AD203B41FA5}">
                      <a16:colId xmlns:a16="http://schemas.microsoft.com/office/drawing/2014/main" val="218587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Ключ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 документа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Сумма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8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21.12.2015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21.12.2015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20.12.2015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20.12.2015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0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3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2244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91680" y="3270177"/>
          <a:ext cx="20398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>
                  <a:extLst>
                    <a:ext uri="{9D8B030D-6E8A-4147-A177-3AD203B41FA5}">
                      <a16:colId xmlns:a16="http://schemas.microsoft.com/office/drawing/2014/main" val="3779417172"/>
                    </a:ext>
                  </a:extLst>
                </a:gridCol>
              </a:tblGrid>
              <a:tr h="419620">
                <a:tc>
                  <a:txBody>
                    <a:bodyPr/>
                    <a:lstStyle/>
                    <a:p>
                      <a:r>
                        <a:rPr lang="ru-RU" dirty="0" smtClean="0"/>
                        <a:t>Блок памяти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0906"/>
                  </a:ext>
                </a:extLst>
              </a:tr>
              <a:tr h="107163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14174"/>
                  </a:ext>
                </a:extLst>
              </a:tr>
              <a:tr h="106517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56551"/>
                  </a:ext>
                </a:extLst>
              </a:tr>
              <a:tr h="7811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629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2160" y="2492896"/>
            <a:ext cx="1872208" cy="3313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ru-RU" sz="2800" dirty="0" smtClean="0"/>
              <a:t>индекса.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58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b="1" dirty="0" smtClean="0"/>
              <a:t>	Представление</a:t>
            </a:r>
            <a:r>
              <a:rPr lang="ru-RU" sz="2400" dirty="0" smtClean="0"/>
              <a:t> </a:t>
            </a:r>
            <a:r>
              <a:rPr lang="ru-RU" sz="2400" dirty="0"/>
              <a:t>(англ. </a:t>
            </a:r>
            <a:r>
              <a:rPr lang="ru-RU" sz="2400" i="1" dirty="0" err="1"/>
              <a:t>view</a:t>
            </a:r>
            <a:r>
              <a:rPr lang="ru-RU" sz="2400" dirty="0"/>
              <a:t>, иногда используются названия </a:t>
            </a:r>
            <a:r>
              <a:rPr lang="ru-RU" sz="2400" i="1" dirty="0"/>
              <a:t>«вид»</a:t>
            </a:r>
            <a:r>
              <a:rPr lang="ru-RU" sz="2400" dirty="0"/>
              <a:t>, </a:t>
            </a:r>
            <a:r>
              <a:rPr lang="ru-RU" sz="2400" i="1" dirty="0"/>
              <a:t>«взгляд»</a:t>
            </a:r>
            <a:r>
              <a:rPr lang="ru-RU" sz="2400" dirty="0"/>
              <a:t>) — виртуальная (логическая) таблица, представляющая собой поименованный запрос (синоним к запросу), который будет подставлен как подзапрос при использовании представления.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 в СУБД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38" y="3662839"/>
            <a:ext cx="7677150" cy="293451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87624" y="3662839"/>
            <a:ext cx="5400600" cy="106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340768"/>
            <a:ext cx="8100392" cy="529356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900" dirty="0"/>
              <a:t>Представления скрывают от прикладной программы сложность запросов и саму структуру таблиц БД. </a:t>
            </a:r>
            <a:endParaRPr lang="ru-RU" sz="2900" dirty="0" smtClean="0"/>
          </a:p>
          <a:p>
            <a:pPr>
              <a:spcBef>
                <a:spcPts val="1200"/>
              </a:spcBef>
            </a:pPr>
            <a:r>
              <a:rPr lang="ru-RU" sz="2900" dirty="0"/>
              <a:t>Использование представлений позволяет отделить прикладную схему представления данных от схемы хранения</a:t>
            </a:r>
            <a:r>
              <a:rPr lang="ru-RU" sz="29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900" dirty="0"/>
              <a:t>С помощью представлений обеспечивается ещё один уровень защиты данных. </a:t>
            </a:r>
            <a:endParaRPr lang="ru-RU" sz="2900" dirty="0" smtClean="0"/>
          </a:p>
          <a:p>
            <a:pPr>
              <a:spcBef>
                <a:spcPts val="1200"/>
              </a:spcBef>
            </a:pPr>
            <a:r>
              <a:rPr lang="ru-RU" sz="2900" dirty="0"/>
              <a:t>СУБД получает возможность применить к  запросу, на котором строится представление, оптимизацию или предварительную компиляцию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/>
              <a:t>Что дают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7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844824"/>
            <a:ext cx="7890080" cy="4403576"/>
          </a:xfrm>
        </p:spPr>
        <p:txBody>
          <a:bodyPr>
            <a:normAutofit/>
          </a:bodyPr>
          <a:lstStyle/>
          <a:p>
            <a:pPr marL="82296" indent="0">
              <a:lnSpc>
                <a:spcPts val="3500"/>
              </a:lnSpc>
              <a:buNone/>
            </a:pPr>
            <a:r>
              <a:rPr lang="en-US" sz="2400" dirty="0"/>
              <a:t>CREATE [RECURSIVE] VIEW </a:t>
            </a:r>
            <a:r>
              <a:rPr lang="ru-RU" sz="2400" i="1" dirty="0" err="1"/>
              <a:t>имя_представления</a:t>
            </a:r>
            <a:endParaRPr lang="ru-RU" sz="2400" i="1" dirty="0"/>
          </a:p>
          <a:p>
            <a:pPr marL="82296" indent="0">
              <a:lnSpc>
                <a:spcPts val="3500"/>
              </a:lnSpc>
              <a:buNone/>
            </a:pPr>
            <a:r>
              <a:rPr lang="ru-RU" sz="2400" dirty="0"/>
              <a:t>{[(</a:t>
            </a:r>
            <a:r>
              <a:rPr lang="ru-RU" sz="2400" i="1" dirty="0"/>
              <a:t>столбец</a:t>
            </a:r>
            <a:r>
              <a:rPr lang="ru-RU" sz="2400" dirty="0"/>
              <a:t>[, ...])] </a:t>
            </a:r>
            <a:r>
              <a:rPr lang="ru-RU" sz="2400" dirty="0" smtClean="0"/>
              <a:t>|</a:t>
            </a:r>
          </a:p>
          <a:p>
            <a:pPr marL="82296" indent="0">
              <a:lnSpc>
                <a:spcPts val="3500"/>
              </a:lnSpc>
              <a:buNone/>
            </a:pPr>
            <a:r>
              <a:rPr lang="en-US" sz="2400" dirty="0" smtClean="0"/>
              <a:t>[OF </a:t>
            </a:r>
            <a:r>
              <a:rPr lang="ru-RU" sz="2400" i="1" dirty="0" err="1" smtClean="0"/>
              <a:t>имя_</a:t>
            </a:r>
            <a:r>
              <a:rPr lang="ru-RU" sz="2400" i="1" dirty="0" err="1"/>
              <a:t>супертипа</a:t>
            </a:r>
            <a:r>
              <a:rPr lang="en-US" sz="2400" i="1" dirty="0" smtClean="0"/>
              <a:t> </a:t>
            </a:r>
            <a:r>
              <a:rPr lang="en-US" sz="2400" dirty="0" smtClean="0"/>
              <a:t>[UNDER </a:t>
            </a:r>
            <a:r>
              <a:rPr lang="ru-RU" sz="2400" i="1" dirty="0" err="1" smtClean="0"/>
              <a:t>имя_супертипа</a:t>
            </a:r>
            <a:r>
              <a:rPr lang="ru-RU" sz="2400" i="1" dirty="0" smtClean="0"/>
              <a:t> </a:t>
            </a:r>
            <a:r>
              <a:rPr lang="ru-RU" sz="2400" dirty="0" smtClean="0"/>
              <a:t>[</a:t>
            </a:r>
            <a:r>
              <a:rPr lang="en-US" sz="2400" dirty="0" smtClean="0"/>
              <a:t>REF IS </a:t>
            </a:r>
            <a:r>
              <a:rPr lang="ru-RU" sz="2400" i="1" dirty="0" err="1" smtClean="0"/>
              <a:t>имя_столбца</a:t>
            </a:r>
            <a:endParaRPr lang="ru-RU" sz="2400" i="1" dirty="0" smtClean="0"/>
          </a:p>
          <a:p>
            <a:pPr marL="82296" indent="0">
              <a:lnSpc>
                <a:spcPts val="3500"/>
              </a:lnSpc>
              <a:buNone/>
            </a:pPr>
            <a:r>
              <a:rPr lang="en-US" sz="2400" dirty="0" smtClean="0"/>
              <a:t>{</a:t>
            </a:r>
            <a:r>
              <a:rPr lang="en-US" sz="2400" dirty="0"/>
              <a:t>SYSTEM GENERATED | USER GENERATED | DERIVED}]</a:t>
            </a:r>
          </a:p>
          <a:p>
            <a:pPr marL="82296" indent="0">
              <a:lnSpc>
                <a:spcPts val="3500"/>
              </a:lnSpc>
              <a:buNone/>
            </a:pPr>
            <a:r>
              <a:rPr lang="en-US" sz="2400" dirty="0"/>
              <a:t>[</a:t>
            </a:r>
            <a:r>
              <a:rPr lang="en-US" sz="2400" i="1" dirty="0" err="1"/>
              <a:t>имя_столбца</a:t>
            </a:r>
            <a:r>
              <a:rPr lang="en-US" sz="2400" i="1" dirty="0"/>
              <a:t> </a:t>
            </a:r>
            <a:r>
              <a:rPr lang="en-US" sz="2400" dirty="0"/>
              <a:t>WITH OPTIONS SCOPE </a:t>
            </a:r>
            <a:r>
              <a:rPr lang="en-US" sz="2400" i="1" dirty="0" err="1"/>
              <a:t>имя_таблицы</a:t>
            </a:r>
            <a:r>
              <a:rPr lang="en-US" sz="2400" dirty="0"/>
              <a:t>]]]}</a:t>
            </a:r>
          </a:p>
          <a:p>
            <a:pPr marL="82296" indent="0">
              <a:lnSpc>
                <a:spcPts val="3500"/>
              </a:lnSpc>
              <a:buNone/>
            </a:pPr>
            <a:r>
              <a:rPr lang="en-US" sz="2400" dirty="0"/>
              <a:t>AS </a:t>
            </a:r>
            <a:r>
              <a:rPr lang="en-US" sz="2400" i="1" dirty="0" err="1"/>
              <a:t>оператор_select</a:t>
            </a:r>
            <a:r>
              <a:rPr lang="en-US" sz="2400" i="1" dirty="0"/>
              <a:t> </a:t>
            </a:r>
            <a:r>
              <a:rPr lang="en-US" sz="2400" dirty="0"/>
              <a:t>[WITH [CASCADED|LOCAL] CHECK OPTION]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417638"/>
            <a:ext cx="7956376" cy="510770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400" dirty="0"/>
              <a:t>CREATE </a:t>
            </a:r>
            <a:r>
              <a:rPr lang="en-US" sz="2400" dirty="0" smtClean="0"/>
              <a:t>  VIEW </a:t>
            </a:r>
            <a:r>
              <a:rPr lang="ru-RU" sz="2800" b="1" i="1" dirty="0" err="1" smtClean="0"/>
              <a:t>Записанные_сегодня</a:t>
            </a:r>
            <a:endParaRPr lang="ru-RU" sz="2800" b="1" i="1" dirty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400" dirty="0" smtClean="0"/>
              <a:t>(</a:t>
            </a:r>
            <a:r>
              <a:rPr lang="ru-RU" sz="2400" dirty="0" err="1" smtClean="0"/>
              <a:t>дата_записи</a:t>
            </a:r>
            <a:r>
              <a:rPr lang="ru-RU" sz="2400" dirty="0" smtClean="0"/>
              <a:t>, фамилия, имя, возраст, специалист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400" dirty="0" smtClean="0"/>
              <a:t>AS</a:t>
            </a:r>
            <a:endParaRPr lang="ru-RU" sz="2400" dirty="0" smtClean="0"/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 smtClean="0"/>
              <a:t>SELECT</a:t>
            </a:r>
            <a:r>
              <a:rPr lang="ru-RU" sz="2400" dirty="0" smtClean="0"/>
              <a:t>   ЗП.</a:t>
            </a:r>
            <a:r>
              <a:rPr lang="en-US" sz="2400" dirty="0" smtClean="0"/>
              <a:t>[</a:t>
            </a:r>
            <a:r>
              <a:rPr lang="ru-RU" sz="2400" dirty="0" smtClean="0"/>
              <a:t>Дата занесения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ru-RU" sz="2400" dirty="0" err="1" smtClean="0"/>
              <a:t>ПЦ.Фамилия</a:t>
            </a:r>
            <a:r>
              <a:rPr lang="ru-RU" sz="2400" dirty="0" smtClean="0"/>
              <a:t>, </a:t>
            </a:r>
            <a:r>
              <a:rPr lang="ru-RU" sz="2400" dirty="0" err="1" smtClean="0"/>
              <a:t>ПЦ.Имя</a:t>
            </a:r>
            <a:r>
              <a:rPr lang="ru-RU" sz="2400" dirty="0" smtClean="0"/>
              <a:t>,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100" dirty="0" smtClean="0"/>
              <a:t>EXTRACT(YEAR FROM</a:t>
            </a:r>
            <a:r>
              <a:rPr lang="ru-RU" sz="2100" dirty="0" smtClean="0"/>
              <a:t> </a:t>
            </a:r>
            <a:r>
              <a:rPr lang="en-US" sz="2100" dirty="0" smtClean="0"/>
              <a:t>CURRENT_DATE</a:t>
            </a:r>
            <a:r>
              <a:rPr lang="ru-RU" sz="2100" dirty="0" smtClean="0"/>
              <a:t>) - </a:t>
            </a:r>
            <a:r>
              <a:rPr lang="en-US" sz="2100" dirty="0"/>
              <a:t>EXTRACT(YEAR FROM</a:t>
            </a:r>
            <a:r>
              <a:rPr lang="ru-RU" sz="2100" dirty="0"/>
              <a:t> </a:t>
            </a:r>
            <a:r>
              <a:rPr lang="ru-RU" sz="2400" dirty="0" smtClean="0"/>
              <a:t>ПЦ.</a:t>
            </a:r>
            <a:r>
              <a:rPr lang="en-US" sz="2400" dirty="0" smtClean="0"/>
              <a:t>[</a:t>
            </a:r>
            <a:r>
              <a:rPr lang="ru-RU" sz="2400" dirty="0" smtClean="0"/>
              <a:t>Дата рождения</a:t>
            </a:r>
            <a:r>
              <a:rPr lang="en-US" sz="2400" dirty="0" smtClean="0"/>
              <a:t>]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РасП.Специалист</a:t>
            </a:r>
            <a:endParaRPr lang="ru-RU" sz="24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400" dirty="0" smtClean="0"/>
              <a:t>FROM [</a:t>
            </a:r>
            <a:r>
              <a:rPr lang="ru-RU" sz="2400" dirty="0" smtClean="0"/>
              <a:t>Запись на прием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 smtClean="0"/>
              <a:t>AS </a:t>
            </a:r>
            <a:r>
              <a:rPr lang="ru-RU" sz="2400" dirty="0" smtClean="0"/>
              <a:t>ЗП,  Пациент </a:t>
            </a:r>
            <a:r>
              <a:rPr lang="en-US" sz="2400" dirty="0" smtClean="0"/>
              <a:t>AS</a:t>
            </a:r>
            <a:r>
              <a:rPr lang="ru-RU" sz="2400" dirty="0" smtClean="0"/>
              <a:t> ПЦ, </a:t>
            </a:r>
            <a:endParaRPr lang="en-US" sz="24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sz="2400" dirty="0" smtClean="0"/>
              <a:t>	Расписание приема   </a:t>
            </a:r>
            <a:r>
              <a:rPr lang="en-US" sz="2400" dirty="0" smtClean="0"/>
              <a:t>AS 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</a:t>
            </a:r>
            <a:endParaRPr lang="en-US" sz="24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2400" dirty="0" smtClean="0"/>
              <a:t>WHERE</a:t>
            </a:r>
            <a:r>
              <a:rPr lang="ru-RU" sz="2400" dirty="0"/>
              <a:t>   ЗП. </a:t>
            </a:r>
            <a:r>
              <a:rPr lang="en-US" sz="2400" dirty="0" smtClean="0"/>
              <a:t>[</a:t>
            </a:r>
            <a:r>
              <a:rPr lang="ru-RU" sz="2400" dirty="0" smtClean="0"/>
              <a:t>Дата занесения</a:t>
            </a:r>
            <a:r>
              <a:rPr lang="en-US" sz="2400" dirty="0" smtClean="0"/>
              <a:t>] = CURRENT_DATE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AND </a:t>
            </a:r>
            <a:r>
              <a:rPr lang="ru-RU" sz="2400" dirty="0" err="1" smtClean="0"/>
              <a:t>ЗП.Пациент</a:t>
            </a:r>
            <a:r>
              <a:rPr lang="ru-RU" sz="2400" dirty="0" smtClean="0"/>
              <a:t> = </a:t>
            </a:r>
            <a:r>
              <a:rPr lang="ru-RU" sz="2400" dirty="0" err="1" smtClean="0"/>
              <a:t>ПЦ.Код</a:t>
            </a:r>
            <a:endParaRPr lang="ru-RU" sz="2400" dirty="0" smtClean="0"/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AND </a:t>
            </a:r>
            <a:r>
              <a:rPr lang="ru-RU" sz="2400" dirty="0" smtClean="0"/>
              <a:t>ЗП.</a:t>
            </a:r>
            <a:r>
              <a:rPr lang="en-US" sz="2400" dirty="0" smtClean="0"/>
              <a:t>[</a:t>
            </a:r>
            <a:r>
              <a:rPr lang="ru-RU" sz="2400" dirty="0"/>
              <a:t>Код записи на прием</a:t>
            </a:r>
            <a:r>
              <a:rPr lang="en-US" sz="2400" dirty="0" smtClean="0"/>
              <a:t>] = </a:t>
            </a:r>
            <a:r>
              <a:rPr lang="ru-RU" sz="2400" dirty="0" err="1" smtClean="0"/>
              <a:t>РасП</a:t>
            </a:r>
            <a:r>
              <a:rPr lang="ru-RU" sz="2400" dirty="0" smtClean="0"/>
              <a:t>.</a:t>
            </a:r>
            <a:r>
              <a:rPr lang="en-US" sz="2400" dirty="0" smtClean="0"/>
              <a:t>[</a:t>
            </a:r>
            <a:r>
              <a:rPr lang="ru-RU" sz="2400" dirty="0"/>
              <a:t>Код записи на прием</a:t>
            </a:r>
            <a:r>
              <a:rPr lang="en-US" sz="2400" dirty="0"/>
              <a:t>]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представления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База данных «Поликлиника»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908720"/>
            <a:ext cx="7498080" cy="5832648"/>
          </a:xfrm>
        </p:spPr>
        <p:txBody>
          <a:bodyPr>
            <a:normAutofit fontScale="77500" lnSpcReduction="20000"/>
          </a:bodyPr>
          <a:lstStyle/>
          <a:p>
            <a:pPr lvl="0">
              <a:spcBef>
                <a:spcPts val="1400"/>
              </a:spcBef>
            </a:pPr>
            <a:r>
              <a:rPr lang="ru-RU" b="1" dirty="0"/>
              <a:t>CONNECT</a:t>
            </a:r>
            <a:r>
              <a:rPr lang="ru-RU" dirty="0"/>
              <a:t> — конечные пользователи. По умолчанию им разрешено только соединение с базой данных и выполнение запросов к </a:t>
            </a:r>
            <a:r>
              <a:rPr lang="ru-RU" dirty="0" smtClean="0"/>
              <a:t>данным.</a:t>
            </a:r>
            <a:endParaRPr lang="ru-RU" dirty="0"/>
          </a:p>
          <a:p>
            <a:pPr lvl="0">
              <a:spcBef>
                <a:spcPts val="1400"/>
              </a:spcBef>
            </a:pPr>
            <a:r>
              <a:rPr lang="ru-RU" b="1" dirty="0"/>
              <a:t>RESOURCE</a:t>
            </a:r>
            <a:r>
              <a:rPr lang="ru-RU" dirty="0"/>
              <a:t> — привилегированные пользователи, обладающие правом создания собственных объектов в базе данных (таблиц, представлений, синонимов, хранимых процедур). Пользователь — владелец объекта обладает полным набором привилегий для управления данным </a:t>
            </a:r>
            <a:r>
              <a:rPr lang="ru-RU" dirty="0" smtClean="0"/>
              <a:t>объектом</a:t>
            </a:r>
            <a:endParaRPr lang="ru-RU" dirty="0"/>
          </a:p>
          <a:p>
            <a:pPr lvl="0">
              <a:spcBef>
                <a:spcPts val="1400"/>
              </a:spcBef>
            </a:pPr>
            <a:r>
              <a:rPr lang="ru-RU" b="1" dirty="0"/>
              <a:t>DBA </a:t>
            </a:r>
            <a:r>
              <a:rPr lang="ru-RU" dirty="0"/>
              <a:t>— категория администраторов базы данных. Включает возможности обеих предыдущих категорий, а также возможность вводить (удалять) в систему (из системы) субъекты защиты или изменять их категорию.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1792"/>
            <a:ext cx="7498080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Роли пользователей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2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96544"/>
          </a:xfrm>
        </p:spPr>
        <p:txBody>
          <a:bodyPr>
            <a:normAutofit/>
          </a:bodyPr>
          <a:lstStyle/>
          <a:p>
            <a:pPr lvl="0">
              <a:lnSpc>
                <a:spcPts val="3600"/>
              </a:lnSpc>
              <a:spcBef>
                <a:spcPts val="2400"/>
              </a:spcBef>
            </a:pPr>
            <a:r>
              <a:rPr lang="ru-RU" b="1" dirty="0"/>
              <a:t>CONNECT</a:t>
            </a:r>
            <a:r>
              <a:rPr lang="ru-RU" dirty="0"/>
              <a:t> — </a:t>
            </a:r>
            <a:r>
              <a:rPr lang="ru-RU" dirty="0" smtClean="0"/>
              <a:t>работает с данными, не может изменять объекты БД.</a:t>
            </a:r>
            <a:endParaRPr lang="ru-RU" dirty="0"/>
          </a:p>
          <a:p>
            <a:pPr lvl="0">
              <a:lnSpc>
                <a:spcPts val="3600"/>
              </a:lnSpc>
              <a:spcBef>
                <a:spcPts val="2400"/>
              </a:spcBef>
            </a:pPr>
            <a:r>
              <a:rPr lang="ru-RU" b="1" dirty="0"/>
              <a:t>RESOURCE</a:t>
            </a:r>
            <a:r>
              <a:rPr lang="ru-RU" dirty="0"/>
              <a:t> — р</a:t>
            </a:r>
            <a:r>
              <a:rPr lang="ru-RU" dirty="0" smtClean="0"/>
              <a:t>аботает с объектами БД, создает, модифицирует и удаляет объекты БД.</a:t>
            </a:r>
            <a:endParaRPr lang="ru-RU" dirty="0"/>
          </a:p>
          <a:p>
            <a:pPr lvl="0">
              <a:lnSpc>
                <a:spcPts val="3600"/>
              </a:lnSpc>
              <a:spcBef>
                <a:spcPts val="2400"/>
              </a:spcBef>
            </a:pPr>
            <a:r>
              <a:rPr lang="ru-RU" b="1" dirty="0"/>
              <a:t>DBA </a:t>
            </a:r>
            <a:r>
              <a:rPr lang="ru-RU" dirty="0"/>
              <a:t>— </a:t>
            </a:r>
            <a:r>
              <a:rPr lang="ru-RU" dirty="0" smtClean="0"/>
              <a:t>работает с пользователями, их схемами, табличными пространствами и другими объектами СУБД.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1792"/>
            <a:ext cx="7498080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Роли пользователей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3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Разграничение доступа в СУБД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9144000" cy="5760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2" name="Прямоугольник 1"/>
          <p:cNvSpPr/>
          <p:nvPr/>
        </p:nvSpPr>
        <p:spPr>
          <a:xfrm>
            <a:off x="107504" y="3429000"/>
            <a:ext cx="1584176" cy="3168352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4869160"/>
            <a:ext cx="3744416" cy="1728192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578760" y="991752"/>
            <a:ext cx="3744416" cy="2941304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991752"/>
            <a:ext cx="1887080" cy="1357128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23176" y="980728"/>
            <a:ext cx="1820824" cy="5616624"/>
          </a:xfrm>
          <a:prstGeom prst="rect">
            <a:avLst/>
          </a:prstGeom>
          <a:solidFill>
            <a:schemeClr val="accent1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2352" y="3933056"/>
            <a:ext cx="1820824" cy="2664296"/>
          </a:xfrm>
          <a:prstGeom prst="rect">
            <a:avLst/>
          </a:prstGeom>
          <a:solidFill>
            <a:schemeClr val="accent1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91680" y="2348880"/>
            <a:ext cx="1887080" cy="2520280"/>
          </a:xfrm>
          <a:prstGeom prst="rect">
            <a:avLst/>
          </a:prstGeom>
          <a:solidFill>
            <a:schemeClr val="accent1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022907" y="1359811"/>
            <a:ext cx="668773" cy="369332"/>
          </a:xfrm>
          <a:prstGeom prst="rect">
            <a:avLst/>
          </a:prstGeom>
          <a:solidFill>
            <a:srgbClr val="EEC9CB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Врач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94618" y="3062902"/>
            <a:ext cx="1209947" cy="369332"/>
          </a:xfrm>
          <a:prstGeom prst="rect">
            <a:avLst/>
          </a:prstGeom>
          <a:solidFill>
            <a:srgbClr val="EEF2CB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Глав. Врач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367" y="2343567"/>
            <a:ext cx="1764266" cy="369332"/>
          </a:xfrm>
          <a:prstGeom prst="rect">
            <a:avLst/>
          </a:prstGeom>
          <a:solidFill>
            <a:srgbClr val="D9E8ED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Администратор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916832"/>
            <a:ext cx="7884368" cy="433156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600" dirty="0"/>
              <a:t>CREATE USER IDENTIFIED </a:t>
            </a:r>
            <a:r>
              <a:rPr lang="ru-RU" sz="2600" dirty="0"/>
              <a:t>пользователь</a:t>
            </a:r>
            <a:r>
              <a:rPr lang="en-US" sz="2600" dirty="0"/>
              <a:t> BY </a:t>
            </a:r>
            <a:r>
              <a:rPr lang="ru-RU" sz="2600" dirty="0" smtClean="0"/>
              <a:t>пароль</a:t>
            </a:r>
          </a:p>
          <a:p>
            <a:pPr marL="82296" indent="0">
              <a:buNone/>
            </a:pPr>
            <a:endParaRPr lang="ru-RU" sz="2600" dirty="0" smtClean="0"/>
          </a:p>
          <a:p>
            <a:pPr marL="82296" indent="0">
              <a:buNone/>
            </a:pPr>
            <a:r>
              <a:rPr lang="en-US" sz="2600" dirty="0" smtClean="0"/>
              <a:t>CREATE ROLE  </a:t>
            </a:r>
            <a:r>
              <a:rPr lang="ru-RU" sz="2600" dirty="0" err="1" smtClean="0"/>
              <a:t>имя_роли</a:t>
            </a:r>
            <a:r>
              <a:rPr lang="ru-RU" sz="2600" dirty="0" smtClean="0"/>
              <a:t> </a:t>
            </a:r>
            <a:endParaRPr lang="en-US" sz="2600" dirty="0" smtClean="0"/>
          </a:p>
          <a:p>
            <a:pPr marL="82296" indent="0">
              <a:buNone/>
            </a:pPr>
            <a:endParaRPr lang="en-US" sz="2600" dirty="0"/>
          </a:p>
          <a:p>
            <a:pPr marL="82296" indent="0">
              <a:buNone/>
            </a:pPr>
            <a:r>
              <a:rPr lang="en-US" sz="2600" dirty="0" smtClean="0"/>
              <a:t>DROP ROLE </a:t>
            </a:r>
            <a:r>
              <a:rPr lang="ru-RU" sz="2600" dirty="0" err="1" smtClean="0"/>
              <a:t>имя_роли</a:t>
            </a:r>
            <a:endParaRPr lang="ru-RU" sz="2600" dirty="0" smtClean="0"/>
          </a:p>
          <a:p>
            <a:pPr marL="82296" indent="0">
              <a:buNone/>
            </a:pPr>
            <a:endParaRPr lang="ru-RU" sz="2600" b="1" dirty="0" smtClean="0"/>
          </a:p>
          <a:p>
            <a:pPr marL="82296" indent="0">
              <a:buNone/>
            </a:pPr>
            <a:r>
              <a:rPr lang="ru-RU" sz="2600" b="1" dirty="0" smtClean="0"/>
              <a:t>Вход </a:t>
            </a:r>
            <a:r>
              <a:rPr lang="ru-RU" sz="2600" b="1" dirty="0"/>
              <a:t>пользователя в систему</a:t>
            </a:r>
          </a:p>
          <a:p>
            <a:pPr marL="82296" indent="0">
              <a:buNone/>
            </a:pPr>
            <a:r>
              <a:rPr lang="en-US" sz="2600" dirty="0"/>
              <a:t>CONNECT [[logon] [AS {SYSOPER|SYSDBA}]] </a:t>
            </a:r>
            <a:r>
              <a:rPr lang="ru-RU" sz="2600" dirty="0"/>
              <a:t>пользователь</a:t>
            </a:r>
            <a:r>
              <a:rPr lang="en-US" sz="2600" dirty="0"/>
              <a:t>/</a:t>
            </a:r>
            <a:r>
              <a:rPr lang="ru-RU" sz="2600" dirty="0"/>
              <a:t>пароль</a:t>
            </a:r>
            <a:r>
              <a:rPr lang="en-US" sz="2600" dirty="0"/>
              <a:t>[@</a:t>
            </a:r>
            <a:r>
              <a:rPr lang="ru-RU" sz="2600" dirty="0"/>
              <a:t>база</a:t>
            </a:r>
            <a:r>
              <a:rPr lang="en-US" sz="2600" dirty="0"/>
              <a:t>_</a:t>
            </a:r>
            <a:r>
              <a:rPr lang="ru-RU" sz="2600" dirty="0"/>
              <a:t>данных</a:t>
            </a:r>
            <a:r>
              <a:rPr lang="en-US" sz="2600" dirty="0"/>
              <a:t>]</a:t>
            </a:r>
            <a:endParaRPr lang="ru-RU" sz="2600" dirty="0"/>
          </a:p>
          <a:p>
            <a:pPr marL="82296" indent="0">
              <a:buNone/>
            </a:pPr>
            <a:endParaRPr lang="ru-RU" sz="2600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sz="2600" dirty="0"/>
          </a:p>
          <a:p>
            <a:pPr marL="82296" indent="0">
              <a:buNone/>
            </a:pPr>
            <a:endParaRPr lang="ru-RU" sz="2600" dirty="0"/>
          </a:p>
          <a:p>
            <a:pPr marL="82296" indent="0">
              <a:buNone/>
            </a:pP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49808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пользователей и ролей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5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требований к ПО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844824"/>
            <a:ext cx="8429625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5608" y="4869160"/>
            <a:ext cx="7498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 </a:t>
            </a:r>
            <a:r>
              <a:rPr lang="ru-RU" sz="2800" dirty="0"/>
              <a:t> «</a:t>
            </a:r>
            <a:r>
              <a:rPr lang="ru-RU" sz="2800" dirty="0" smtClean="0"/>
              <a:t>Поступательная очистка </a:t>
            </a:r>
            <a:r>
              <a:rPr lang="ru-RU" sz="2800" dirty="0"/>
              <a:t>деталей» — </a:t>
            </a:r>
            <a:r>
              <a:rPr lang="ru-RU" sz="2800" dirty="0" smtClean="0"/>
              <a:t>вот основной девиз </a:t>
            </a:r>
            <a:r>
              <a:rPr lang="ru-RU" sz="2800" dirty="0"/>
              <a:t>при </a:t>
            </a:r>
            <a:r>
              <a:rPr lang="ru-RU" sz="2800" dirty="0" smtClean="0"/>
              <a:t>разработке требований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77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392488"/>
          </a:xfrm>
        </p:spPr>
        <p:txBody>
          <a:bodyPr/>
          <a:lstStyle/>
          <a:p>
            <a:pPr marL="82296" indent="0">
              <a:lnSpc>
                <a:spcPts val="3700"/>
              </a:lnSpc>
              <a:buNone/>
            </a:pPr>
            <a:r>
              <a:rPr lang="en-US" dirty="0"/>
              <a:t>GRANT { {</a:t>
            </a:r>
            <a:r>
              <a:rPr lang="ru-RU" i="1" dirty="0" err="1"/>
              <a:t>объектная_привилегия</a:t>
            </a:r>
            <a:r>
              <a:rPr lang="ru-RU" dirty="0"/>
              <a:t>[, ...] | </a:t>
            </a:r>
            <a:r>
              <a:rPr lang="ru-RU" i="1" dirty="0"/>
              <a:t>роль</a:t>
            </a:r>
            <a:r>
              <a:rPr lang="ru-RU" dirty="0"/>
              <a:t>[, ...]} }</a:t>
            </a:r>
          </a:p>
          <a:p>
            <a:pPr marL="82296" indent="0">
              <a:lnSpc>
                <a:spcPts val="3700"/>
              </a:lnSpc>
              <a:buNone/>
            </a:pPr>
            <a:r>
              <a:rPr lang="en-US" dirty="0"/>
              <a:t>[ON </a:t>
            </a:r>
            <a:r>
              <a:rPr lang="ru-RU" i="1" dirty="0" err="1"/>
              <a:t>объект_базы_данных</a:t>
            </a:r>
            <a:r>
              <a:rPr lang="ru-RU" dirty="0"/>
              <a:t>]</a:t>
            </a:r>
          </a:p>
          <a:p>
            <a:pPr marL="82296" indent="0">
              <a:lnSpc>
                <a:spcPts val="3700"/>
              </a:lnSpc>
              <a:buNone/>
            </a:pPr>
            <a:r>
              <a:rPr lang="en-US" dirty="0"/>
              <a:t>[TO </a:t>
            </a:r>
            <a:r>
              <a:rPr lang="ru-RU" i="1" dirty="0"/>
              <a:t>получатель</a:t>
            </a:r>
            <a:r>
              <a:rPr lang="ru-RU" dirty="0"/>
              <a:t>[, ...]]</a:t>
            </a:r>
          </a:p>
          <a:p>
            <a:pPr marL="82296" indent="0">
              <a:lnSpc>
                <a:spcPts val="3700"/>
              </a:lnSpc>
              <a:buNone/>
            </a:pPr>
            <a:r>
              <a:rPr lang="en-US" dirty="0"/>
              <a:t>[WITH HIERARCHY OPTION] [WITH GRANT OPTION]</a:t>
            </a:r>
          </a:p>
          <a:p>
            <a:pPr marL="82296" indent="0">
              <a:lnSpc>
                <a:spcPts val="3700"/>
              </a:lnSpc>
              <a:buNone/>
            </a:pPr>
            <a:r>
              <a:rPr lang="en-US" dirty="0"/>
              <a:t>[WITH ADMIN OPTION] [FROM {CURRENT_USER | CURRENT_ROLE}]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381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Разграничение доступа в СУБД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оператор </a:t>
            </a:r>
            <a:r>
              <a:rPr lang="en-US" dirty="0" smtClean="0"/>
              <a:t>GRANT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140294"/>
            <a:ext cx="7746064" cy="5457057"/>
          </a:xfrm>
        </p:spPr>
        <p:txBody>
          <a:bodyPr>
            <a:normAutofit/>
          </a:bodyPr>
          <a:lstStyle/>
          <a:p>
            <a:pPr marL="82296" indent="0">
              <a:lnSpc>
                <a:spcPts val="3200"/>
              </a:lnSpc>
              <a:buNone/>
            </a:pPr>
            <a:r>
              <a:rPr lang="en-US" dirty="0"/>
              <a:t>CREATE ROLE  </a:t>
            </a:r>
            <a:r>
              <a:rPr lang="ru-RU" dirty="0" err="1"/>
              <a:t>ГлавВрач</a:t>
            </a:r>
            <a:endParaRPr lang="ru-RU" dirty="0" smtClean="0"/>
          </a:p>
          <a:p>
            <a:pPr marL="82296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dirty="0" smtClean="0"/>
              <a:t>GRANT SELECT, INSERT, UPDATE, DELETE</a:t>
            </a:r>
            <a:endParaRPr lang="ru-RU" dirty="0" smtClean="0"/>
          </a:p>
          <a:p>
            <a:pPr marL="82296" indent="0">
              <a:lnSpc>
                <a:spcPts val="3200"/>
              </a:lnSpc>
              <a:buNone/>
            </a:pPr>
            <a:r>
              <a:rPr lang="en-US" dirty="0" smtClean="0"/>
              <a:t>ON [</a:t>
            </a:r>
            <a:r>
              <a:rPr lang="ru-RU" dirty="0" smtClean="0"/>
              <a:t>Правила расписания]</a:t>
            </a:r>
          </a:p>
          <a:p>
            <a:pPr marL="82296" indent="0">
              <a:lnSpc>
                <a:spcPts val="3200"/>
              </a:lnSpc>
              <a:buNone/>
            </a:pPr>
            <a:r>
              <a:rPr lang="en-US" dirty="0" smtClean="0"/>
              <a:t>TO </a:t>
            </a:r>
            <a:r>
              <a:rPr lang="ru-RU" dirty="0" err="1"/>
              <a:t>ГлавВрач</a:t>
            </a:r>
            <a:endParaRPr lang="ru-RU" dirty="0" smtClean="0"/>
          </a:p>
          <a:p>
            <a:pPr marL="82296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dirty="0" smtClean="0"/>
              <a:t>GRANT  SELECT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INSERT, </a:t>
            </a:r>
            <a:r>
              <a:rPr lang="en-US" dirty="0" smtClean="0"/>
              <a:t>UPDATE</a:t>
            </a:r>
            <a:endParaRPr lang="ru-RU" dirty="0"/>
          </a:p>
          <a:p>
            <a:pPr marL="82296" indent="0">
              <a:lnSpc>
                <a:spcPts val="3200"/>
              </a:lnSpc>
              <a:buNone/>
            </a:pPr>
            <a:r>
              <a:rPr lang="en-US" dirty="0"/>
              <a:t>ON </a:t>
            </a:r>
            <a:r>
              <a:rPr lang="ru-RU" dirty="0" smtClean="0"/>
              <a:t>Специалисты</a:t>
            </a:r>
            <a:endParaRPr lang="ru-RU" dirty="0"/>
          </a:p>
          <a:p>
            <a:pPr marL="82296" indent="0">
              <a:lnSpc>
                <a:spcPts val="3200"/>
              </a:lnSpc>
              <a:buNone/>
            </a:pPr>
            <a:r>
              <a:rPr lang="en-US" dirty="0"/>
              <a:t>TO </a:t>
            </a:r>
            <a:r>
              <a:rPr lang="ru-RU" dirty="0" err="1"/>
              <a:t>ГлавВрач</a:t>
            </a:r>
            <a:endParaRPr lang="ru-RU" dirty="0" smtClean="0"/>
          </a:p>
          <a:p>
            <a:pPr marL="82296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n-US" dirty="0"/>
              <a:t>GRANT  </a:t>
            </a:r>
            <a:r>
              <a:rPr lang="en-US" dirty="0" smtClean="0"/>
              <a:t>SELECT</a:t>
            </a:r>
            <a:endParaRPr lang="ru-RU" dirty="0"/>
          </a:p>
          <a:p>
            <a:pPr marL="82296" indent="0">
              <a:lnSpc>
                <a:spcPts val="3200"/>
              </a:lnSpc>
              <a:buNone/>
            </a:pPr>
            <a:r>
              <a:rPr lang="en-US" dirty="0"/>
              <a:t>ON </a:t>
            </a:r>
            <a:r>
              <a:rPr lang="ru-RU" dirty="0" smtClean="0"/>
              <a:t>Пациенты</a:t>
            </a:r>
            <a:endParaRPr lang="ru-RU" dirty="0"/>
          </a:p>
          <a:p>
            <a:pPr marL="82296" indent="0">
              <a:lnSpc>
                <a:spcPts val="3200"/>
              </a:lnSpc>
              <a:buNone/>
            </a:pPr>
            <a:r>
              <a:rPr lang="en-US" dirty="0"/>
              <a:t>TO </a:t>
            </a:r>
            <a:r>
              <a:rPr lang="ru-RU" dirty="0" err="1"/>
              <a:t>ГлавВрач</a:t>
            </a:r>
            <a:endParaRPr lang="ru-RU" dirty="0"/>
          </a:p>
          <a:p>
            <a:pPr marL="82296" indent="0">
              <a:lnSpc>
                <a:spcPts val="3700"/>
              </a:lnSpc>
              <a:buNone/>
            </a:pPr>
            <a:endParaRPr lang="ru-RU" dirty="0"/>
          </a:p>
          <a:p>
            <a:pPr marL="82296" indent="0">
              <a:lnSpc>
                <a:spcPts val="3700"/>
              </a:lnSpc>
              <a:buNone/>
            </a:pPr>
            <a:endParaRPr lang="ru-RU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роли «</a:t>
            </a:r>
            <a:r>
              <a:rPr lang="ru-RU" dirty="0" err="1" smtClean="0"/>
              <a:t>ГлавВрач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8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916832"/>
            <a:ext cx="8208912" cy="4331568"/>
          </a:xfrm>
        </p:spPr>
        <p:txBody>
          <a:bodyPr/>
          <a:lstStyle/>
          <a:p>
            <a:pPr>
              <a:lnSpc>
                <a:spcPts val="3800"/>
              </a:lnSpc>
              <a:spcBef>
                <a:spcPts val="1800"/>
              </a:spcBef>
            </a:pPr>
            <a:r>
              <a:rPr lang="ru-RU" sz="4000" dirty="0" smtClean="0"/>
              <a:t>Процедуры обработки ошибок</a:t>
            </a:r>
          </a:p>
          <a:p>
            <a:pPr>
              <a:lnSpc>
                <a:spcPts val="3800"/>
              </a:lnSpc>
              <a:spcBef>
                <a:spcPts val="1800"/>
              </a:spcBef>
            </a:pPr>
            <a:r>
              <a:rPr lang="ru-RU" sz="4000" dirty="0" smtClean="0"/>
              <a:t>Процедуры обеспечивающие целостность и согласованность БД</a:t>
            </a:r>
          </a:p>
          <a:p>
            <a:pPr>
              <a:lnSpc>
                <a:spcPts val="3800"/>
              </a:lnSpc>
              <a:spcBef>
                <a:spcPts val="1800"/>
              </a:spcBef>
            </a:pPr>
            <a:r>
              <a:rPr lang="ru-RU" sz="4000" dirty="0" smtClean="0"/>
              <a:t>Процедуры реализующие особо сложные запросы</a:t>
            </a:r>
          </a:p>
          <a:p>
            <a:pPr>
              <a:lnSpc>
                <a:spcPts val="3800"/>
              </a:lnSpc>
              <a:spcBef>
                <a:spcPts val="1800"/>
              </a:spcBef>
            </a:pPr>
            <a:r>
              <a:rPr lang="ru-RU" sz="4000" dirty="0"/>
              <a:t>Триггеры</a:t>
            </a:r>
          </a:p>
          <a:p>
            <a:pPr marL="82296" indent="0">
              <a:lnSpc>
                <a:spcPts val="3800"/>
              </a:lnSpc>
              <a:spcBef>
                <a:spcPts val="1800"/>
              </a:spcBef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встроенных процедур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8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124744"/>
            <a:ext cx="7746064" cy="5544616"/>
          </a:xfrm>
        </p:spPr>
        <p:txBody>
          <a:bodyPr>
            <a:noAutofit/>
          </a:bodyPr>
          <a:lstStyle/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CREATE {PROCEDURE | FUNCTION} </a:t>
            </a:r>
            <a:r>
              <a:rPr lang="ru-RU" sz="2000" i="1" dirty="0" err="1"/>
              <a:t>имя_объекта</a:t>
            </a:r>
            <a:endParaRPr lang="ru-RU" sz="2000" i="1" dirty="0"/>
          </a:p>
          <a:p>
            <a:pPr marL="82296" indent="0">
              <a:lnSpc>
                <a:spcPct val="100000"/>
              </a:lnSpc>
              <a:buNone/>
            </a:pPr>
            <a:r>
              <a:rPr lang="ru-RU" sz="2000" b="1" dirty="0"/>
              <a:t>( [{[IN | OUT | INOUT] </a:t>
            </a:r>
            <a:r>
              <a:rPr lang="ru-RU" sz="2000" dirty="0"/>
              <a:t>[</a:t>
            </a:r>
            <a:r>
              <a:rPr lang="ru-RU" sz="2000" i="1" dirty="0" err="1"/>
              <a:t>имя_параметра</a:t>
            </a:r>
            <a:r>
              <a:rPr lang="ru-RU" sz="2000" dirty="0"/>
              <a:t>] </a:t>
            </a:r>
            <a:r>
              <a:rPr lang="ru-RU" sz="2000" i="1" dirty="0" err="1"/>
              <a:t>тип_данных</a:t>
            </a:r>
            <a:endParaRPr lang="ru-RU" sz="2000" i="1" dirty="0"/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[AS LOCATOR] [RESULT]} [, ...]] )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 RETURNS </a:t>
            </a:r>
            <a:r>
              <a:rPr lang="ru-RU" sz="2000" i="1" dirty="0" err="1"/>
              <a:t>тип_данных</a:t>
            </a:r>
            <a:r>
              <a:rPr lang="ru-RU" sz="2000" i="1" dirty="0"/>
              <a:t> </a:t>
            </a:r>
            <a:r>
              <a:rPr lang="ru-RU" sz="2000" dirty="0"/>
              <a:t>[</a:t>
            </a:r>
            <a:r>
              <a:rPr lang="en-US" sz="2000" dirty="0"/>
              <a:t>AS LOCATOR]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[CAST FROM </a:t>
            </a:r>
            <a:r>
              <a:rPr lang="en-US" sz="2000" i="1" dirty="0" err="1"/>
              <a:t>тип_данных</a:t>
            </a:r>
            <a:r>
              <a:rPr lang="en-US" sz="2000" i="1" dirty="0"/>
              <a:t> </a:t>
            </a:r>
            <a:r>
              <a:rPr lang="en-US" sz="2000" dirty="0"/>
              <a:t>[AS LOCATOR]] 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[LANGUAGE {ADA | C | FORTRAN | MUMPS | PASCAL | PLI | SQL}]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[PARAMETER STYLE {SQL | GENERAL}]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[SPECIFIC </a:t>
            </a:r>
            <a:r>
              <a:rPr lang="ru-RU" sz="2000" i="1" dirty="0" err="1"/>
              <a:t>специальное_имя</a:t>
            </a:r>
            <a:r>
              <a:rPr lang="ru-RU" sz="2000" dirty="0"/>
              <a:t>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[DETERMINISTIC | NOT DETERMINISTIC]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[NO SQL | CONTAINS SQL | READS SQL DATA | MODIFIES SQL DATA]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[RETURN NULL ON NULL INPUT | CALL ON NULL INPUT]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[DYNAMIC RESULT SETS </a:t>
            </a:r>
            <a:r>
              <a:rPr lang="ru-RU" sz="2000" i="1" dirty="0" err="1"/>
              <a:t>целое_число</a:t>
            </a:r>
            <a:r>
              <a:rPr lang="ru-RU" sz="2000" dirty="0"/>
              <a:t>]</a:t>
            </a:r>
          </a:p>
          <a:p>
            <a:pPr marL="82296" indent="0">
              <a:lnSpc>
                <a:spcPct val="100000"/>
              </a:lnSpc>
              <a:buNone/>
            </a:pPr>
            <a:r>
              <a:rPr lang="en-US" sz="2000" dirty="0"/>
              <a:t>[STATIC DISPATCH] </a:t>
            </a:r>
            <a:r>
              <a:rPr lang="ru-RU" sz="2000" i="1" dirty="0" err="1"/>
              <a:t>блок_кода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Встроенные процедуры в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8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1640" y="1569872"/>
            <a:ext cx="7602048" cy="468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Триггер</a:t>
            </a:r>
            <a:r>
              <a:rPr kumimoji="0" lang="ru-RU" alt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хранимая процедура особого типа, которую пользователь не вызывает непосредственно, а исполнение которой обусловлено действием по модификации данных.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Триггеры применяются для обеспечения целостности данных и реализации сложной бизнес-логики. Триггер запускается сервером автоматически при попытке изменения данных в таблице, с которой он связан. Все производимые им модификации данных рассматриваются как выполняемые в транзакции, в которой выполнено действие, вызвавшее срабатывание триггера</a:t>
            </a:r>
            <a:r>
              <a:rPr lang="ru-RU" altLang="ru-RU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2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052736"/>
            <a:ext cx="8100392" cy="5616624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ru-RU" sz="2600" dirty="0"/>
              <a:t>Для автоматической генерации значений </a:t>
            </a:r>
            <a:r>
              <a:rPr lang="ru-RU" sz="2600" dirty="0" smtClean="0"/>
              <a:t>полей</a:t>
            </a:r>
          </a:p>
          <a:p>
            <a:pPr>
              <a:spcBef>
                <a:spcPts val="700"/>
              </a:spcBef>
            </a:pPr>
            <a:r>
              <a:rPr lang="ru-RU" sz="2600" dirty="0" smtClean="0"/>
              <a:t>Для </a:t>
            </a:r>
            <a:r>
              <a:rPr lang="ru-RU" sz="2600" dirty="0" err="1" smtClean="0"/>
              <a:t>логирования</a:t>
            </a:r>
            <a:r>
              <a:rPr lang="ru-RU" sz="2600" dirty="0" smtClean="0"/>
              <a:t> при ограничении доступа</a:t>
            </a:r>
            <a:endParaRPr lang="ru-RU" sz="2600" dirty="0"/>
          </a:p>
          <a:p>
            <a:pPr>
              <a:spcBef>
                <a:spcPts val="700"/>
              </a:spcBef>
            </a:pPr>
            <a:r>
              <a:rPr lang="ru-RU" sz="2600" dirty="0"/>
              <a:t>Для сбора статистики</a:t>
            </a:r>
          </a:p>
          <a:p>
            <a:pPr>
              <a:spcBef>
                <a:spcPts val="700"/>
              </a:spcBef>
            </a:pPr>
            <a:r>
              <a:rPr lang="ru-RU" sz="2600" dirty="0" smtClean="0"/>
              <a:t>Для </a:t>
            </a:r>
            <a:r>
              <a:rPr lang="ru-RU" sz="2600" dirty="0"/>
              <a:t>предотвращения </a:t>
            </a:r>
            <a:r>
              <a:rPr lang="ru-RU" sz="2600" dirty="0" err="1"/>
              <a:t>dml</a:t>
            </a:r>
            <a:r>
              <a:rPr lang="ru-RU" sz="2600" dirty="0"/>
              <a:t> операций </a:t>
            </a:r>
            <a:endParaRPr lang="ru-RU" sz="2600" dirty="0" smtClean="0"/>
          </a:p>
          <a:p>
            <a:pPr>
              <a:spcBef>
                <a:spcPts val="700"/>
              </a:spcBef>
            </a:pPr>
            <a:r>
              <a:rPr lang="ru-RU" sz="2600" dirty="0" smtClean="0"/>
              <a:t>Для реализации сложных </a:t>
            </a:r>
            <a:r>
              <a:rPr lang="ru-RU" sz="2600" dirty="0"/>
              <a:t>ограничений целостности </a:t>
            </a:r>
            <a:r>
              <a:rPr lang="ru-RU" sz="2600" dirty="0" smtClean="0"/>
              <a:t>данных</a:t>
            </a:r>
          </a:p>
          <a:p>
            <a:pPr>
              <a:spcBef>
                <a:spcPts val="700"/>
              </a:spcBef>
            </a:pPr>
            <a:r>
              <a:rPr lang="ru-RU" sz="2600" dirty="0" smtClean="0"/>
              <a:t>Для </a:t>
            </a:r>
            <a:r>
              <a:rPr lang="ru-RU" sz="2600" dirty="0"/>
              <a:t>организации всевозможных видов аудита</a:t>
            </a:r>
          </a:p>
          <a:p>
            <a:pPr>
              <a:spcBef>
                <a:spcPts val="700"/>
              </a:spcBef>
            </a:pPr>
            <a:r>
              <a:rPr lang="ru-RU" sz="2600" dirty="0"/>
              <a:t>Для оповещения других модулей о том, что делать в случае изменения информации в БД</a:t>
            </a:r>
          </a:p>
          <a:p>
            <a:pPr>
              <a:spcBef>
                <a:spcPts val="700"/>
              </a:spcBef>
            </a:pPr>
            <a:r>
              <a:rPr lang="ru-RU" sz="2600" dirty="0"/>
              <a:t>Для реализации бизнес логики</a:t>
            </a:r>
          </a:p>
          <a:p>
            <a:pPr>
              <a:spcBef>
                <a:spcPts val="700"/>
              </a:spcBef>
            </a:pPr>
            <a:r>
              <a:rPr lang="ru-RU" sz="2600" dirty="0"/>
              <a:t>Для организации каскадных воздействий на таблицы БД</a:t>
            </a:r>
          </a:p>
          <a:p>
            <a:endParaRPr lang="ru-RU" sz="2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>
            <a:normAutofit/>
          </a:bodyPr>
          <a:lstStyle/>
          <a:p>
            <a:r>
              <a:rPr lang="ru-RU" dirty="0"/>
              <a:t>Зачем использовать триггеры</a:t>
            </a:r>
          </a:p>
        </p:txBody>
      </p:sp>
    </p:spTree>
    <p:extLst>
      <p:ext uri="{BB962C8B-B14F-4D97-AF65-F5344CB8AC3E}">
        <p14:creationId xmlns:p14="http://schemas.microsoft.com/office/powerpoint/2010/main" val="26967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CREATE TRIGGER </a:t>
            </a:r>
            <a:r>
              <a:rPr lang="ru-RU" sz="2800" i="1" dirty="0" err="1" smtClean="0"/>
              <a:t>имя_триггера</a:t>
            </a:r>
            <a:endParaRPr lang="ru-RU" sz="2800" i="1" dirty="0" smtClean="0"/>
          </a:p>
          <a:p>
            <a:pPr marL="82296" indent="0">
              <a:buNone/>
            </a:pPr>
            <a:r>
              <a:rPr lang="en-US" sz="2800" dirty="0" smtClean="0"/>
              <a:t>{BEFORE </a:t>
            </a:r>
            <a:r>
              <a:rPr lang="en-US" sz="2800" dirty="0"/>
              <a:t>| AFTER} {DELETE | INSERT | UPDATE [OF </a:t>
            </a:r>
            <a:r>
              <a:rPr lang="ru-RU" sz="2800" i="1" dirty="0"/>
              <a:t>столбец</a:t>
            </a:r>
            <a:r>
              <a:rPr lang="ru-RU" sz="2800" dirty="0"/>
              <a:t>[, ...]]}</a:t>
            </a:r>
          </a:p>
          <a:p>
            <a:pPr marL="82296" indent="0">
              <a:buNone/>
            </a:pPr>
            <a:r>
              <a:rPr lang="en-US" sz="2800" dirty="0"/>
              <a:t>ON </a:t>
            </a:r>
            <a:r>
              <a:rPr lang="ru-RU" sz="2800" i="1" dirty="0" err="1"/>
              <a:t>имя_таблицы</a:t>
            </a:r>
            <a:endParaRPr lang="ru-RU" sz="2800" i="1" dirty="0"/>
          </a:p>
          <a:p>
            <a:pPr marL="82296" indent="0">
              <a:buNone/>
            </a:pPr>
            <a:r>
              <a:rPr lang="en-US" sz="2800" dirty="0"/>
              <a:t>[REFERENCING {OLD {[ROW] | TABLE} [AS] </a:t>
            </a:r>
            <a:r>
              <a:rPr lang="ru-RU" sz="2800" i="1" dirty="0" err="1"/>
              <a:t>старое_имя</a:t>
            </a:r>
            <a:r>
              <a:rPr lang="ru-RU" sz="2800" i="1" dirty="0"/>
              <a:t> </a:t>
            </a:r>
            <a:r>
              <a:rPr lang="ru-RU" sz="2800" dirty="0"/>
              <a:t>| </a:t>
            </a:r>
            <a:r>
              <a:rPr lang="en-US" sz="2800" dirty="0"/>
              <a:t>NEW</a:t>
            </a:r>
          </a:p>
          <a:p>
            <a:pPr marL="82296" indent="0">
              <a:buNone/>
            </a:pPr>
            <a:r>
              <a:rPr lang="en-US" sz="2800" dirty="0"/>
              <a:t>{ROW | TABLE} [AS] </a:t>
            </a:r>
            <a:r>
              <a:rPr lang="ru-RU" sz="2800" i="1" dirty="0" err="1"/>
              <a:t>новое_имя</a:t>
            </a:r>
            <a:r>
              <a:rPr lang="ru-RU" sz="2800" dirty="0"/>
              <a:t>}] [</a:t>
            </a:r>
            <a:r>
              <a:rPr lang="en-US" sz="2800" dirty="0"/>
              <a:t>FOR EACH { ROW | STATEMENT }]</a:t>
            </a:r>
          </a:p>
          <a:p>
            <a:pPr marL="82296" indent="0">
              <a:buNone/>
            </a:pPr>
            <a:r>
              <a:rPr lang="en-US" sz="2800" dirty="0"/>
              <a:t>[WHEN (</a:t>
            </a:r>
            <a:r>
              <a:rPr lang="ru-RU" sz="2800" i="1" dirty="0"/>
              <a:t>условия</a:t>
            </a:r>
            <a:r>
              <a:rPr lang="ru-RU" sz="2800" dirty="0"/>
              <a:t>)]</a:t>
            </a:r>
          </a:p>
          <a:p>
            <a:pPr marL="82296" indent="0">
              <a:buNone/>
            </a:pPr>
            <a:r>
              <a:rPr lang="en-US" sz="2800" dirty="0"/>
              <a:t>[BEGIN ATOMIC]</a:t>
            </a:r>
            <a:r>
              <a:rPr lang="ru-RU" sz="2800" i="1" dirty="0" err="1"/>
              <a:t>блок_кода</a:t>
            </a:r>
            <a:endParaRPr lang="ru-RU" sz="2800" i="1" dirty="0"/>
          </a:p>
          <a:p>
            <a:pPr marL="82296" indent="0">
              <a:buNone/>
            </a:pPr>
            <a:r>
              <a:rPr lang="en-US" sz="2800" dirty="0"/>
              <a:t>[END]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триггера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4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512365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/>
              <a:t>CREATE TRIGGER </a:t>
            </a:r>
            <a:r>
              <a:rPr lang="en-US" sz="2400" dirty="0" err="1"/>
              <a:t>if_emp_changes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BEFORE DELETE OR UPDATE ON employee</a:t>
            </a:r>
          </a:p>
          <a:p>
            <a:pPr marL="82296" indent="0">
              <a:buNone/>
            </a:pPr>
            <a:r>
              <a:rPr lang="en-US" sz="2400" dirty="0"/>
              <a:t>FOR EACH ROW</a:t>
            </a:r>
          </a:p>
          <a:p>
            <a:pPr marL="82296" indent="0">
              <a:buNone/>
            </a:pPr>
            <a:r>
              <a:rPr lang="en-US" sz="2400" dirty="0"/>
              <a:t>WHEN (</a:t>
            </a:r>
            <a:r>
              <a:rPr lang="en-US" sz="2400" dirty="0" err="1"/>
              <a:t>new.emp_salary</a:t>
            </a:r>
            <a:r>
              <a:rPr lang="en-US" sz="2400" dirty="0"/>
              <a:t> &lt;&gt; </a:t>
            </a:r>
            <a:r>
              <a:rPr lang="en-US" sz="2400" dirty="0" err="1"/>
              <a:t>old.emp_salary</a:t>
            </a:r>
            <a:r>
              <a:rPr lang="en-US" sz="2400" dirty="0"/>
              <a:t>)</a:t>
            </a:r>
          </a:p>
          <a:p>
            <a:pPr marL="82296" indent="0">
              <a:buNone/>
            </a:pPr>
            <a:r>
              <a:rPr lang="en-US" sz="2400" dirty="0"/>
              <a:t>BEGIN</a:t>
            </a:r>
          </a:p>
          <a:p>
            <a:pPr marL="82296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INSERT </a:t>
            </a:r>
            <a:r>
              <a:rPr lang="en-US" sz="2400" dirty="0"/>
              <a:t>INTO </a:t>
            </a:r>
            <a:r>
              <a:rPr lang="en-US" sz="2400" dirty="0" err="1" smtClean="0"/>
              <a:t>employee_audit</a:t>
            </a:r>
            <a:endParaRPr lang="en-US" sz="2400" dirty="0" smtClean="0"/>
          </a:p>
          <a:p>
            <a:pPr marL="82296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VALUES ('old',</a:t>
            </a:r>
          </a:p>
          <a:p>
            <a:pPr marL="82296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:</a:t>
            </a:r>
            <a:r>
              <a:rPr lang="en-US" sz="2400" dirty="0" err="1"/>
              <a:t>old.emp_id</a:t>
            </a:r>
            <a:r>
              <a:rPr lang="en-US" sz="2400" dirty="0"/>
              <a:t>,</a:t>
            </a:r>
          </a:p>
          <a:p>
            <a:pPr marL="82296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:</a:t>
            </a:r>
            <a:r>
              <a:rPr lang="en-US" sz="2400" dirty="0" err="1"/>
              <a:t>old.emp_salary</a:t>
            </a:r>
            <a:r>
              <a:rPr lang="en-US" sz="2400" dirty="0"/>
              <a:t>,</a:t>
            </a:r>
          </a:p>
          <a:p>
            <a:pPr marL="82296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:</a:t>
            </a:r>
            <a:r>
              <a:rPr lang="en-US" sz="2400" dirty="0" err="1"/>
              <a:t>old.emp_ssn</a:t>
            </a:r>
            <a:r>
              <a:rPr lang="en-US" sz="2400" dirty="0"/>
              <a:t>);</a:t>
            </a:r>
          </a:p>
          <a:p>
            <a:pPr marL="82296" indent="0">
              <a:buNone/>
            </a:pPr>
            <a:r>
              <a:rPr lang="en-US" sz="2400" dirty="0"/>
              <a:t>END;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08720"/>
          </a:xfrm>
        </p:spPr>
        <p:txBody>
          <a:bodyPr/>
          <a:lstStyle/>
          <a:p>
            <a:r>
              <a:rPr lang="ru-RU" dirty="0" smtClean="0"/>
              <a:t>Пример триггера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980728"/>
            <a:ext cx="8028384" cy="5688632"/>
          </a:xfrm>
        </p:spPr>
        <p:txBody>
          <a:bodyPr>
            <a:normAutofit/>
          </a:bodyPr>
          <a:lstStyle/>
          <a:p>
            <a:r>
              <a:rPr lang="ru-RU" sz="2800" b="1" dirty="0"/>
              <a:t>Индекс</a:t>
            </a:r>
            <a:r>
              <a:rPr lang="ru-RU" sz="2800" dirty="0"/>
              <a:t> (англ. </a:t>
            </a:r>
            <a:r>
              <a:rPr lang="ru-RU" sz="2800" i="1" dirty="0" err="1"/>
              <a:t>index</a:t>
            </a:r>
            <a:r>
              <a:rPr lang="ru-RU" sz="2800" dirty="0"/>
              <a:t>) — объект </a:t>
            </a:r>
            <a:r>
              <a:rPr lang="ru-RU" sz="2800" dirty="0" smtClean="0"/>
              <a:t>БД, который создается для повышения </a:t>
            </a:r>
            <a:r>
              <a:rPr lang="ru-RU" sz="2800" dirty="0"/>
              <a:t>производительности поиска данных.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6712"/>
          </a:xfrm>
        </p:spPr>
        <p:txBody>
          <a:bodyPr/>
          <a:lstStyle/>
          <a:p>
            <a:r>
              <a:rPr lang="ru-RU" dirty="0" smtClean="0"/>
              <a:t>Что такое индекс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012160" y="2924944"/>
          <a:ext cx="2664296" cy="296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43">
                  <a:extLst>
                    <a:ext uri="{9D8B030D-6E8A-4147-A177-3AD203B41FA5}">
                      <a16:colId xmlns:a16="http://schemas.microsoft.com/office/drawing/2014/main" val="968635548"/>
                    </a:ext>
                  </a:extLst>
                </a:gridCol>
                <a:gridCol w="707481">
                  <a:extLst>
                    <a:ext uri="{9D8B030D-6E8A-4147-A177-3AD203B41FA5}">
                      <a16:colId xmlns:a16="http://schemas.microsoft.com/office/drawing/2014/main" val="2460131180"/>
                    </a:ext>
                  </a:extLst>
                </a:gridCol>
                <a:gridCol w="355873">
                  <a:extLst>
                    <a:ext uri="{9D8B030D-6E8A-4147-A177-3AD203B41FA5}">
                      <a16:colId xmlns:a16="http://schemas.microsoft.com/office/drawing/2014/main" val="931849587"/>
                    </a:ext>
                  </a:extLst>
                </a:gridCol>
                <a:gridCol w="292199">
                  <a:extLst>
                    <a:ext uri="{9D8B030D-6E8A-4147-A177-3AD203B41FA5}">
                      <a16:colId xmlns:a16="http://schemas.microsoft.com/office/drawing/2014/main" val="2043320018"/>
                    </a:ext>
                  </a:extLst>
                </a:gridCol>
              </a:tblGrid>
              <a:tr h="371681">
                <a:tc gridSpan="4">
                  <a:txBody>
                    <a:bodyPr/>
                    <a:lstStyle/>
                    <a:p>
                      <a:r>
                        <a:rPr lang="ru-RU" dirty="0" smtClean="0"/>
                        <a:t>Таблица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01314"/>
                  </a:ext>
                </a:extLst>
              </a:tr>
              <a:tr h="348399">
                <a:tc>
                  <a:txBody>
                    <a:bodyPr/>
                    <a:lstStyle/>
                    <a:p>
                      <a:r>
                        <a:rPr lang="ru-RU" dirty="0" smtClean="0"/>
                        <a:t>Фомин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М.М.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16302"/>
                  </a:ext>
                </a:extLst>
              </a:tr>
              <a:tr h="371681">
                <a:tc>
                  <a:txBody>
                    <a:bodyPr/>
                    <a:lstStyle/>
                    <a:p>
                      <a:r>
                        <a:rPr lang="ru-RU" dirty="0" smtClean="0"/>
                        <a:t>Сидоров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А.С.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34726"/>
                  </a:ext>
                </a:extLst>
              </a:tr>
              <a:tr h="371681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В.В.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2135"/>
                  </a:ext>
                </a:extLst>
              </a:tr>
              <a:tr h="371681">
                <a:tc>
                  <a:txBody>
                    <a:bodyPr/>
                    <a:lstStyle/>
                    <a:p>
                      <a:r>
                        <a:rPr lang="ru-RU" dirty="0" smtClean="0"/>
                        <a:t>Антонов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А.Б.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08017"/>
                  </a:ext>
                </a:extLst>
              </a:tr>
              <a:tr h="371681">
                <a:tc>
                  <a:txBody>
                    <a:bodyPr/>
                    <a:lstStyle/>
                    <a:p>
                      <a:r>
                        <a:rPr lang="ru-RU" dirty="0" smtClean="0"/>
                        <a:t>Жуков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Г.С.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059616"/>
                  </a:ext>
                </a:extLst>
              </a:tr>
              <a:tr h="371681">
                <a:tc>
                  <a:txBody>
                    <a:bodyPr/>
                    <a:lstStyle/>
                    <a:p>
                      <a:r>
                        <a:rPr lang="ru-RU" dirty="0" smtClean="0"/>
                        <a:t>Ясин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А.Г.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82242"/>
                  </a:ext>
                </a:extLst>
              </a:tr>
              <a:tr h="371681">
                <a:tc>
                  <a:txBody>
                    <a:bodyPr/>
                    <a:lstStyle/>
                    <a:p>
                      <a:r>
                        <a:rPr lang="ru-RU" dirty="0" smtClean="0"/>
                        <a:t>Жданов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Е.М.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32907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142966" y="2924944"/>
          <a:ext cx="16009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43">
                  <a:extLst>
                    <a:ext uri="{9D8B030D-6E8A-4147-A177-3AD203B41FA5}">
                      <a16:colId xmlns:a16="http://schemas.microsoft.com/office/drawing/2014/main" val="968635548"/>
                    </a:ext>
                  </a:extLst>
                </a:gridCol>
                <a:gridCol w="292199">
                  <a:extLst>
                    <a:ext uri="{9D8B030D-6E8A-4147-A177-3AD203B41FA5}">
                      <a16:colId xmlns:a16="http://schemas.microsoft.com/office/drawing/2014/main" val="2043320018"/>
                    </a:ext>
                  </a:extLst>
                </a:gridCol>
              </a:tblGrid>
              <a:tr h="360758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Индекс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01314"/>
                  </a:ext>
                </a:extLst>
              </a:tr>
              <a:tr h="355011">
                <a:tc>
                  <a:txBody>
                    <a:bodyPr/>
                    <a:lstStyle/>
                    <a:p>
                      <a:r>
                        <a:rPr lang="ru-RU" dirty="0" smtClean="0"/>
                        <a:t>Антонов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16302"/>
                  </a:ext>
                </a:extLst>
              </a:tr>
              <a:tr h="360758">
                <a:tc>
                  <a:txBody>
                    <a:bodyPr/>
                    <a:lstStyle/>
                    <a:p>
                      <a:r>
                        <a:rPr lang="ru-RU" dirty="0" smtClean="0"/>
                        <a:t>Жданов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34726"/>
                  </a:ext>
                </a:extLst>
              </a:tr>
              <a:tr h="360758">
                <a:tc>
                  <a:txBody>
                    <a:bodyPr/>
                    <a:lstStyle/>
                    <a:p>
                      <a:r>
                        <a:rPr lang="ru-RU" dirty="0" smtClean="0"/>
                        <a:t>Жуков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84957"/>
                  </a:ext>
                </a:extLst>
              </a:tr>
              <a:tr h="360758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2135"/>
                  </a:ext>
                </a:extLst>
              </a:tr>
              <a:tr h="360758">
                <a:tc>
                  <a:txBody>
                    <a:bodyPr/>
                    <a:lstStyle/>
                    <a:p>
                      <a:r>
                        <a:rPr lang="ru-RU" dirty="0" smtClean="0"/>
                        <a:t>Сидоров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08017"/>
                  </a:ext>
                </a:extLst>
              </a:tr>
              <a:tr h="360758">
                <a:tc>
                  <a:txBody>
                    <a:bodyPr/>
                    <a:lstStyle/>
                    <a:p>
                      <a:r>
                        <a:rPr lang="ru-RU" dirty="0" smtClean="0"/>
                        <a:t>Фомин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32907"/>
                  </a:ext>
                </a:extLst>
              </a:tr>
              <a:tr h="360758">
                <a:tc>
                  <a:txBody>
                    <a:bodyPr/>
                    <a:lstStyle/>
                    <a:p>
                      <a:r>
                        <a:rPr lang="ru-RU" dirty="0" smtClean="0"/>
                        <a:t>Ясин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48453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3743908" y="3501008"/>
            <a:ext cx="226825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743908" y="3825044"/>
            <a:ext cx="2268252" cy="193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индексу  (</a:t>
            </a:r>
            <a:r>
              <a:rPr lang="en-US" dirty="0" smtClean="0"/>
              <a:t>B</a:t>
            </a:r>
            <a:r>
              <a:rPr lang="ru-RU" dirty="0" smtClean="0"/>
              <a:t>-дерево)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8" y="1844824"/>
            <a:ext cx="63627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210146"/>
          </a:xfrm>
        </p:spPr>
        <p:txBody>
          <a:bodyPr>
            <a:noAutofit/>
          </a:bodyPr>
          <a:lstStyle/>
          <a:p>
            <a:r>
              <a:rPr lang="ru-RU" dirty="0" smtClean="0">
                <a:effectLst/>
              </a:rPr>
              <a:t>Выявление требований.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Сбор информации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1772" y="2060848"/>
            <a:ext cx="7498080" cy="44035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400" dirty="0" smtClean="0"/>
              <a:t>Изучение документации</a:t>
            </a:r>
            <a:endParaRPr lang="ru-RU" sz="4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400" dirty="0" smtClean="0"/>
              <a:t>Проведение собеседований</a:t>
            </a:r>
            <a:endParaRPr lang="ru-RU" sz="4400" dirty="0"/>
          </a:p>
          <a:p>
            <a:pPr>
              <a:lnSpc>
                <a:spcPts val="4000"/>
              </a:lnSpc>
              <a:spcBef>
                <a:spcPts val="1800"/>
              </a:spcBef>
            </a:pPr>
            <a:r>
              <a:rPr lang="ru-RU" sz="4400" dirty="0" smtClean="0"/>
              <a:t>Наблюдение </a:t>
            </a:r>
            <a:r>
              <a:rPr lang="ru-RU" sz="4400" dirty="0"/>
              <a:t>за работой </a:t>
            </a:r>
            <a:r>
              <a:rPr lang="ru-RU" sz="4400" dirty="0" smtClean="0"/>
              <a:t>предприятия</a:t>
            </a:r>
            <a:endParaRPr lang="ru-RU" sz="4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400" dirty="0" smtClean="0"/>
              <a:t>Проведение исследований</a:t>
            </a:r>
            <a:endParaRPr lang="ru-RU" sz="4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4400" dirty="0" smtClean="0"/>
              <a:t>Проведение анкетирования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013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pPr marL="82296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dirty="0" smtClean="0"/>
              <a:t>CREATE </a:t>
            </a:r>
            <a:r>
              <a:rPr lang="en-US" dirty="0"/>
              <a:t>[UNIQUE] INDEX </a:t>
            </a:r>
            <a:r>
              <a:rPr lang="ru-RU" i="1" dirty="0" err="1"/>
              <a:t>имя_индекса</a:t>
            </a:r>
            <a:r>
              <a:rPr lang="ru-RU" i="1" dirty="0"/>
              <a:t> </a:t>
            </a:r>
            <a:endParaRPr lang="ru-RU" i="1" dirty="0" smtClean="0"/>
          </a:p>
          <a:p>
            <a:pPr marL="82296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dirty="0" smtClean="0"/>
              <a:t>ON </a:t>
            </a:r>
            <a:r>
              <a:rPr lang="ru-RU" i="1" dirty="0" err="1" smtClean="0"/>
              <a:t>имя_таблицы</a:t>
            </a:r>
            <a:r>
              <a:rPr lang="ru-RU" i="1" dirty="0" smtClean="0"/>
              <a:t>     </a:t>
            </a:r>
            <a:r>
              <a:rPr lang="ru-RU" dirty="0" smtClean="0"/>
              <a:t>(</a:t>
            </a:r>
            <a:r>
              <a:rPr lang="ru-RU" i="1" dirty="0" err="1" smtClean="0"/>
              <a:t>имя_поля</a:t>
            </a:r>
            <a:r>
              <a:rPr lang="ru-RU" dirty="0" smtClean="0"/>
              <a:t>[, ...])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lnSpc>
                <a:spcPts val="3500"/>
              </a:lnSpc>
              <a:spcBef>
                <a:spcPts val="1800"/>
              </a:spcBef>
              <a:buNone/>
            </a:pPr>
            <a:r>
              <a:rPr lang="en-US" dirty="0"/>
              <a:t>CREATE </a:t>
            </a:r>
            <a:r>
              <a:rPr lang="ru-RU" dirty="0" smtClean="0"/>
              <a:t>  </a:t>
            </a:r>
            <a:r>
              <a:rPr lang="en-US" dirty="0" smtClean="0"/>
              <a:t>INDEX </a:t>
            </a:r>
            <a:r>
              <a:rPr lang="ru-RU" i="1" dirty="0" smtClean="0"/>
              <a:t>  История     </a:t>
            </a:r>
            <a:r>
              <a:rPr lang="en-US" dirty="0" smtClean="0"/>
              <a:t>ON</a:t>
            </a:r>
            <a:endParaRPr lang="ru-RU" dirty="0" smtClean="0"/>
          </a:p>
          <a:p>
            <a:pPr marL="82296" indent="0">
              <a:lnSpc>
                <a:spcPts val="3500"/>
              </a:lnSpc>
              <a:buNone/>
            </a:pPr>
            <a:r>
              <a:rPr lang="ru-RU" i="1" dirty="0" smtClean="0"/>
              <a:t>Приказы       </a:t>
            </a:r>
            <a:r>
              <a:rPr lang="ru-RU" dirty="0" smtClean="0"/>
              <a:t>(</a:t>
            </a:r>
            <a:r>
              <a:rPr lang="ru-RU" i="1" dirty="0" err="1" smtClean="0"/>
              <a:t>Дата_приказа</a:t>
            </a:r>
            <a:r>
              <a:rPr lang="ru-RU" dirty="0" smtClean="0"/>
              <a:t>)</a:t>
            </a:r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индексов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2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5" y="1268760"/>
            <a:ext cx="8028385" cy="54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Индексы создаются для  ускорения поиска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Индексы замедляют все операции кроме выборки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Индексы занимают место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Для маленьких таблиц индексы не нужны</a:t>
            </a:r>
          </a:p>
          <a:p>
            <a:pPr>
              <a:spcBef>
                <a:spcPts val="1200"/>
              </a:spcBef>
            </a:pPr>
            <a:r>
              <a:rPr lang="ru-RU" dirty="0"/>
              <a:t>Для составного индекса </a:t>
            </a:r>
            <a:r>
              <a:rPr lang="ru-RU" dirty="0" smtClean="0"/>
              <a:t>важен порядок полей </a:t>
            </a:r>
            <a:r>
              <a:rPr lang="ru-RU" dirty="0"/>
              <a:t>в </a:t>
            </a:r>
            <a:r>
              <a:rPr lang="ru-RU" dirty="0" smtClean="0"/>
              <a:t>индексе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Для временных таблиц индексы </a:t>
            </a:r>
            <a:r>
              <a:rPr lang="ru-RU" dirty="0"/>
              <a:t>не </a:t>
            </a:r>
            <a:r>
              <a:rPr lang="ru-RU" dirty="0" smtClean="0"/>
              <a:t>нужны</a:t>
            </a:r>
          </a:p>
          <a:p>
            <a:pPr>
              <a:spcBef>
                <a:spcPts val="1200"/>
              </a:spcBef>
            </a:pPr>
            <a:r>
              <a:rPr lang="ru-RU" dirty="0"/>
              <a:t>Для </a:t>
            </a:r>
            <a:r>
              <a:rPr lang="ru-RU" dirty="0" smtClean="0"/>
              <a:t>таблиц </a:t>
            </a:r>
            <a:r>
              <a:rPr lang="ru-RU" dirty="0"/>
              <a:t>которые часто </a:t>
            </a:r>
            <a:r>
              <a:rPr lang="ru-RU" dirty="0" smtClean="0"/>
              <a:t>обновляются </a:t>
            </a:r>
            <a:r>
              <a:rPr lang="ru-RU" dirty="0"/>
              <a:t>используйте как можно меньше индексов</a:t>
            </a:r>
          </a:p>
          <a:p>
            <a:pPr>
              <a:spcBef>
                <a:spcPts val="1200"/>
              </a:spcBef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нужно помнить  о индексах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46064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Обеспечения </a:t>
            </a:r>
            <a:r>
              <a:rPr lang="ru-RU" dirty="0">
                <a:effectLst/>
              </a:rPr>
              <a:t>целостности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196752"/>
            <a:ext cx="7956376" cy="5661248"/>
          </a:xfrm>
        </p:spPr>
        <p:txBody>
          <a:bodyPr>
            <a:normAutofit/>
          </a:bodyPr>
          <a:lstStyle/>
          <a:p>
            <a:pPr marL="82296" indent="360000" algn="just">
              <a:lnSpc>
                <a:spcPts val="4100"/>
              </a:lnSpc>
              <a:spcBef>
                <a:spcPts val="1200"/>
              </a:spcBef>
              <a:buNone/>
            </a:pPr>
            <a:r>
              <a:rPr lang="ru-RU" sz="3600" dirty="0" smtClean="0"/>
              <a:t>Целостность </a:t>
            </a:r>
            <a:r>
              <a:rPr lang="ru-RU" sz="3600" dirty="0"/>
              <a:t>(согласованность) БД -</a:t>
            </a:r>
            <a:r>
              <a:rPr lang="ru-RU" sz="3600" dirty="0" smtClean="0"/>
              <a:t> </a:t>
            </a:r>
            <a:r>
              <a:rPr lang="ru-RU" sz="3600" dirty="0"/>
              <a:t>соответствие имеющейся в базе данных информации её внутренней логике, структуре и всем явно заданным правилам. </a:t>
            </a:r>
            <a:endParaRPr lang="ru-RU" sz="3600" dirty="0" smtClean="0"/>
          </a:p>
          <a:p>
            <a:pPr>
              <a:lnSpc>
                <a:spcPts val="3500"/>
              </a:lnSpc>
              <a:spcBef>
                <a:spcPts val="3000"/>
              </a:spcBef>
            </a:pPr>
            <a:r>
              <a:rPr lang="ru-RU" sz="4000" dirty="0" smtClean="0"/>
              <a:t>Сущностная </a:t>
            </a:r>
            <a:r>
              <a:rPr lang="ru-RU" sz="4000" dirty="0"/>
              <a:t>целостность</a:t>
            </a: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ru-RU" sz="4000" dirty="0" smtClean="0"/>
              <a:t>Доменная </a:t>
            </a:r>
            <a:r>
              <a:rPr lang="ru-RU" sz="4000" dirty="0"/>
              <a:t>целостность</a:t>
            </a: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ru-RU" sz="4000" dirty="0" smtClean="0"/>
              <a:t>Ссылочная </a:t>
            </a:r>
            <a:r>
              <a:rPr lang="ru-RU" sz="4000" dirty="0"/>
              <a:t>целостность</a:t>
            </a: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ru-RU" sz="4000" dirty="0" smtClean="0"/>
              <a:t>Пользовательская </a:t>
            </a:r>
            <a:r>
              <a:rPr lang="ru-RU" sz="4000" dirty="0"/>
              <a:t>целостность</a:t>
            </a:r>
          </a:p>
          <a:p>
            <a:pPr>
              <a:lnSpc>
                <a:spcPts val="3500"/>
              </a:lnSpc>
              <a:spcBef>
                <a:spcPts val="1200"/>
              </a:spcBef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806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340768"/>
            <a:ext cx="7992888" cy="50405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800" b="1" dirty="0" err="1"/>
              <a:t>PowerBuilder</a:t>
            </a:r>
            <a:r>
              <a:rPr lang="ru-RU" sz="2800" dirty="0"/>
              <a:t> — интегрированная среда разработки приложений баз данных с собственным скриптовым языком </a:t>
            </a:r>
            <a:r>
              <a:rPr lang="ru-RU" sz="2800" dirty="0" err="1" smtClean="0"/>
              <a:t>PowerScript</a:t>
            </a:r>
            <a:r>
              <a:rPr lang="ru-RU" sz="2800" dirty="0" smtClean="0"/>
              <a:t> (</a:t>
            </a:r>
            <a:r>
              <a:rPr lang="en-US" sz="2800" dirty="0" smtClean="0"/>
              <a:t>SAP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ru-RU" sz="2800" b="1" dirty="0" err="1"/>
              <a:t>ERwin</a:t>
            </a:r>
            <a:r>
              <a:rPr lang="ru-RU" sz="2800" b="1" dirty="0"/>
              <a:t> </a:t>
            </a:r>
            <a:r>
              <a:rPr lang="ru-RU" sz="2800" b="1" dirty="0" err="1"/>
              <a:t>Data</a:t>
            </a:r>
            <a:r>
              <a:rPr lang="ru-RU" sz="2800" b="1" dirty="0"/>
              <a:t> </a:t>
            </a:r>
            <a:r>
              <a:rPr lang="ru-RU" sz="2800" b="1" dirty="0" err="1"/>
              <a:t>Modeler</a:t>
            </a:r>
            <a:r>
              <a:rPr lang="ru-RU" sz="2800" dirty="0"/>
              <a:t> (ранее </a:t>
            </a:r>
            <a:r>
              <a:rPr lang="ru-RU" sz="2800" b="1" dirty="0" err="1"/>
              <a:t>ERwin</a:t>
            </a:r>
            <a:r>
              <a:rPr lang="ru-RU" sz="2800" dirty="0"/>
              <a:t>) — CASE-средство для проектирования </a:t>
            </a:r>
            <a:r>
              <a:rPr lang="ru-RU" sz="2800" dirty="0" smtClean="0"/>
              <a:t>баз данных</a:t>
            </a:r>
            <a:r>
              <a:rPr lang="en-US" sz="2800" dirty="0" smtClean="0"/>
              <a:t>  (CA)</a:t>
            </a:r>
          </a:p>
          <a:p>
            <a:pPr>
              <a:spcBef>
                <a:spcPts val="1800"/>
              </a:spcBef>
            </a:pPr>
            <a:r>
              <a:rPr lang="ru-RU" sz="2800" b="1" dirty="0"/>
              <a:t>IBM </a:t>
            </a:r>
            <a:r>
              <a:rPr lang="ru-RU" sz="2800" b="1" dirty="0" err="1" smtClean="0"/>
              <a:t>Rational</a:t>
            </a:r>
            <a:r>
              <a:rPr lang="en-US" sz="2800" dirty="0" smtClean="0"/>
              <a:t> (</a:t>
            </a:r>
            <a:r>
              <a:rPr lang="ru-RU" sz="2800" dirty="0" smtClean="0"/>
              <a:t>ранее </a:t>
            </a:r>
            <a:r>
              <a:rPr lang="ru-RU" sz="2800" b="1" dirty="0" err="1" smtClean="0"/>
              <a:t>Rational</a:t>
            </a:r>
            <a:r>
              <a:rPr lang="ru-RU" sz="2800" b="1" dirty="0" smtClean="0"/>
              <a:t> </a:t>
            </a:r>
            <a:r>
              <a:rPr lang="en-US" sz="2800" b="1" dirty="0"/>
              <a:t>Rose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 - </a:t>
            </a:r>
            <a:r>
              <a:rPr lang="ru-RU" sz="2800" dirty="0" smtClean="0"/>
              <a:t>продукты</a:t>
            </a:r>
            <a:r>
              <a:rPr lang="ru-RU" sz="2800" dirty="0"/>
              <a:t>, услуги и консультации для </a:t>
            </a:r>
            <a:r>
              <a:rPr lang="ru-RU" sz="2800" dirty="0" smtClean="0"/>
              <a:t>разработк</a:t>
            </a:r>
            <a:r>
              <a:rPr lang="ru-RU" sz="2800" dirty="0"/>
              <a:t>и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ru-RU" sz="2800" dirty="0" smtClean="0"/>
              <a:t>развертывания программного </a:t>
            </a:r>
            <a:r>
              <a:rPr lang="ru-RU" sz="2800" dirty="0"/>
              <a:t>обеспечения. </a:t>
            </a:r>
            <a:endParaRPr lang="en-US" sz="2800" b="1" dirty="0" smtClean="0"/>
          </a:p>
          <a:p>
            <a:pPr>
              <a:spcBef>
                <a:spcPts val="1800"/>
              </a:spcBef>
            </a:pPr>
            <a:r>
              <a:rPr lang="ru-RU" sz="2800" b="1" dirty="0" err="1" smtClean="0"/>
              <a:t>Oracle</a:t>
            </a:r>
            <a:r>
              <a:rPr lang="ru-RU" sz="2800" b="1" dirty="0" smtClean="0"/>
              <a:t> </a:t>
            </a:r>
            <a:r>
              <a:rPr lang="ru-RU" sz="2800" b="1" dirty="0"/>
              <a:t>SQL </a:t>
            </a:r>
            <a:r>
              <a:rPr lang="ru-RU" sz="2800" b="1" dirty="0" err="1"/>
              <a:t>Developer</a:t>
            </a:r>
            <a:r>
              <a:rPr lang="ru-RU" sz="2800" dirty="0"/>
              <a:t> — интегрированная среда разработки на языках SQL и PL/SQL</a:t>
            </a:r>
            <a:endParaRPr lang="en-US" sz="2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602048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Case </a:t>
            </a:r>
            <a:r>
              <a:rPr lang="ru-RU" dirty="0" smtClean="0"/>
              <a:t>средства разработки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отчетов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48" y="1772816"/>
            <a:ext cx="662721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/>
              <a:t>Макет отчета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51309"/>
            <a:ext cx="54102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980728"/>
            <a:ext cx="8100392" cy="5688632"/>
          </a:xfrm>
        </p:spPr>
        <p:txBody>
          <a:bodyPr/>
          <a:lstStyle/>
          <a:p>
            <a:r>
              <a:rPr lang="ru-RU" dirty="0" smtClean="0"/>
              <a:t>Параметры страницы</a:t>
            </a:r>
          </a:p>
          <a:p>
            <a:pPr lvl="1"/>
            <a:r>
              <a:rPr lang="ru-RU" dirty="0" smtClean="0"/>
              <a:t>Поля</a:t>
            </a:r>
          </a:p>
          <a:p>
            <a:pPr lvl="1"/>
            <a:r>
              <a:rPr lang="ru-RU" dirty="0" smtClean="0"/>
              <a:t>Ориентация</a:t>
            </a:r>
          </a:p>
          <a:p>
            <a:pPr lvl="1"/>
            <a:r>
              <a:rPr lang="ru-RU" dirty="0" smtClean="0"/>
              <a:t>Колонтитулы, шапка документа, подвалы</a:t>
            </a:r>
          </a:p>
          <a:p>
            <a:pPr lvl="1"/>
            <a:r>
              <a:rPr lang="ru-RU" dirty="0" smtClean="0"/>
              <a:t>Порядок нумерации страниц</a:t>
            </a:r>
          </a:p>
          <a:p>
            <a:r>
              <a:rPr lang="ru-RU" dirty="0" smtClean="0"/>
              <a:t>Стили оформления текста</a:t>
            </a:r>
          </a:p>
          <a:p>
            <a:pPr lvl="1"/>
            <a:r>
              <a:rPr lang="ru-RU" dirty="0" smtClean="0"/>
              <a:t>Шрифты (тип, начертание, размеры)</a:t>
            </a:r>
          </a:p>
          <a:p>
            <a:pPr lvl="1"/>
            <a:r>
              <a:rPr lang="ru-RU" dirty="0" smtClean="0"/>
              <a:t>Абзацы (отступы,  интервалы и выравнивание)</a:t>
            </a:r>
          </a:p>
          <a:p>
            <a:r>
              <a:rPr lang="ru-RU" dirty="0" smtClean="0"/>
              <a:t>Оформление таблиц и рисунков</a:t>
            </a:r>
          </a:p>
          <a:p>
            <a:pPr lvl="1"/>
            <a:r>
              <a:rPr lang="ru-RU" dirty="0" smtClean="0"/>
              <a:t>Подписи и заголовки</a:t>
            </a:r>
          </a:p>
          <a:p>
            <a:pPr lvl="1"/>
            <a:r>
              <a:rPr lang="ru-RU" dirty="0" smtClean="0"/>
              <a:t>Нумерация таблиц и рисунков</a:t>
            </a:r>
          </a:p>
          <a:p>
            <a:pPr lvl="1"/>
            <a:r>
              <a:rPr lang="ru-RU" dirty="0" smtClean="0"/>
              <a:t>Шапки таблиц</a:t>
            </a:r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67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Параметры оформления отчета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37654"/>
            <a:ext cx="5328592" cy="561583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8565"/>
            <a:ext cx="7812360" cy="9001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Параметры формирования отчета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547664" y="1628800"/>
            <a:ext cx="7314016" cy="4851920"/>
          </a:xfrm>
        </p:spPr>
        <p:txBody>
          <a:bodyPr>
            <a:normAutofit fontScale="77500" lnSpcReduction="20000"/>
          </a:bodyPr>
          <a:lstStyle/>
          <a:p>
            <a:pPr marL="82296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b="1" dirty="0"/>
              <a:t>SELECT</a:t>
            </a:r>
            <a:r>
              <a:rPr lang="en-US" dirty="0"/>
              <a:t> ROUND(EXTRACT(Year from SYSDATE)- EXTRACT(Year from </a:t>
            </a:r>
            <a:r>
              <a:rPr lang="ru-RU" dirty="0"/>
              <a:t>Д</a:t>
            </a:r>
            <a:r>
              <a:rPr lang="en-US" dirty="0"/>
              <a:t>ATA_</a:t>
            </a:r>
            <a:r>
              <a:rPr lang="ru-RU" dirty="0"/>
              <a:t>РОЖД),-1) возраст,</a:t>
            </a:r>
          </a:p>
          <a:p>
            <a:pPr marL="82296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dirty="0"/>
              <a:t>COUNT(*) </a:t>
            </a:r>
            <a:r>
              <a:rPr lang="ru-RU" dirty="0"/>
              <a:t>кол, </a:t>
            </a:r>
            <a:r>
              <a:rPr lang="en-US" dirty="0"/>
              <a:t>ROUND(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ru-RU" dirty="0"/>
              <a:t>оклад)) "средний оклад" </a:t>
            </a:r>
          </a:p>
          <a:p>
            <a:pPr marL="82296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b="1" dirty="0"/>
              <a:t>FROM</a:t>
            </a:r>
            <a:r>
              <a:rPr lang="en-US" dirty="0"/>
              <a:t> "</a:t>
            </a:r>
            <a:r>
              <a:rPr lang="ru-RU" dirty="0"/>
              <a:t>СОТРУДНИКИ"</a:t>
            </a:r>
          </a:p>
          <a:p>
            <a:pPr marL="82296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b="1" dirty="0"/>
              <a:t>GROUP BY </a:t>
            </a:r>
            <a:r>
              <a:rPr lang="en-US" dirty="0"/>
              <a:t>ROUND(EXTRACT(Year from SYSDATE)- EXTRACT(Year from </a:t>
            </a:r>
            <a:r>
              <a:rPr lang="ru-RU" dirty="0"/>
              <a:t>Д</a:t>
            </a:r>
            <a:r>
              <a:rPr lang="en-US" dirty="0"/>
              <a:t>ATA_</a:t>
            </a:r>
            <a:r>
              <a:rPr lang="ru-RU" dirty="0"/>
              <a:t>РОЖД),-1)</a:t>
            </a:r>
          </a:p>
          <a:p>
            <a:pPr marL="82296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b="1" dirty="0" smtClean="0"/>
              <a:t>ORDER </a:t>
            </a:r>
            <a:r>
              <a:rPr lang="en-US" b="1" dirty="0"/>
              <a:t>BY </a:t>
            </a:r>
            <a:r>
              <a:rPr lang="en-US" dirty="0"/>
              <a:t>ROUND(EXTRACT(Year from SYSDATE)- EXTRACT(Year from </a:t>
            </a:r>
            <a:r>
              <a:rPr lang="ru-RU" dirty="0"/>
              <a:t>Д</a:t>
            </a:r>
            <a:r>
              <a:rPr lang="en-US" dirty="0"/>
              <a:t>ATA_</a:t>
            </a:r>
            <a:r>
              <a:rPr lang="ru-RU" dirty="0"/>
              <a:t>РОЖД),-1)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0" y="44624"/>
            <a:ext cx="8172400" cy="1296144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Запрос для отчета «Распределение окладов специалистов по возрасту»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846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447800"/>
            <a:ext cx="8064896" cy="5149552"/>
          </a:xfrm>
        </p:spPr>
        <p:txBody>
          <a:bodyPr>
            <a:normAutofit fontScale="85000" lnSpcReduction="10000"/>
          </a:bodyPr>
          <a:lstStyle/>
          <a:p>
            <a:pPr marL="82296" indent="0">
              <a:lnSpc>
                <a:spcPts val="3500"/>
              </a:lnSpc>
              <a:buNone/>
            </a:pPr>
            <a:r>
              <a:rPr lang="ru-RU" dirty="0"/>
              <a:t>SELECT </a:t>
            </a:r>
            <a:r>
              <a:rPr lang="ru-RU" dirty="0" err="1"/>
              <a:t>Sum</a:t>
            </a:r>
            <a:r>
              <a:rPr lang="ru-RU" dirty="0"/>
              <a:t>(</a:t>
            </a:r>
            <a:r>
              <a:rPr lang="ru-RU" dirty="0" err="1"/>
              <a:t>DateDiff</a:t>
            </a:r>
            <a:r>
              <a:rPr lang="ru-RU" dirty="0"/>
              <a:t>("d",[Больничные</a:t>
            </a:r>
            <a:r>
              <a:rPr lang="ru-RU" dirty="0" smtClean="0"/>
              <a:t>].[</a:t>
            </a:r>
            <a:r>
              <a:rPr lang="ru-RU" dirty="0"/>
              <a:t>Окончание </a:t>
            </a:r>
            <a:r>
              <a:rPr lang="ru-RU" dirty="0" smtClean="0"/>
              <a:t>больничного</a:t>
            </a:r>
            <a:r>
              <a:rPr lang="ru-RU" dirty="0"/>
              <a:t>],[Больничные</a:t>
            </a:r>
            <a:r>
              <a:rPr lang="ru-RU" dirty="0" smtClean="0"/>
              <a:t>].[</a:t>
            </a:r>
            <a:r>
              <a:rPr lang="ru-RU" dirty="0"/>
              <a:t>Начало </a:t>
            </a:r>
            <a:r>
              <a:rPr lang="ru-RU" dirty="0" smtClean="0"/>
              <a:t>больничного</a:t>
            </a:r>
            <a:r>
              <a:rPr lang="ru-RU" dirty="0"/>
              <a:t>])) AS </a:t>
            </a:r>
            <a:r>
              <a:rPr lang="ru-RU" dirty="0" err="1"/>
              <a:t>Дни_на_больничном</a:t>
            </a:r>
            <a:r>
              <a:rPr lang="ru-RU" dirty="0" smtClean="0"/>
              <a:t>,</a:t>
            </a:r>
          </a:p>
          <a:p>
            <a:pPr marL="82296" indent="0">
              <a:lnSpc>
                <a:spcPts val="3500"/>
              </a:lnSpc>
              <a:buNone/>
            </a:pPr>
            <a:r>
              <a:rPr lang="ru-RU" dirty="0" err="1" smtClean="0"/>
              <a:t>Пациенты.ФИО</a:t>
            </a:r>
            <a:r>
              <a:rPr lang="ru-RU" dirty="0" smtClean="0"/>
              <a:t> </a:t>
            </a:r>
            <a:r>
              <a:rPr lang="ru-RU" dirty="0"/>
              <a:t>AS Пациент</a:t>
            </a:r>
          </a:p>
          <a:p>
            <a:pPr marL="82296" indent="0">
              <a:lnSpc>
                <a:spcPts val="3500"/>
              </a:lnSpc>
              <a:buNone/>
            </a:pPr>
            <a:r>
              <a:rPr lang="ru-RU" dirty="0"/>
              <a:t>FROM Больничные, </a:t>
            </a:r>
            <a:r>
              <a:rPr lang="ru-RU" dirty="0" err="1"/>
              <a:t>Мед_карточка</a:t>
            </a:r>
            <a:r>
              <a:rPr lang="ru-RU" dirty="0"/>
              <a:t>, Пациенты</a:t>
            </a:r>
          </a:p>
          <a:p>
            <a:pPr marL="82296" indent="0">
              <a:lnSpc>
                <a:spcPts val="3500"/>
              </a:lnSpc>
              <a:buNone/>
            </a:pPr>
            <a:r>
              <a:rPr lang="ru-RU" dirty="0"/>
              <a:t>WHERE (((</a:t>
            </a:r>
            <a:r>
              <a:rPr lang="ru-RU" dirty="0" err="1"/>
              <a:t>Больничные.Код</a:t>
            </a:r>
            <a:r>
              <a:rPr lang="ru-RU" dirty="0"/>
              <a:t>)=[</a:t>
            </a:r>
            <a:r>
              <a:rPr lang="ru-RU" dirty="0" err="1"/>
              <a:t>Мед_карточка</a:t>
            </a:r>
            <a:r>
              <a:rPr lang="ru-RU" dirty="0"/>
              <a:t>].[Больничный]) AND ((</a:t>
            </a:r>
            <a:r>
              <a:rPr lang="ru-RU" dirty="0" err="1"/>
              <a:t>Мед_карточка</a:t>
            </a:r>
            <a:r>
              <a:rPr lang="ru-RU" dirty="0"/>
              <a:t>.[Код </a:t>
            </a:r>
            <a:r>
              <a:rPr lang="ru-RU" dirty="0" err="1"/>
              <a:t>Мед_карточки</a:t>
            </a:r>
            <a:r>
              <a:rPr lang="ru-RU" dirty="0" smtClean="0"/>
              <a:t>])= [</a:t>
            </a:r>
            <a:r>
              <a:rPr lang="ru-RU" dirty="0"/>
              <a:t>Пациенты].[Код </a:t>
            </a:r>
            <a:r>
              <a:rPr lang="ru-RU" dirty="0" err="1"/>
              <a:t>Мед_карточки</a:t>
            </a:r>
            <a:r>
              <a:rPr lang="ru-RU" dirty="0"/>
              <a:t>]))</a:t>
            </a:r>
          </a:p>
          <a:p>
            <a:pPr marL="82296" indent="0">
              <a:lnSpc>
                <a:spcPts val="3500"/>
              </a:lnSpc>
              <a:buNone/>
            </a:pPr>
            <a:r>
              <a:rPr lang="ru-RU" dirty="0"/>
              <a:t>GROUP BY </a:t>
            </a:r>
            <a:r>
              <a:rPr lang="ru-RU" dirty="0" err="1"/>
              <a:t>Пациенты.ФИО</a:t>
            </a:r>
            <a:r>
              <a:rPr lang="ru-RU" dirty="0"/>
              <a:t>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сколько болел?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412776"/>
            <a:ext cx="7818072" cy="4896544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Обеспечение </a:t>
            </a:r>
            <a:r>
              <a:rPr lang="ru-RU" dirty="0"/>
              <a:t>возможности получения данных по всем необходимым запросам.</a:t>
            </a:r>
          </a:p>
          <a:p>
            <a:pPr>
              <a:lnSpc>
                <a:spcPts val="33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Сокращение </a:t>
            </a:r>
            <a:r>
              <a:rPr lang="ru-RU" dirty="0"/>
              <a:t>избыточности и дублирования данных.</a:t>
            </a:r>
          </a:p>
          <a:p>
            <a:pPr>
              <a:lnSpc>
                <a:spcPts val="33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Обеспечение </a:t>
            </a:r>
            <a:r>
              <a:rPr lang="ru-RU" dirty="0"/>
              <a:t>целостности </a:t>
            </a:r>
            <a:r>
              <a:rPr lang="ru-RU" dirty="0" smtClean="0"/>
              <a:t>данных, исключение </a:t>
            </a:r>
            <a:r>
              <a:rPr lang="ru-RU" dirty="0"/>
              <a:t>противоречий </a:t>
            </a:r>
            <a:r>
              <a:rPr lang="ru-RU" dirty="0" smtClean="0"/>
              <a:t>и возможных потерь данных.</a:t>
            </a:r>
          </a:p>
          <a:p>
            <a:pPr>
              <a:lnSpc>
                <a:spcPts val="33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 smtClean="0"/>
              <a:t>Обеспечение хранения в БД всей необходимой информации.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56200" y="260648"/>
            <a:ext cx="81878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цели проектирования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/>
          <a:lstStyle/>
          <a:p>
            <a:pPr marL="82296" indent="0">
              <a:buNone/>
            </a:pPr>
            <a:r>
              <a:rPr lang="ru-RU" b="1" dirty="0" err="1"/>
              <a:t>Oracle</a:t>
            </a:r>
            <a:r>
              <a:rPr lang="ru-RU" b="1" dirty="0"/>
              <a:t> </a:t>
            </a:r>
            <a:r>
              <a:rPr lang="ru-RU" b="1" dirty="0" err="1"/>
              <a:t>Reports</a:t>
            </a:r>
            <a:r>
              <a:rPr lang="ru-RU" dirty="0"/>
              <a:t> — инструмент разработки </a:t>
            </a:r>
            <a:r>
              <a:rPr lang="ru-RU" dirty="0" smtClean="0"/>
              <a:t>форматированных</a:t>
            </a:r>
            <a:r>
              <a:rPr lang="en-US" baseline="30000" dirty="0"/>
              <a:t> </a:t>
            </a:r>
            <a:r>
              <a:rPr lang="ru-RU" dirty="0" smtClean="0"/>
              <a:t>отчетов</a:t>
            </a:r>
            <a:r>
              <a:rPr lang="ru-RU" dirty="0"/>
              <a:t>, опирающихся на данные, хранящиеся в </a:t>
            </a:r>
            <a:r>
              <a:rPr lang="ru-RU" dirty="0" err="1"/>
              <a:t>Oracle</a:t>
            </a:r>
            <a:r>
              <a:rPr lang="ru-RU" dirty="0"/>
              <a:t> (СУБД). </a:t>
            </a:r>
            <a:endParaRPr lang="en-US" dirty="0" smtClean="0"/>
          </a:p>
          <a:p>
            <a:pPr marL="82296" indent="0">
              <a:buNone/>
            </a:pPr>
            <a:r>
              <a:rPr lang="ru-RU" dirty="0"/>
              <a:t>Отчеты могут быть предоставлены в </a:t>
            </a:r>
            <a:r>
              <a:rPr lang="ru-RU" dirty="0" smtClean="0"/>
              <a:t>форматах</a:t>
            </a:r>
          </a:p>
          <a:p>
            <a:pPr lvl="1"/>
            <a:r>
              <a:rPr lang="ru-RU" dirty="0"/>
              <a:t>HTML</a:t>
            </a:r>
          </a:p>
          <a:p>
            <a:pPr lvl="1"/>
            <a:r>
              <a:rPr lang="ru-RU" dirty="0" smtClean="0"/>
              <a:t>RTF</a:t>
            </a:r>
            <a:endParaRPr lang="ru-RU" dirty="0"/>
          </a:p>
          <a:p>
            <a:pPr lvl="1"/>
            <a:r>
              <a:rPr lang="ru-RU" dirty="0"/>
              <a:t>PDF</a:t>
            </a:r>
          </a:p>
          <a:p>
            <a:pPr lvl="1"/>
            <a:r>
              <a:rPr lang="ru-RU" dirty="0"/>
              <a:t>XML</a:t>
            </a:r>
          </a:p>
          <a:p>
            <a:pPr lvl="1"/>
            <a:r>
              <a:rPr lang="ru-RU" dirty="0"/>
              <a:t>Microsoft </a:t>
            </a:r>
            <a:r>
              <a:rPr lang="ru-RU" dirty="0" err="1"/>
              <a:t>Excel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 отчетов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6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864096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Разработка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901" y="1412776"/>
            <a:ext cx="8136904" cy="5040560"/>
          </a:xfrm>
        </p:spPr>
        <p:txBody>
          <a:bodyPr>
            <a:normAutofit fontScale="92500"/>
          </a:bodyPr>
          <a:lstStyle/>
          <a:p>
            <a:pPr marL="82296" indent="0" algn="just">
              <a:lnSpc>
                <a:spcPts val="3900"/>
              </a:lnSpc>
              <a:spcBef>
                <a:spcPts val="1200"/>
              </a:spcBef>
              <a:buNone/>
            </a:pPr>
            <a:r>
              <a:rPr lang="ru-RU" b="1" i="1" dirty="0" smtClean="0"/>
              <a:t>          Лучший </a:t>
            </a:r>
            <a:r>
              <a:rPr lang="ru-RU" b="1" i="1" dirty="0"/>
              <a:t>пользовательский интерфейс </a:t>
            </a:r>
            <a:r>
              <a:rPr lang="ru-RU" i="1" dirty="0"/>
              <a:t>— это такой интерфейс, которому пользователь не должен уделять много внимания, почти не замечать его</a:t>
            </a:r>
            <a:r>
              <a:rPr lang="ru-RU" i="1" dirty="0" smtClean="0"/>
              <a:t>.</a:t>
            </a:r>
          </a:p>
          <a:p>
            <a:pPr marL="82296" indent="0" algn="just">
              <a:lnSpc>
                <a:spcPts val="3900"/>
              </a:lnSpc>
              <a:spcBef>
                <a:spcPts val="1200"/>
              </a:spcBef>
              <a:buNone/>
            </a:pPr>
            <a:r>
              <a:rPr lang="ru-RU" dirty="0" smtClean="0"/>
              <a:t> Пользователь должен </a:t>
            </a:r>
            <a:r>
              <a:rPr lang="ru-RU" dirty="0"/>
              <a:t>просто </a:t>
            </a:r>
            <a:r>
              <a:rPr lang="ru-RU" dirty="0" smtClean="0"/>
              <a:t>работать, </a:t>
            </a:r>
            <a:r>
              <a:rPr lang="ru-RU" dirty="0"/>
              <a:t>вместо того, чтобы размышлять, какую кнопку нажать или где щелкнуть мышью. Такой интерфейс называют </a:t>
            </a:r>
            <a:r>
              <a:rPr lang="ru-RU" i="1" dirty="0"/>
              <a:t>прозрачным —</a:t>
            </a:r>
            <a:r>
              <a:rPr lang="ru-RU" dirty="0"/>
              <a:t> пользователь как бы смотрит сквозь него на свою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4904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547664" y="2132856"/>
            <a:ext cx="7386024" cy="4536504"/>
          </a:xfrm>
        </p:spPr>
        <p:txBody>
          <a:bodyPr>
            <a:normAutofit fontScale="92500"/>
          </a:bodyPr>
          <a:lstStyle/>
          <a:p>
            <a:pPr marL="82296" indent="0">
              <a:lnSpc>
                <a:spcPts val="3700"/>
              </a:lnSpc>
              <a:spcBef>
                <a:spcPts val="1800"/>
              </a:spcBef>
              <a:buNone/>
            </a:pPr>
            <a:r>
              <a:rPr lang="ru-RU" dirty="0" smtClean="0"/>
              <a:t>1</a:t>
            </a:r>
            <a:r>
              <a:rPr lang="ru-RU" dirty="0"/>
              <a:t>. Программа должна помогать выполнить задачу, а не становиться этой задачей.</a:t>
            </a:r>
          </a:p>
          <a:p>
            <a:pPr marL="82296" indent="0">
              <a:lnSpc>
                <a:spcPts val="3700"/>
              </a:lnSpc>
              <a:spcBef>
                <a:spcPts val="1800"/>
              </a:spcBef>
              <a:buNone/>
            </a:pPr>
            <a:r>
              <a:rPr lang="ru-RU" dirty="0"/>
              <a:t>2. При работе с программой пользователь не должен ощущать себя дураком.</a:t>
            </a:r>
          </a:p>
          <a:p>
            <a:pPr marL="82296" indent="0">
              <a:lnSpc>
                <a:spcPts val="3700"/>
              </a:lnSpc>
              <a:spcBef>
                <a:spcPts val="1800"/>
              </a:spcBef>
              <a:buNone/>
            </a:pPr>
            <a:r>
              <a:rPr lang="ru-RU" dirty="0"/>
              <a:t>3. Программа должна работать так, чтобы пользователь не считал компьютер дураком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332656"/>
            <a:ext cx="6809960" cy="11430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Основные принципы разработки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5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36104" y="1844824"/>
            <a:ext cx="8100392" cy="4547592"/>
          </a:xfrm>
        </p:spPr>
        <p:txBody>
          <a:bodyPr>
            <a:normAutofit/>
          </a:bodyPr>
          <a:lstStyle/>
          <a:p>
            <a:pPr algn="just">
              <a:lnSpc>
                <a:spcPts val="3500"/>
              </a:lnSpc>
              <a:spcBef>
                <a:spcPts val="1800"/>
              </a:spcBef>
            </a:pPr>
            <a:r>
              <a:rPr lang="ru-RU" sz="3600" dirty="0"/>
              <a:t>Уменьшение числа пользовательских ошибок</a:t>
            </a:r>
          </a:p>
          <a:p>
            <a:pPr algn="just">
              <a:lnSpc>
                <a:spcPts val="3500"/>
              </a:lnSpc>
              <a:spcBef>
                <a:spcPts val="1800"/>
              </a:spcBef>
            </a:pPr>
            <a:r>
              <a:rPr lang="ru-RU" sz="3600" dirty="0" smtClean="0"/>
              <a:t>Повышение </a:t>
            </a:r>
            <a:r>
              <a:rPr lang="ru-RU" sz="3600" dirty="0"/>
              <a:t>скорости и простоты выполнения основных операций</a:t>
            </a:r>
          </a:p>
          <a:p>
            <a:pPr algn="just">
              <a:lnSpc>
                <a:spcPts val="3500"/>
              </a:lnSpc>
              <a:spcBef>
                <a:spcPts val="1800"/>
              </a:spcBef>
            </a:pPr>
            <a:r>
              <a:rPr lang="ru-RU" sz="3600" dirty="0"/>
              <a:t>Сокращение времени, необходимого на обучение пользователя</a:t>
            </a:r>
          </a:p>
          <a:p>
            <a:pPr algn="just">
              <a:lnSpc>
                <a:spcPts val="3500"/>
              </a:lnSpc>
              <a:spcBef>
                <a:spcPts val="1800"/>
              </a:spcBef>
            </a:pPr>
            <a:r>
              <a:rPr lang="ru-RU" sz="3600" dirty="0"/>
              <a:t>Уменьшение частоты использования справок и </a:t>
            </a:r>
            <a:r>
              <a:rPr lang="ru-RU" sz="3600" dirty="0" smtClean="0"/>
              <a:t>документации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556792"/>
          </a:xfrm>
        </p:spPr>
        <p:txBody>
          <a:bodyPr>
            <a:normAutofit/>
          </a:bodyPr>
          <a:lstStyle/>
          <a:p>
            <a:pPr marL="82296" indent="0"/>
            <a:r>
              <a:rPr lang="ru-RU" dirty="0"/>
              <a:t>Повышение эффективности работы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6880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653608"/>
          </a:xfrm>
        </p:spPr>
        <p:txBody>
          <a:bodyPr>
            <a:normAutofit fontScale="77500" lnSpcReduction="20000"/>
          </a:bodyPr>
          <a:lstStyle/>
          <a:p>
            <a:pPr marL="82296" indent="0" algn="just" defTabSz="312738">
              <a:lnSpc>
                <a:spcPts val="3200"/>
              </a:lnSpc>
              <a:spcBef>
                <a:spcPts val="1200"/>
              </a:spcBef>
              <a:buNone/>
            </a:pPr>
            <a:r>
              <a:rPr lang="ru-RU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1.	</a:t>
            </a:r>
            <a:r>
              <a:rPr lang="ru-RU" b="1" dirty="0" smtClean="0"/>
              <a:t>Обучаемость</a:t>
            </a:r>
            <a:r>
              <a:rPr lang="ru-RU" b="1" dirty="0"/>
              <a:t>. </a:t>
            </a:r>
            <a:r>
              <a:rPr lang="ru-RU" dirty="0"/>
              <a:t>Показатель, насколько легко пользователь может освоиться с незнакомым ему интерфейсом</a:t>
            </a:r>
            <a:r>
              <a:rPr lang="ru-RU" dirty="0" smtClean="0"/>
              <a:t>.</a:t>
            </a:r>
          </a:p>
          <a:p>
            <a:pPr marL="82296" indent="0" algn="just" defTabSz="312738">
              <a:lnSpc>
                <a:spcPts val="3200"/>
              </a:lnSpc>
              <a:spcBef>
                <a:spcPts val="1200"/>
              </a:spcBef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rgbClr val="0070C0"/>
                </a:solidFill>
              </a:rPr>
              <a:t>2.	</a:t>
            </a:r>
            <a:r>
              <a:rPr lang="ru-RU" b="1" dirty="0" smtClean="0"/>
              <a:t>Эффективность</a:t>
            </a:r>
            <a:r>
              <a:rPr lang="ru-RU" dirty="0"/>
              <a:t>. Сможет ли пользователь быстро решать необходимые задачи с уже знакомым интерфейсом. </a:t>
            </a:r>
            <a:endParaRPr lang="ru-RU" dirty="0" smtClean="0"/>
          </a:p>
          <a:p>
            <a:pPr marL="82296" indent="0" algn="just" defTabSz="312738">
              <a:lnSpc>
                <a:spcPts val="3200"/>
              </a:lnSpc>
              <a:spcBef>
                <a:spcPts val="1200"/>
              </a:spcBef>
              <a:buNone/>
            </a:pPr>
            <a:r>
              <a:rPr lang="ru-RU" dirty="0" smtClean="0">
                <a:solidFill>
                  <a:srgbClr val="0070C0"/>
                </a:solidFill>
              </a:rPr>
              <a:t>	3.	</a:t>
            </a:r>
            <a:r>
              <a:rPr lang="ru-RU" b="1" dirty="0" smtClean="0"/>
              <a:t>Запоминаемость</a:t>
            </a:r>
            <a:r>
              <a:rPr lang="ru-RU" dirty="0"/>
              <a:t>. Спустя время, останется ли навык работы в этом интерфейсе или нет. </a:t>
            </a:r>
            <a:endParaRPr lang="ru-RU" dirty="0" smtClean="0"/>
          </a:p>
          <a:p>
            <a:pPr marL="82296" indent="0" algn="just" defTabSz="312738">
              <a:lnSpc>
                <a:spcPts val="3200"/>
              </a:lnSpc>
              <a:spcBef>
                <a:spcPts val="1200"/>
              </a:spcBef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rgbClr val="0070C0"/>
                </a:solidFill>
              </a:rPr>
              <a:t>4.	</a:t>
            </a:r>
            <a:r>
              <a:rPr lang="ru-RU" b="1" dirty="0" smtClean="0"/>
              <a:t>Ошибки</a:t>
            </a:r>
            <a:r>
              <a:rPr lang="ru-RU" b="1" dirty="0"/>
              <a:t>. </a:t>
            </a:r>
            <a:r>
              <a:rPr lang="ru-RU" dirty="0"/>
              <a:t>Допускает ли пользователь при работе те или иные ошибки, насколько их легко исправить</a:t>
            </a:r>
            <a:r>
              <a:rPr lang="ru-RU" dirty="0" smtClean="0"/>
              <a:t>.</a:t>
            </a:r>
          </a:p>
          <a:p>
            <a:pPr marL="82296" indent="0" algn="just" defTabSz="312738">
              <a:lnSpc>
                <a:spcPts val="3200"/>
              </a:lnSpc>
              <a:spcBef>
                <a:spcPts val="1200"/>
              </a:spcBef>
              <a:buNone/>
            </a:pPr>
            <a:r>
              <a:rPr lang="ru-RU" dirty="0" smtClean="0">
                <a:solidFill>
                  <a:srgbClr val="0070C0"/>
                </a:solidFill>
              </a:rPr>
              <a:t>	5.	</a:t>
            </a:r>
            <a:r>
              <a:rPr lang="ru-RU" b="1" dirty="0" smtClean="0"/>
              <a:t>Удовлетворённость</a:t>
            </a:r>
            <a:r>
              <a:rPr lang="ru-RU" b="1" dirty="0"/>
              <a:t>. </a:t>
            </a:r>
            <a:r>
              <a:rPr lang="ru-RU" dirty="0"/>
              <a:t>Доволен ли пользователь тем, что он видит перед собой.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80768" y="0"/>
            <a:ext cx="7498080" cy="89473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Юзабилити</a:t>
            </a:r>
            <a:r>
              <a:rPr lang="ru-RU" dirty="0"/>
              <a:t> </a:t>
            </a:r>
            <a:r>
              <a:rPr lang="ru-RU" dirty="0" smtClean="0"/>
              <a:t>и его составляющие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9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412776"/>
            <a:ext cx="7065095" cy="525172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ru-RU" dirty="0" smtClean="0"/>
              <a:t>Пример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988840"/>
            <a:ext cx="7674056" cy="425956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ru-RU" sz="3600" dirty="0" smtClean="0"/>
              <a:t>Разработка контекстных сценариев</a:t>
            </a:r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ru-RU" sz="3600" dirty="0"/>
              <a:t>Выявление </a:t>
            </a:r>
            <a:r>
              <a:rPr lang="ru-RU" sz="3600" dirty="0" smtClean="0"/>
              <a:t>требований</a:t>
            </a:r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ru-RU" sz="3600" dirty="0" smtClean="0"/>
              <a:t>Создание общей инфраструктуры </a:t>
            </a:r>
            <a:r>
              <a:rPr lang="ru-RU" sz="3600" dirty="0"/>
              <a:t>пользовательского </a:t>
            </a:r>
            <a:r>
              <a:rPr lang="ru-RU" sz="3600" dirty="0" smtClean="0"/>
              <a:t>интерфейса</a:t>
            </a:r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ru-RU" sz="3600" dirty="0"/>
              <a:t>Детализация формы и поведения</a:t>
            </a:r>
            <a:endParaRPr lang="ru-RU" sz="3600" b="1" dirty="0" smtClean="0"/>
          </a:p>
          <a:p>
            <a:pPr>
              <a:lnSpc>
                <a:spcPts val="3600"/>
              </a:lnSpc>
              <a:spcBef>
                <a:spcPts val="1800"/>
              </a:spcBef>
            </a:pP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67982" y="332656"/>
            <a:ext cx="8100392" cy="9087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Этапы проектирования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052736"/>
            <a:ext cx="8100392" cy="5805264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В </a:t>
            </a:r>
            <a:r>
              <a:rPr lang="ru-RU" sz="2700" dirty="0"/>
              <a:t>какой обстановке будет использоваться продукт?</a:t>
            </a:r>
          </a:p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Будет </a:t>
            </a:r>
            <a:r>
              <a:rPr lang="ru-RU" sz="2700" dirty="0"/>
              <a:t>ли он использоваться в течение долгого времени?</a:t>
            </a:r>
          </a:p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Часты </a:t>
            </a:r>
            <a:r>
              <a:rPr lang="ru-RU" sz="2700" dirty="0"/>
              <a:t>ли прерывания в работе персонажа?</a:t>
            </a:r>
          </a:p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Работает </a:t>
            </a:r>
            <a:r>
              <a:rPr lang="ru-RU" sz="2700" dirty="0"/>
              <a:t>ли с компьютером/устройством более чем один </a:t>
            </a:r>
            <a:r>
              <a:rPr lang="ru-RU" sz="2700" dirty="0" smtClean="0"/>
              <a:t>пользователь</a:t>
            </a:r>
            <a:r>
              <a:rPr lang="ru-RU" sz="2700" dirty="0"/>
              <a:t>?</a:t>
            </a:r>
          </a:p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Какие </a:t>
            </a:r>
            <a:r>
              <a:rPr lang="ru-RU" sz="2700" dirty="0"/>
              <a:t>еще продукты используются вместе с проектируемым?</a:t>
            </a:r>
          </a:p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Какие </a:t>
            </a:r>
            <a:r>
              <a:rPr lang="ru-RU" sz="2700" dirty="0"/>
              <a:t>основные действия должен выполнить персонаж, чтобы </a:t>
            </a:r>
            <a:r>
              <a:rPr lang="ru-RU" sz="2700" dirty="0" smtClean="0"/>
              <a:t>достичь </a:t>
            </a:r>
            <a:r>
              <a:rPr lang="ru-RU" sz="2700" dirty="0"/>
              <a:t>своих целей?</a:t>
            </a:r>
          </a:p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Каков </a:t>
            </a:r>
            <a:r>
              <a:rPr lang="ru-RU" sz="2700" dirty="0"/>
              <a:t>ожидаемый конечный результат применения продукта?</a:t>
            </a:r>
          </a:p>
          <a:p>
            <a:pPr>
              <a:lnSpc>
                <a:spcPts val="2500"/>
              </a:lnSpc>
              <a:spcBef>
                <a:spcPts val="1000"/>
              </a:spcBef>
            </a:pPr>
            <a:r>
              <a:rPr lang="ru-RU" sz="2700" dirty="0" smtClean="0"/>
              <a:t>Какова </a:t>
            </a:r>
            <a:r>
              <a:rPr lang="ru-RU" sz="2700" dirty="0"/>
              <a:t>допустимая сложность продукта исходя из частоты его </a:t>
            </a:r>
            <a:r>
              <a:rPr lang="ru-RU" sz="2700" dirty="0" smtClean="0"/>
              <a:t>использования </a:t>
            </a:r>
            <a:r>
              <a:rPr lang="ru-RU" sz="2700" dirty="0"/>
              <a:t>и навыков персонажа?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08720"/>
          </a:xfrm>
        </p:spPr>
        <p:txBody>
          <a:bodyPr/>
          <a:lstStyle/>
          <a:p>
            <a:r>
              <a:rPr lang="ru-RU" dirty="0" smtClean="0"/>
              <a:t>Разработка сценариев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340768"/>
            <a:ext cx="8100392" cy="5184576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Информационные </a:t>
            </a:r>
            <a:r>
              <a:rPr lang="ru-RU" b="1" dirty="0" smtClean="0"/>
              <a:t>требования - </a:t>
            </a:r>
            <a:r>
              <a:rPr lang="ru-RU" dirty="0" smtClean="0"/>
              <a:t>это </a:t>
            </a:r>
            <a:r>
              <a:rPr lang="ru-RU" dirty="0"/>
              <a:t>объекты и информация, </a:t>
            </a:r>
            <a:r>
              <a:rPr lang="ru-RU" dirty="0" smtClean="0"/>
              <a:t>которые </a:t>
            </a:r>
            <a:r>
              <a:rPr lang="ru-RU" dirty="0"/>
              <a:t>должна представлять система</a:t>
            </a:r>
            <a:r>
              <a:rPr lang="ru-RU" dirty="0" smtClean="0"/>
              <a:t>.</a:t>
            </a:r>
          </a:p>
          <a:p>
            <a:r>
              <a:rPr lang="ru-RU" b="1" dirty="0"/>
              <a:t>Функциональные требования </a:t>
            </a:r>
            <a:r>
              <a:rPr lang="ru-RU" dirty="0"/>
              <a:t>– это операции или действия, </a:t>
            </a:r>
            <a:r>
              <a:rPr lang="ru-RU" dirty="0" smtClean="0"/>
              <a:t>которые должны </a:t>
            </a:r>
            <a:r>
              <a:rPr lang="ru-RU" dirty="0"/>
              <a:t>выполняться с объектами системы и которые, как </a:t>
            </a:r>
            <a:r>
              <a:rPr lang="ru-RU" dirty="0" smtClean="0"/>
              <a:t>правило, реализуются </a:t>
            </a:r>
            <a:r>
              <a:rPr lang="ru-RU" dirty="0"/>
              <a:t>в виде интерфейсных элементов управления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Технические </a:t>
            </a:r>
            <a:r>
              <a:rPr lang="ru-RU" b="1" dirty="0"/>
              <a:t>требования </a:t>
            </a:r>
            <a:r>
              <a:rPr lang="ru-RU" dirty="0"/>
              <a:t>могут включать в себя ограничения </a:t>
            </a:r>
            <a:r>
              <a:rPr lang="ru-RU" dirty="0" smtClean="0"/>
              <a:t>свойствам дисплея, </a:t>
            </a:r>
            <a:r>
              <a:rPr lang="ru-RU" dirty="0"/>
              <a:t>по выбору программной </a:t>
            </a:r>
            <a:r>
              <a:rPr lang="ru-RU" dirty="0" smtClean="0"/>
              <a:t>платформы стоимость поддержки и </a:t>
            </a:r>
            <a:r>
              <a:rPr lang="ru-RU" dirty="0"/>
              <a:t>лицензионные соглашения.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ыявление </a:t>
            </a:r>
            <a:r>
              <a:rPr lang="ru-RU" dirty="0"/>
              <a:t>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15407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/>
          <a:lstStyle/>
          <a:p>
            <a:r>
              <a:rPr lang="ru-RU" b="1" dirty="0"/>
              <a:t>И</a:t>
            </a:r>
            <a:r>
              <a:rPr lang="ru-RU" b="1" dirty="0" smtClean="0"/>
              <a:t>нфраструктура взаимодействия</a:t>
            </a:r>
          </a:p>
          <a:p>
            <a:pPr marL="531813" indent="0">
              <a:buNone/>
            </a:pPr>
            <a:r>
              <a:rPr lang="ru-RU" dirty="0" smtClean="0"/>
              <a:t>Основные принципы взаимодействия программы и пользователя</a:t>
            </a:r>
          </a:p>
          <a:p>
            <a:r>
              <a:rPr lang="ru-RU" b="1" dirty="0"/>
              <a:t>В</a:t>
            </a:r>
            <a:r>
              <a:rPr lang="ru-RU" b="1" dirty="0" smtClean="0"/>
              <a:t>изуальная инфраструктура</a:t>
            </a:r>
          </a:p>
          <a:p>
            <a:pPr marL="531813" indent="0">
              <a:buNone/>
            </a:pPr>
            <a:r>
              <a:rPr lang="ru-RU" dirty="0" smtClean="0"/>
              <a:t>Основные принципы дизайна интерфейса</a:t>
            </a:r>
          </a:p>
          <a:p>
            <a:r>
              <a:rPr lang="ru-RU" b="1" dirty="0"/>
              <a:t>Ф</a:t>
            </a:r>
            <a:r>
              <a:rPr lang="ru-RU" b="1" dirty="0" smtClean="0"/>
              <a:t>изическая инфраструктура</a:t>
            </a:r>
          </a:p>
          <a:p>
            <a:pPr marL="531813" indent="0">
              <a:buNone/>
            </a:pPr>
            <a:r>
              <a:rPr lang="ru-RU" dirty="0" smtClean="0"/>
              <a:t>Основные принципы и возможности реализации задуманного интерфейса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Общая инфраструктура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8329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149552"/>
          </a:xfrm>
        </p:spPr>
        <p:txBody>
          <a:bodyPr/>
          <a:lstStyle/>
          <a:p>
            <a:r>
              <a:rPr lang="ru-RU" dirty="0" smtClean="0"/>
              <a:t>Разработка бизнес процессов</a:t>
            </a:r>
          </a:p>
          <a:p>
            <a:r>
              <a:rPr lang="ru-RU" dirty="0"/>
              <a:t>Определение </a:t>
            </a:r>
            <a:r>
              <a:rPr lang="ru-RU" dirty="0" smtClean="0"/>
              <a:t>ролей </a:t>
            </a:r>
            <a:r>
              <a:rPr lang="ru-RU" dirty="0"/>
              <a:t>пользователей</a:t>
            </a:r>
          </a:p>
          <a:p>
            <a:r>
              <a:rPr lang="ru-RU" dirty="0"/>
              <a:t>Определение состояний и </a:t>
            </a:r>
            <a:r>
              <a:rPr lang="ru-RU" dirty="0" smtClean="0"/>
              <a:t>переходов</a:t>
            </a:r>
          </a:p>
          <a:p>
            <a:r>
              <a:rPr lang="ru-RU" dirty="0"/>
              <a:t>Определение</a:t>
            </a:r>
            <a:r>
              <a:rPr lang="ru-RU" dirty="0" smtClean="0"/>
              <a:t> </a:t>
            </a:r>
            <a:r>
              <a:rPr lang="ru-RU" dirty="0"/>
              <a:t>сущностей </a:t>
            </a:r>
            <a:endParaRPr lang="ru-RU" dirty="0" smtClean="0"/>
          </a:p>
          <a:p>
            <a:r>
              <a:rPr lang="ru-RU" dirty="0" smtClean="0"/>
              <a:t>Создание схемы </a:t>
            </a:r>
            <a:r>
              <a:rPr lang="ru-RU" dirty="0"/>
              <a:t>сущностей и  их </a:t>
            </a:r>
            <a:r>
              <a:rPr lang="ru-RU" dirty="0" smtClean="0"/>
              <a:t>связей</a:t>
            </a:r>
          </a:p>
          <a:p>
            <a:r>
              <a:rPr lang="ru-RU" dirty="0" smtClean="0"/>
              <a:t>Техническое проектирование БД</a:t>
            </a:r>
          </a:p>
          <a:p>
            <a:r>
              <a:rPr lang="ru-RU" dirty="0" smtClean="0"/>
              <a:t>Создание различных объектов БД</a:t>
            </a:r>
          </a:p>
          <a:p>
            <a:r>
              <a:rPr lang="ru-RU" dirty="0" smtClean="0"/>
              <a:t>…</a:t>
            </a:r>
          </a:p>
          <a:p>
            <a:r>
              <a:rPr lang="ru-RU" dirty="0" smtClean="0"/>
              <a:t>…</a:t>
            </a:r>
          </a:p>
          <a:p>
            <a:r>
              <a:rPr lang="ru-RU" dirty="0"/>
              <a:t>Разработка скриптов создания БД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задачи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6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87624" y="1447800"/>
            <a:ext cx="7956376" cy="4800600"/>
          </a:xfrm>
        </p:spPr>
        <p:txBody>
          <a:bodyPr>
            <a:normAutofit/>
          </a:bodyPr>
          <a:lstStyle/>
          <a:p>
            <a:r>
              <a:rPr lang="ru-RU" dirty="0"/>
              <a:t>На этапе детализации происходит </a:t>
            </a:r>
            <a:r>
              <a:rPr lang="ru-RU" dirty="0" smtClean="0"/>
              <a:t>перевод сценариев, </a:t>
            </a:r>
            <a:r>
              <a:rPr lang="ru-RU" dirty="0" err="1" smtClean="0"/>
              <a:t>раскадровок</a:t>
            </a:r>
            <a:r>
              <a:rPr lang="ru-RU" dirty="0" smtClean="0"/>
              <a:t> и эскизов </a:t>
            </a:r>
            <a:r>
              <a:rPr lang="ru-RU" dirty="0"/>
              <a:t>в </a:t>
            </a:r>
            <a:r>
              <a:rPr lang="ru-RU" dirty="0" smtClean="0"/>
              <a:t>полноценные экраны</a:t>
            </a:r>
            <a:r>
              <a:rPr lang="ru-RU" dirty="0"/>
              <a:t>, отражающие пользовательский интерфейс с точностью до </a:t>
            </a:r>
            <a:r>
              <a:rPr lang="ru-RU" dirty="0" smtClean="0"/>
              <a:t>отдельных пикселов</a:t>
            </a:r>
          </a:p>
          <a:p>
            <a:r>
              <a:rPr lang="ru-RU" dirty="0" smtClean="0"/>
              <a:t>Создаются </a:t>
            </a:r>
            <a:r>
              <a:rPr lang="ru-RU" dirty="0"/>
              <a:t>спецификации формы и </a:t>
            </a:r>
            <a:r>
              <a:rPr lang="ru-RU" dirty="0" smtClean="0"/>
              <a:t>поведения </a:t>
            </a:r>
            <a:r>
              <a:rPr lang="ru-RU" dirty="0"/>
              <a:t>продукта в печатном виде. </a:t>
            </a:r>
            <a:r>
              <a:rPr lang="ru-RU" dirty="0" smtClean="0"/>
              <a:t>Эти документы включают </a:t>
            </a:r>
            <a:r>
              <a:rPr lang="ru-RU" dirty="0"/>
              <a:t>эскизы </a:t>
            </a:r>
            <a:r>
              <a:rPr lang="ru-RU" dirty="0" smtClean="0"/>
              <a:t>экранов </a:t>
            </a:r>
            <a:r>
              <a:rPr lang="ru-RU" dirty="0"/>
              <a:t>с пояснениями, достаточно детальными для того, чтобы </a:t>
            </a:r>
            <a:r>
              <a:rPr lang="ru-RU" dirty="0" smtClean="0"/>
              <a:t>программисты </a:t>
            </a:r>
            <a:r>
              <a:rPr lang="ru-RU" dirty="0"/>
              <a:t>могли писать </a:t>
            </a:r>
            <a:r>
              <a:rPr lang="ru-RU" dirty="0" smtClean="0"/>
              <a:t>код.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0"/>
            <a:ext cx="7848872" cy="1052736"/>
          </a:xfrm>
        </p:spPr>
        <p:txBody>
          <a:bodyPr>
            <a:normAutofit fontScale="90000"/>
          </a:bodyPr>
          <a:lstStyle/>
          <a:p>
            <a:r>
              <a:rPr lang="ru-RU" dirty="0"/>
              <a:t>Детализация формы и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24974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0" y="1556792"/>
            <a:ext cx="8148480" cy="509279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277792"/>
            <a:ext cx="7746064" cy="7029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 разработки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0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Д -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учебного курса общие сведения</Template>
  <TotalTime>0</TotalTime>
  <Words>3076</Words>
  <Application>Microsoft Office PowerPoint</Application>
  <PresentationFormat>Экран (4:3)</PresentationFormat>
  <Paragraphs>606</Paragraphs>
  <Slides>91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104" baseType="lpstr">
      <vt:lpstr>Arial</vt:lpstr>
      <vt:lpstr>Arial Narrow</vt:lpstr>
      <vt:lpstr>Calibri</vt:lpstr>
      <vt:lpstr>Calibri Light</vt:lpstr>
      <vt:lpstr>Corbel</vt:lpstr>
      <vt:lpstr>Gill Sans MT</vt:lpstr>
      <vt:lpstr>Times New Roman</vt:lpstr>
      <vt:lpstr>Verdana</vt:lpstr>
      <vt:lpstr>Wingdings</vt:lpstr>
      <vt:lpstr>Wingdings 2</vt:lpstr>
      <vt:lpstr>БД -Солнцестояние</vt:lpstr>
      <vt:lpstr>Специальное оформление</vt:lpstr>
      <vt:lpstr>Visio</vt:lpstr>
      <vt:lpstr>Проектирование</vt:lpstr>
      <vt:lpstr>Жизненный цикл информационной системы </vt:lpstr>
      <vt:lpstr>Жизненный цикл информационной системы </vt:lpstr>
      <vt:lpstr>Проектирование. Начальный этап</vt:lpstr>
      <vt:lpstr>Требования к ПО</vt:lpstr>
      <vt:lpstr>Формирование требований к ПО</vt:lpstr>
      <vt:lpstr>Выявление требований.  Сбор информации</vt:lpstr>
      <vt:lpstr>Основные цели проектирования БД</vt:lpstr>
      <vt:lpstr>Основные задачи проектирования</vt:lpstr>
      <vt:lpstr>Результат проектирования БД</vt:lpstr>
      <vt:lpstr>Анализ требований</vt:lpstr>
      <vt:lpstr>Определение бизнес процессов</vt:lpstr>
      <vt:lpstr>Логическое проектирование БД</vt:lpstr>
      <vt:lpstr>Определение ролей пользователей</vt:lpstr>
      <vt:lpstr>Модель состояний</vt:lpstr>
      <vt:lpstr>Описание состояний</vt:lpstr>
      <vt:lpstr>Большой пример</vt:lpstr>
      <vt:lpstr>Основные бизнес-процессы</vt:lpstr>
      <vt:lpstr>Запись на прием к врачу</vt:lpstr>
      <vt:lpstr>Запись на прием к врачу</vt:lpstr>
      <vt:lpstr>Прием у врача</vt:lpstr>
      <vt:lpstr>Прием у врача</vt:lpstr>
      <vt:lpstr>Составление расписания</vt:lpstr>
      <vt:lpstr>Выявление сущностей.  Что лишнее?</vt:lpstr>
      <vt:lpstr>Точки зрения</vt:lpstr>
      <vt:lpstr>Сущностями бывают:</vt:lpstr>
      <vt:lpstr>Определение сущностей</vt:lpstr>
      <vt:lpstr>Выделяем основные сущности</vt:lpstr>
      <vt:lpstr>Сущностями являются:</vt:lpstr>
      <vt:lpstr>Пациент                Специалист         </vt:lpstr>
      <vt:lpstr>Закон Мерфи</vt:lpstr>
      <vt:lpstr>Расписание приема специалистов</vt:lpstr>
      <vt:lpstr>Главный принцип определения сущностей и атрибутов</vt:lpstr>
      <vt:lpstr>Первые сущности и связи</vt:lpstr>
      <vt:lpstr>Странная связь</vt:lpstr>
      <vt:lpstr>Вопросы для сущностей</vt:lpstr>
      <vt:lpstr>Карточка Пациента</vt:lpstr>
      <vt:lpstr>Сущности и атрибуты</vt:lpstr>
      <vt:lpstr>Мед_карточка и вокруг</vt:lpstr>
      <vt:lpstr>Определение ключей</vt:lpstr>
      <vt:lpstr>Ключи и индексы</vt:lpstr>
      <vt:lpstr>Три основных вопроса про ключи и записи (вопрос 1)</vt:lpstr>
      <vt:lpstr>Три основных вопроса про ключи и записи (вопрос 2)</vt:lpstr>
      <vt:lpstr>Три основных вопроса про ключи и записи (вопрос 3)</vt:lpstr>
      <vt:lpstr>Вопросы для связей</vt:lpstr>
      <vt:lpstr>Историчность. Курсы валют</vt:lpstr>
      <vt:lpstr>Историчность. Курсы валют</vt:lpstr>
      <vt:lpstr>Попытка «обрезания» базы</vt:lpstr>
      <vt:lpstr>Секционирование таблиц</vt:lpstr>
      <vt:lpstr>Кластеризация таблиц</vt:lpstr>
      <vt:lpstr>Представления в СУБД</vt:lpstr>
      <vt:lpstr>Что дают представления</vt:lpstr>
      <vt:lpstr>Создание представления</vt:lpstr>
      <vt:lpstr>Создание представления</vt:lpstr>
      <vt:lpstr>База данных «Поликлиника»</vt:lpstr>
      <vt:lpstr>Роли пользователей СУБД</vt:lpstr>
      <vt:lpstr>Роли пользователей СУБД</vt:lpstr>
      <vt:lpstr>Разграничение доступа в СУБД</vt:lpstr>
      <vt:lpstr>Создание пользователей и ролей</vt:lpstr>
      <vt:lpstr>Разграничение доступа в СУБД оператор GRANT</vt:lpstr>
      <vt:lpstr>Права роли «ГлавВрач»</vt:lpstr>
      <vt:lpstr>Типы встроенных процедур</vt:lpstr>
      <vt:lpstr>Встроенные процедуры в СУБД</vt:lpstr>
      <vt:lpstr>Триггеры</vt:lpstr>
      <vt:lpstr>Зачем использовать триггеры</vt:lpstr>
      <vt:lpstr>Определение триггера</vt:lpstr>
      <vt:lpstr>Пример триггера</vt:lpstr>
      <vt:lpstr>Что такое индекс</vt:lpstr>
      <vt:lpstr>Поиск по индексу  (B-дерево)</vt:lpstr>
      <vt:lpstr>Создание индексов</vt:lpstr>
      <vt:lpstr>Что нужно помнить  о индексах</vt:lpstr>
      <vt:lpstr>Обеспечения целостности данных</vt:lpstr>
      <vt:lpstr>Case средства разработки БД</vt:lpstr>
      <vt:lpstr>Создание отчетов</vt:lpstr>
      <vt:lpstr>Макет отчета</vt:lpstr>
      <vt:lpstr>Параметры оформления отчета</vt:lpstr>
      <vt:lpstr>Параметры формирования отчета</vt:lpstr>
      <vt:lpstr>Запрос для отчета «Распределение окладов специалистов по возрасту»</vt:lpstr>
      <vt:lpstr>Кто сколько болел?</vt:lpstr>
      <vt:lpstr>Средства разработки отчетов</vt:lpstr>
      <vt:lpstr>Разработка интерфейсов</vt:lpstr>
      <vt:lpstr>Основные принципы разработки интерфейса</vt:lpstr>
      <vt:lpstr>Повышение эффективности работы пользователей</vt:lpstr>
      <vt:lpstr>Юзабилити и его составляющие</vt:lpstr>
      <vt:lpstr>Пример интерфейса</vt:lpstr>
      <vt:lpstr>Этапы проектирования интерфейса</vt:lpstr>
      <vt:lpstr>Разработка сценариев</vt:lpstr>
      <vt:lpstr>Выявление требований</vt:lpstr>
      <vt:lpstr>Общая инфраструктура пользовательского интерфейса</vt:lpstr>
      <vt:lpstr>Детализация формы и поведения</vt:lpstr>
      <vt:lpstr>Результат разработки интерфейса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2015-11-06T18:29:11Z</dcterms:created>
  <dcterms:modified xsi:type="dcterms:W3CDTF">2017-11-13T18:40:14Z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